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19" r:id="rId3"/>
  </p:sldMasterIdLst>
  <p:notesMasterIdLst>
    <p:notesMasterId r:id="rId50"/>
  </p:notesMasterIdLst>
  <p:handoutMasterIdLst>
    <p:handoutMasterId r:id="rId51"/>
  </p:handoutMasterIdLst>
  <p:sldIdLst>
    <p:sldId id="426" r:id="rId4"/>
    <p:sldId id="302" r:id="rId5"/>
    <p:sldId id="391" r:id="rId6"/>
    <p:sldId id="419" r:id="rId7"/>
    <p:sldId id="287" r:id="rId8"/>
    <p:sldId id="392" r:id="rId9"/>
    <p:sldId id="380" r:id="rId10"/>
    <p:sldId id="326" r:id="rId11"/>
    <p:sldId id="291" r:id="rId12"/>
    <p:sldId id="421" r:id="rId13"/>
    <p:sldId id="393" r:id="rId14"/>
    <p:sldId id="320" r:id="rId15"/>
    <p:sldId id="422" r:id="rId16"/>
    <p:sldId id="424" r:id="rId17"/>
    <p:sldId id="394" r:id="rId18"/>
    <p:sldId id="321" r:id="rId19"/>
    <p:sldId id="378" r:id="rId20"/>
    <p:sldId id="379" r:id="rId21"/>
    <p:sldId id="407" r:id="rId22"/>
    <p:sldId id="364" r:id="rId23"/>
    <p:sldId id="413" r:id="rId24"/>
    <p:sldId id="395" r:id="rId25"/>
    <p:sldId id="381" r:id="rId26"/>
    <p:sldId id="324" r:id="rId27"/>
    <p:sldId id="414" r:id="rId28"/>
    <p:sldId id="396" r:id="rId29"/>
    <p:sldId id="325" r:id="rId30"/>
    <p:sldId id="382" r:id="rId31"/>
    <p:sldId id="415" r:id="rId32"/>
    <p:sldId id="406" r:id="rId33"/>
    <p:sldId id="386" r:id="rId34"/>
    <p:sldId id="383" r:id="rId35"/>
    <p:sldId id="323" r:id="rId36"/>
    <p:sldId id="410" r:id="rId37"/>
    <p:sldId id="423" r:id="rId38"/>
    <p:sldId id="420" r:id="rId39"/>
    <p:sldId id="417" r:id="rId40"/>
    <p:sldId id="418" r:id="rId41"/>
    <p:sldId id="425" r:id="rId42"/>
    <p:sldId id="279" r:id="rId43"/>
    <p:sldId id="273" r:id="rId44"/>
    <p:sldId id="408" r:id="rId45"/>
    <p:sldId id="402" r:id="rId46"/>
    <p:sldId id="403" r:id="rId47"/>
    <p:sldId id="404" r:id="rId48"/>
    <p:sldId id="341" r:id="rId49"/>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5A5"/>
    <a:srgbClr val="FF1515"/>
    <a:srgbClr val="F97361"/>
    <a:srgbClr val="FFFFFF"/>
    <a:srgbClr val="6FAC46"/>
    <a:srgbClr val="4B9B5C"/>
    <a:srgbClr val="6CA644"/>
    <a:srgbClr val="00B0F0"/>
    <a:srgbClr val="064298"/>
    <a:srgbClr val="2B5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6" autoAdjust="0"/>
    <p:restoredTop sz="87146" autoAdjust="0"/>
  </p:normalViewPr>
  <p:slideViewPr>
    <p:cSldViewPr snapToGrid="0">
      <p:cViewPr varScale="1">
        <p:scale>
          <a:sx n="75" d="100"/>
          <a:sy n="75" d="100"/>
        </p:scale>
        <p:origin x="1421"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8" d="100"/>
        <a:sy n="58" d="100"/>
      </p:scale>
      <p:origin x="0" y="0"/>
    </p:cViewPr>
  </p:sorterViewPr>
  <p:notesViewPr>
    <p:cSldViewPr snapToGrid="0">
      <p:cViewPr varScale="1">
        <p:scale>
          <a:sx n="158" d="100"/>
          <a:sy n="158" d="100"/>
        </p:scale>
        <p:origin x="5528" y="2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file:///\\192.168.0.213\Executive%20Finance\Fiaz\CBS%202022\Working\Work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0.213\Executive%20Finance\Fiaz\CBS%202022\Working\Work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CL\Presentations\Quarterly%20Meetings\22-23\1st%20Qtr\Presentation\Mkt%20Share%20Nationwid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192.168.0.213\Executive%20Finance\Fiaz\CBS%202022\Working\Work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92.168.0.213\Executive%20Finance\Fiaz\CBS%202022\Working\Working.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FY</a:t>
            </a:r>
            <a:r>
              <a:rPr lang="en-US" b="1" baseline="0"/>
              <a:t> 2022</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A0-41F5-A9AE-610E06685A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A0-41F5-A9AE-610E06685A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A0-41F5-A9AE-610E06685A1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Sheet1!$CU$10:$CU$12</c:f>
              <c:strCache>
                <c:ptCount val="3"/>
                <c:pt idx="0">
                  <c:v>Maintenance Free</c:v>
                </c:pt>
                <c:pt idx="1">
                  <c:v>Deep Cycle </c:v>
                </c:pt>
                <c:pt idx="2">
                  <c:v>Heavy Automotive</c:v>
                </c:pt>
              </c:strCache>
            </c:strRef>
          </c:cat>
          <c:val>
            <c:numRef>
              <c:f>Sheet1!$DA$10:$DA$12</c:f>
              <c:numCache>
                <c:formatCode>0%</c:formatCode>
                <c:ptCount val="3"/>
                <c:pt idx="0">
                  <c:v>0.76141195358766411</c:v>
                </c:pt>
                <c:pt idx="1">
                  <c:v>0.14773936874048024</c:v>
                </c:pt>
                <c:pt idx="2">
                  <c:v>9.0848677671855615E-2</c:v>
                </c:pt>
              </c:numCache>
            </c:numRef>
          </c:val>
          <c:extLst>
            <c:ext xmlns:c16="http://schemas.microsoft.com/office/drawing/2014/chart" uri="{C3380CC4-5D6E-409C-BE32-E72D297353CC}">
              <c16:uniqueId val="{00000006-16A0-41F5-A9AE-610E06685A14}"/>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FY</a:t>
            </a:r>
            <a:r>
              <a:rPr lang="en-US" b="1" baseline="0"/>
              <a:t> 2021</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43D-4C37-B804-514D70D2A98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3D-4C37-B804-514D70D2A98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43D-4C37-B804-514D70D2A98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Sheet1!$CU$10:$CU$12</c:f>
              <c:strCache>
                <c:ptCount val="3"/>
                <c:pt idx="0">
                  <c:v>Maintenance Free</c:v>
                </c:pt>
                <c:pt idx="1">
                  <c:v>Deep Cycle </c:v>
                </c:pt>
                <c:pt idx="2">
                  <c:v>Heavy Automotive</c:v>
                </c:pt>
              </c:strCache>
            </c:strRef>
          </c:cat>
          <c:val>
            <c:numRef>
              <c:f>Sheet1!$DB$10:$DB$12</c:f>
              <c:numCache>
                <c:formatCode>0%</c:formatCode>
                <c:ptCount val="3"/>
                <c:pt idx="0">
                  <c:v>0.78299797014761474</c:v>
                </c:pt>
                <c:pt idx="1">
                  <c:v>0.18001513381068324</c:v>
                </c:pt>
                <c:pt idx="2">
                  <c:v>3.6986896041702057E-2</c:v>
                </c:pt>
              </c:numCache>
            </c:numRef>
          </c:val>
          <c:extLst>
            <c:ext xmlns:c16="http://schemas.microsoft.com/office/drawing/2014/chart" uri="{C3380CC4-5D6E-409C-BE32-E72D297353CC}">
              <c16:uniqueId val="{00000006-C43D-4C37-B804-514D70D2A98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b="1" dirty="0"/>
              <a:t>Market Size and Brands Share 1</a:t>
            </a:r>
            <a:r>
              <a:rPr lang="en-US" b="1" baseline="30000" dirty="0"/>
              <a:t>st</a:t>
            </a:r>
            <a:r>
              <a:rPr lang="en-US" b="1" dirty="0"/>
              <a:t> Qtr 2022-23</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'Market Share (2)'!$A$5</c:f>
              <c:strCache>
                <c:ptCount val="1"/>
                <c:pt idx="0">
                  <c:v>OTHERS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(2)'!$E$5</c:f>
              <c:numCache>
                <c:formatCode>General</c:formatCode>
                <c:ptCount val="1"/>
                <c:pt idx="0">
                  <c:v>120000</c:v>
                </c:pt>
              </c:numCache>
            </c:numRef>
          </c:val>
          <c:extLst>
            <c:ext xmlns:c16="http://schemas.microsoft.com/office/drawing/2014/chart" uri="{C3380CC4-5D6E-409C-BE32-E72D297353CC}">
              <c16:uniqueId val="{00000000-CE25-0147-B2CE-265FB229722D}"/>
            </c:ext>
          </c:extLst>
        </c:ser>
        <c:ser>
          <c:idx val="2"/>
          <c:order val="1"/>
          <c:tx>
            <c:strRef>
              <c:f>'Market Share (2)'!$A$6</c:f>
              <c:strCache>
                <c:ptCount val="1"/>
                <c:pt idx="0">
                  <c:v>EXIDE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(2)'!$E$6</c:f>
              <c:numCache>
                <c:formatCode>General</c:formatCode>
                <c:ptCount val="1"/>
                <c:pt idx="0">
                  <c:v>200000</c:v>
                </c:pt>
              </c:numCache>
            </c:numRef>
          </c:val>
          <c:extLst>
            <c:ext xmlns:c16="http://schemas.microsoft.com/office/drawing/2014/chart" uri="{C3380CC4-5D6E-409C-BE32-E72D297353CC}">
              <c16:uniqueId val="{00000001-CE25-0147-B2CE-265FB229722D}"/>
            </c:ext>
          </c:extLst>
        </c:ser>
        <c:ser>
          <c:idx val="3"/>
          <c:order val="2"/>
          <c:tx>
            <c:strRef>
              <c:f>'Market Share (2)'!$A$7</c:f>
              <c:strCache>
                <c:ptCount val="1"/>
                <c:pt idx="0">
                  <c:v>DAEWOO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(2)'!$E$7</c:f>
              <c:numCache>
                <c:formatCode>General</c:formatCode>
                <c:ptCount val="1"/>
                <c:pt idx="0">
                  <c:v>255700</c:v>
                </c:pt>
              </c:numCache>
            </c:numRef>
          </c:val>
          <c:extLst>
            <c:ext xmlns:c16="http://schemas.microsoft.com/office/drawing/2014/chart" uri="{C3380CC4-5D6E-409C-BE32-E72D297353CC}">
              <c16:uniqueId val="{00000002-CE25-0147-B2CE-265FB229722D}"/>
            </c:ext>
          </c:extLst>
        </c:ser>
        <c:ser>
          <c:idx val="4"/>
          <c:order val="3"/>
          <c:tx>
            <c:strRef>
              <c:f>'Market Share (2)'!$A$8</c:f>
              <c:strCache>
                <c:ptCount val="1"/>
                <c:pt idx="0">
                  <c:v>PHOENIX</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(2)'!$E$8</c:f>
              <c:numCache>
                <c:formatCode>General</c:formatCode>
                <c:ptCount val="1"/>
                <c:pt idx="0">
                  <c:v>270000</c:v>
                </c:pt>
              </c:numCache>
            </c:numRef>
          </c:val>
          <c:extLst>
            <c:ext xmlns:c16="http://schemas.microsoft.com/office/drawing/2014/chart" uri="{C3380CC4-5D6E-409C-BE32-E72D297353CC}">
              <c16:uniqueId val="{00000003-CE25-0147-B2CE-265FB229722D}"/>
            </c:ext>
          </c:extLst>
        </c:ser>
        <c:ser>
          <c:idx val="5"/>
          <c:order val="4"/>
          <c:tx>
            <c:strRef>
              <c:f>'Market Share (2)'!$A$9</c:f>
              <c:strCache>
                <c:ptCount val="1"/>
                <c:pt idx="0">
                  <c:v>AGS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(2)'!$E$9</c:f>
              <c:numCache>
                <c:formatCode>General</c:formatCode>
                <c:ptCount val="1"/>
                <c:pt idx="0">
                  <c:v>385000</c:v>
                </c:pt>
              </c:numCache>
            </c:numRef>
          </c:val>
          <c:extLst>
            <c:ext xmlns:c16="http://schemas.microsoft.com/office/drawing/2014/chart" uri="{C3380CC4-5D6E-409C-BE32-E72D297353CC}">
              <c16:uniqueId val="{00000004-CE25-0147-B2CE-265FB229722D}"/>
            </c:ext>
          </c:extLst>
        </c:ser>
        <c:ser>
          <c:idx val="6"/>
          <c:order val="5"/>
          <c:tx>
            <c:strRef>
              <c:f>'Market Share (2)'!$A$10</c:f>
              <c:strCache>
                <c:ptCount val="1"/>
                <c:pt idx="0">
                  <c:v>OSAKA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(2)'!$E$10</c:f>
              <c:numCache>
                <c:formatCode>General</c:formatCode>
                <c:ptCount val="1"/>
                <c:pt idx="0">
                  <c:v>800000</c:v>
                </c:pt>
              </c:numCache>
            </c:numRef>
          </c:val>
          <c:extLst>
            <c:ext xmlns:c16="http://schemas.microsoft.com/office/drawing/2014/chart" uri="{C3380CC4-5D6E-409C-BE32-E72D297353CC}">
              <c16:uniqueId val="{00000005-CE25-0147-B2CE-265FB229722D}"/>
            </c:ext>
          </c:extLst>
        </c:ser>
        <c:ser>
          <c:idx val="7"/>
          <c:order val="6"/>
          <c:tx>
            <c:strRef>
              <c:f>'Market Share (2)'!$A$11</c:f>
              <c:strCache>
                <c:ptCount val="1"/>
                <c:pt idx="0">
                  <c:v>MARKET SIZE</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'Market Share (2)'!$E$11</c:f>
              <c:numCache>
                <c:formatCode>General</c:formatCode>
                <c:ptCount val="1"/>
                <c:pt idx="0">
                  <c:v>2030700</c:v>
                </c:pt>
              </c:numCache>
            </c:numRef>
          </c:val>
          <c:extLst>
            <c:ext xmlns:c16="http://schemas.microsoft.com/office/drawing/2014/chart" uri="{C3380CC4-5D6E-409C-BE32-E72D297353CC}">
              <c16:uniqueId val="{00000006-CE25-0147-B2CE-265FB229722D}"/>
            </c:ext>
          </c:extLst>
        </c:ser>
        <c:dLbls>
          <c:showLegendKey val="0"/>
          <c:showVal val="0"/>
          <c:showCatName val="0"/>
          <c:showSerName val="0"/>
          <c:showPercent val="0"/>
          <c:showBubbleSize val="0"/>
        </c:dLbls>
        <c:gapWidth val="219"/>
        <c:overlap val="-27"/>
        <c:axId val="179607808"/>
        <c:axId val="179608200"/>
      </c:barChart>
      <c:catAx>
        <c:axId val="179607808"/>
        <c:scaling>
          <c:orientation val="minMax"/>
        </c:scaling>
        <c:delete val="1"/>
        <c:axPos val="b"/>
        <c:numFmt formatCode="General" sourceLinked="1"/>
        <c:majorTickMark val="none"/>
        <c:minorTickMark val="none"/>
        <c:tickLblPos val="nextTo"/>
        <c:crossAx val="179608200"/>
        <c:crosses val="autoZero"/>
        <c:auto val="1"/>
        <c:lblAlgn val="ctr"/>
        <c:lblOffset val="100"/>
        <c:noMultiLvlLbl val="0"/>
      </c:catAx>
      <c:valAx>
        <c:axId val="179608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9607808"/>
        <c:crosses val="autoZero"/>
        <c:crossBetween val="between"/>
      </c:valAx>
      <c:spPr>
        <a:noFill/>
        <a:ln>
          <a:noFill/>
        </a:ln>
        <a:effectLst/>
      </c:spPr>
    </c:plotArea>
    <c:legend>
      <c:legendPos val="b"/>
      <c:layout>
        <c:manualLayout>
          <c:xMode val="edge"/>
          <c:yMode val="edge"/>
          <c:x val="0.14646777026716612"/>
          <c:y val="0.91581307534433654"/>
          <c:w val="0.78340905630297764"/>
          <c:h val="8.224316448632897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Revenue Rs. “million”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427962077235016E-2"/>
          <c:y val="0.11020851560221637"/>
          <c:w val="0.85581290337544103"/>
          <c:h val="0.72331692913385826"/>
        </c:manualLayout>
      </c:layout>
      <c:barChart>
        <c:barDir val="col"/>
        <c:grouping val="clustered"/>
        <c:varyColors val="0"/>
        <c:ser>
          <c:idx val="0"/>
          <c:order val="0"/>
          <c:tx>
            <c:v>FY 2022</c:v>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Sheet1!$L$5:$L$10</c:f>
              <c:strCache>
                <c:ptCount val="6"/>
                <c:pt idx="0">
                  <c:v>Blades/razors &amp; Trading</c:v>
                </c:pt>
                <c:pt idx="1">
                  <c:v>Batteries</c:v>
                </c:pt>
                <c:pt idx="2">
                  <c:v>Corrugation</c:v>
                </c:pt>
                <c:pt idx="3">
                  <c:v>Soaps</c:v>
                </c:pt>
                <c:pt idx="4">
                  <c:v>Pharmaceutical</c:v>
                </c:pt>
                <c:pt idx="5">
                  <c:v>Motorcycles</c:v>
                </c:pt>
              </c:strCache>
            </c:strRef>
          </c:cat>
          <c:val>
            <c:numRef>
              <c:f>Sheet1!$M$5:$M$10</c:f>
              <c:numCache>
                <c:formatCode>_(* #,##0_);_(* \(#,##0\);_(* "-"??_);_(@_)</c:formatCode>
                <c:ptCount val="6"/>
                <c:pt idx="0">
                  <c:v>7424</c:v>
                </c:pt>
                <c:pt idx="1">
                  <c:v>4882</c:v>
                </c:pt>
                <c:pt idx="2">
                  <c:v>2228</c:v>
                </c:pt>
                <c:pt idx="3">
                  <c:v>490</c:v>
                </c:pt>
                <c:pt idx="4">
                  <c:v>715</c:v>
                </c:pt>
                <c:pt idx="5">
                  <c:v>51</c:v>
                </c:pt>
              </c:numCache>
            </c:numRef>
          </c:val>
          <c:extLst>
            <c:ext xmlns:c16="http://schemas.microsoft.com/office/drawing/2014/chart" uri="{C3380CC4-5D6E-409C-BE32-E72D297353CC}">
              <c16:uniqueId val="{00000000-5BA3-4787-AB2B-6E2A5A6FD8F7}"/>
            </c:ext>
          </c:extLst>
        </c:ser>
        <c:ser>
          <c:idx val="1"/>
          <c:order val="1"/>
          <c:tx>
            <c:v>FY 2021</c:v>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Sheet1!$L$5:$L$10</c:f>
              <c:strCache>
                <c:ptCount val="6"/>
                <c:pt idx="0">
                  <c:v>Blades/razors &amp; Trading</c:v>
                </c:pt>
                <c:pt idx="1">
                  <c:v>Batteries</c:v>
                </c:pt>
                <c:pt idx="2">
                  <c:v>Corrugation</c:v>
                </c:pt>
                <c:pt idx="3">
                  <c:v>Soaps</c:v>
                </c:pt>
                <c:pt idx="4">
                  <c:v>Pharmaceutical</c:v>
                </c:pt>
                <c:pt idx="5">
                  <c:v>Motorcycles</c:v>
                </c:pt>
              </c:strCache>
            </c:strRef>
          </c:cat>
          <c:val>
            <c:numRef>
              <c:f>Sheet1!$N$5:$N$10</c:f>
              <c:numCache>
                <c:formatCode>_(* #,##0_);_(* \(#,##0\);_(* "-"??_);_(@_)</c:formatCode>
                <c:ptCount val="6"/>
                <c:pt idx="0">
                  <c:v>7574</c:v>
                </c:pt>
                <c:pt idx="1">
                  <c:v>3561</c:v>
                </c:pt>
                <c:pt idx="2">
                  <c:v>1740</c:v>
                </c:pt>
                <c:pt idx="3">
                  <c:v>745</c:v>
                </c:pt>
                <c:pt idx="4">
                  <c:v>544</c:v>
                </c:pt>
                <c:pt idx="5">
                  <c:v>30</c:v>
                </c:pt>
              </c:numCache>
            </c:numRef>
          </c:val>
          <c:extLst>
            <c:ext xmlns:c16="http://schemas.microsoft.com/office/drawing/2014/chart" uri="{C3380CC4-5D6E-409C-BE32-E72D297353CC}">
              <c16:uniqueId val="{00000001-5BA3-4787-AB2B-6E2A5A6FD8F7}"/>
            </c:ext>
          </c:extLst>
        </c:ser>
        <c:dLbls>
          <c:dLblPos val="outEnd"/>
          <c:showLegendKey val="0"/>
          <c:showVal val="1"/>
          <c:showCatName val="0"/>
          <c:showSerName val="0"/>
          <c:showPercent val="0"/>
          <c:showBubbleSize val="0"/>
        </c:dLbls>
        <c:gapWidth val="219"/>
        <c:overlap val="-27"/>
        <c:axId val="1608759536"/>
        <c:axId val="1608778672"/>
      </c:barChart>
      <c:catAx>
        <c:axId val="160875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08778672"/>
        <c:crosses val="autoZero"/>
        <c:auto val="1"/>
        <c:lblAlgn val="ctr"/>
        <c:lblOffset val="100"/>
        <c:noMultiLvlLbl val="0"/>
      </c:catAx>
      <c:valAx>
        <c:axId val="16087786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08759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Utilization</a:t>
            </a:r>
            <a:r>
              <a:rPr lang="en-US" baseline="0" dirty="0"/>
              <a:t> (%)</a:t>
            </a:r>
            <a:endParaRPr lang="en-US" dirty="0"/>
          </a:p>
        </c:rich>
      </c:tx>
      <c:layout>
        <c:manualLayout>
          <c:xMode val="edge"/>
          <c:yMode val="edge"/>
          <c:x val="0.32219211718191432"/>
          <c:y val="2.11771258138047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274395456206979"/>
          <c:y val="9.285707865817304E-2"/>
          <c:w val="0.75256438483055588"/>
          <c:h val="0.7215434272763992"/>
        </c:manualLayout>
      </c:layout>
      <c:barChart>
        <c:barDir val="bar"/>
        <c:grouping val="clustered"/>
        <c:varyColors val="0"/>
        <c:ser>
          <c:idx val="0"/>
          <c:order val="0"/>
          <c:tx>
            <c:strRef>
              <c:f>Sheet1!$E$12</c:f>
              <c:strCache>
                <c:ptCount val="1"/>
                <c:pt idx="0">
                  <c:v>2011</c:v>
                </c:pt>
              </c:strCache>
            </c:strRef>
          </c:tx>
          <c:spPr>
            <a:solidFill>
              <a:schemeClr val="accent6">
                <a:lumMod val="40000"/>
                <a:lumOff val="60000"/>
              </a:schemeClr>
            </a:solidFill>
            <a:ln>
              <a:noFill/>
            </a:ln>
            <a:effectLst/>
          </c:spPr>
          <c:invertIfNegative val="0"/>
          <c:dLbls>
            <c:dLbl>
              <c:idx val="0"/>
              <c:layout>
                <c:manualLayout>
                  <c:x val="-4.2843141165463371E-17"/>
                  <c:y val="2.22020929905569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63-4749-A6FA-04EE7DFC9E49}"/>
                </c:ext>
              </c:extLst>
            </c:dLbl>
            <c:dLbl>
              <c:idx val="2"/>
              <c:layout>
                <c:manualLayout>
                  <c:x val="-2.3369256050775073E-3"/>
                  <c:y val="9.51518271023871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63-4749-A6FA-04EE7DFC9E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Sheet1!$D$13:$D$18</c:f>
              <c:strCache>
                <c:ptCount val="6"/>
                <c:pt idx="0">
                  <c:v>Bike</c:v>
                </c:pt>
                <c:pt idx="1">
                  <c:v>Soap</c:v>
                </c:pt>
                <c:pt idx="2">
                  <c:v>Battery</c:v>
                </c:pt>
                <c:pt idx="3">
                  <c:v>Corrugated Box</c:v>
                </c:pt>
                <c:pt idx="4">
                  <c:v>Blade</c:v>
                </c:pt>
                <c:pt idx="5">
                  <c:v>Hemodialysis concentrates</c:v>
                </c:pt>
              </c:strCache>
            </c:strRef>
          </c:cat>
          <c:val>
            <c:numRef>
              <c:f>Sheet1!$E$13:$E$18</c:f>
              <c:numCache>
                <c:formatCode>0.00%</c:formatCode>
                <c:ptCount val="6"/>
                <c:pt idx="0">
                  <c:v>3.7611111111111109E-2</c:v>
                </c:pt>
                <c:pt idx="1">
                  <c:v>0.55600000000000005</c:v>
                </c:pt>
                <c:pt idx="2">
                  <c:v>0.47917416666666668</c:v>
                </c:pt>
                <c:pt idx="3">
                  <c:v>0.68376666666666663</c:v>
                </c:pt>
                <c:pt idx="4">
                  <c:v>0.93901345291479821</c:v>
                </c:pt>
                <c:pt idx="5">
                  <c:v>0.91208333333333336</c:v>
                </c:pt>
              </c:numCache>
            </c:numRef>
          </c:val>
          <c:extLst>
            <c:ext xmlns:c16="http://schemas.microsoft.com/office/drawing/2014/chart" uri="{C3380CC4-5D6E-409C-BE32-E72D297353CC}">
              <c16:uniqueId val="{00000000-B0A1-4EE9-8221-020F0CBE89EF}"/>
            </c:ext>
          </c:extLst>
        </c:ser>
        <c:ser>
          <c:idx val="1"/>
          <c:order val="1"/>
          <c:tx>
            <c:strRef>
              <c:f>Sheet1!$F$12</c:f>
              <c:strCache>
                <c:ptCount val="1"/>
                <c:pt idx="0">
                  <c:v>2022</c:v>
                </c:pt>
              </c:strCache>
            </c:strRef>
          </c:tx>
          <c:spPr>
            <a:solidFill>
              <a:schemeClr val="accent6">
                <a:lumMod val="75000"/>
              </a:schemeClr>
            </a:solidFill>
            <a:ln>
              <a:noFill/>
            </a:ln>
            <a:effectLst/>
          </c:spPr>
          <c:invertIfNegative val="0"/>
          <c:dLbls>
            <c:dLbl>
              <c:idx val="5"/>
              <c:layout>
                <c:manualLayout>
                  <c:x val="1.2853090827925819E-2"/>
                  <c:y val="-2.22020929905569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63-4749-A6FA-04EE7DFC9E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Sheet1!$D$13:$D$18</c:f>
              <c:strCache>
                <c:ptCount val="6"/>
                <c:pt idx="0">
                  <c:v>Bike</c:v>
                </c:pt>
                <c:pt idx="1">
                  <c:v>Soap</c:v>
                </c:pt>
                <c:pt idx="2">
                  <c:v>Battery</c:v>
                </c:pt>
                <c:pt idx="3">
                  <c:v>Corrugated Box</c:v>
                </c:pt>
                <c:pt idx="4">
                  <c:v>Blade</c:v>
                </c:pt>
                <c:pt idx="5">
                  <c:v>Hemodialysis concentrates</c:v>
                </c:pt>
              </c:strCache>
            </c:strRef>
          </c:cat>
          <c:val>
            <c:numRef>
              <c:f>Sheet1!$F$13:$F$18</c:f>
              <c:numCache>
                <c:formatCode>0.00%</c:formatCode>
                <c:ptCount val="6"/>
                <c:pt idx="0">
                  <c:v>6.9166666666666668E-2</c:v>
                </c:pt>
                <c:pt idx="1">
                  <c:v>0.2928</c:v>
                </c:pt>
                <c:pt idx="2">
                  <c:v>0.56059250000000005</c:v>
                </c:pt>
                <c:pt idx="3">
                  <c:v>0.78593333333333337</c:v>
                </c:pt>
                <c:pt idx="4">
                  <c:v>0.77174887892376687</c:v>
                </c:pt>
                <c:pt idx="5">
                  <c:v>0.95583333333333331</c:v>
                </c:pt>
              </c:numCache>
            </c:numRef>
          </c:val>
          <c:extLst>
            <c:ext xmlns:c16="http://schemas.microsoft.com/office/drawing/2014/chart" uri="{C3380CC4-5D6E-409C-BE32-E72D297353CC}">
              <c16:uniqueId val="{00000001-B0A1-4EE9-8221-020F0CBE89EF}"/>
            </c:ext>
          </c:extLst>
        </c:ser>
        <c:dLbls>
          <c:dLblPos val="outEnd"/>
          <c:showLegendKey val="0"/>
          <c:showVal val="1"/>
          <c:showCatName val="0"/>
          <c:showSerName val="0"/>
          <c:showPercent val="0"/>
          <c:showBubbleSize val="0"/>
        </c:dLbls>
        <c:gapWidth val="100"/>
        <c:axId val="235929247"/>
        <c:axId val="235928415"/>
      </c:barChart>
      <c:catAx>
        <c:axId val="235929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35928415"/>
        <c:crosses val="autoZero"/>
        <c:auto val="1"/>
        <c:lblAlgn val="ctr"/>
        <c:lblOffset val="100"/>
        <c:noMultiLvlLbl val="0"/>
      </c:catAx>
      <c:valAx>
        <c:axId val="235928415"/>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35929247"/>
        <c:crosses val="autoZero"/>
        <c:crossBetween val="between"/>
      </c:valAx>
      <c:spPr>
        <a:noFill/>
        <a:ln>
          <a:noFill/>
        </a:ln>
        <a:effectLst/>
      </c:spPr>
    </c:plotArea>
    <c:legend>
      <c:legendPos val="b"/>
      <c:layout>
        <c:manualLayout>
          <c:xMode val="edge"/>
          <c:yMode val="edge"/>
          <c:x val="0.58819203014523624"/>
          <c:y val="2.8407919244560174E-2"/>
          <c:w val="0.10872086352897295"/>
          <c:h val="6.803471269977227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0.13819</cdr:x>
      <cdr:y>0.14855</cdr:y>
    </cdr:from>
    <cdr:to>
      <cdr:x>0.5</cdr:x>
      <cdr:y>0.34275</cdr:y>
    </cdr:to>
    <cdr:sp macro="" textlink="">
      <cdr:nvSpPr>
        <cdr:cNvPr id="2" name="TextBox 1"/>
        <cdr:cNvSpPr txBox="1"/>
      </cdr:nvSpPr>
      <cdr:spPr>
        <a:xfrm xmlns:a="http://schemas.openxmlformats.org/drawingml/2006/main">
          <a:off x="1269242" y="699447"/>
          <a:ext cx="332323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2BA6C2D0-1769-4C6D-A5E3-E2B15693DE2A}" type="datetimeFigureOut">
              <a:rPr lang="en-US" smtClean="0"/>
              <a:t>06-Jul-2023</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C681A02F-E228-42ED-A4C1-FBD683A37BEE}" type="slidenum">
              <a:rPr lang="en-US" smtClean="0"/>
              <a:t>‹#›</a:t>
            </a:fld>
            <a:endParaRPr lang="en-US"/>
          </a:p>
        </p:txBody>
      </p:sp>
    </p:spTree>
    <p:extLst>
      <p:ext uri="{BB962C8B-B14F-4D97-AF65-F5344CB8AC3E}">
        <p14:creationId xmlns:p14="http://schemas.microsoft.com/office/powerpoint/2010/main" val="8948795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A3A0B004-6781-434B-97CF-D22DFE862B13}" type="datetimeFigureOut">
              <a:rPr lang="en-US" smtClean="0"/>
              <a:t>06-Jul-2023</a:t>
            </a:fld>
            <a:endParaRPr lang="en-US"/>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1EF538DE-C221-4824-97C1-5997291C6BC7}" type="slidenum">
              <a:rPr lang="en-US" smtClean="0"/>
              <a:t>‹#›</a:t>
            </a:fld>
            <a:endParaRPr lang="en-US"/>
          </a:p>
        </p:txBody>
      </p:sp>
    </p:spTree>
    <p:extLst>
      <p:ext uri="{BB962C8B-B14F-4D97-AF65-F5344CB8AC3E}">
        <p14:creationId xmlns:p14="http://schemas.microsoft.com/office/powerpoint/2010/main" val="23279303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538DE-C221-4824-97C1-5997291C6BC7}" type="slidenum">
              <a:rPr lang="en-US" smtClean="0"/>
              <a:t>3</a:t>
            </a:fld>
            <a:endParaRPr lang="en-US"/>
          </a:p>
        </p:txBody>
      </p:sp>
    </p:spTree>
    <p:extLst>
      <p:ext uri="{BB962C8B-B14F-4D97-AF65-F5344CB8AC3E}">
        <p14:creationId xmlns:p14="http://schemas.microsoft.com/office/powerpoint/2010/main" val="2918438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29</a:t>
            </a:fld>
            <a:endParaRPr lang="en-US" dirty="0"/>
          </a:p>
        </p:txBody>
      </p:sp>
    </p:spTree>
    <p:extLst>
      <p:ext uri="{BB962C8B-B14F-4D97-AF65-F5344CB8AC3E}">
        <p14:creationId xmlns:p14="http://schemas.microsoft.com/office/powerpoint/2010/main" val="2593722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37</a:t>
            </a:fld>
            <a:endParaRPr lang="en-US" dirty="0"/>
          </a:p>
        </p:txBody>
      </p:sp>
    </p:spTree>
    <p:extLst>
      <p:ext uri="{BB962C8B-B14F-4D97-AF65-F5344CB8AC3E}">
        <p14:creationId xmlns:p14="http://schemas.microsoft.com/office/powerpoint/2010/main" val="394350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38</a:t>
            </a:fld>
            <a:endParaRPr lang="en-US" dirty="0"/>
          </a:p>
        </p:txBody>
      </p:sp>
    </p:spTree>
    <p:extLst>
      <p:ext uri="{BB962C8B-B14F-4D97-AF65-F5344CB8AC3E}">
        <p14:creationId xmlns:p14="http://schemas.microsoft.com/office/powerpoint/2010/main" val="389071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39</a:t>
            </a:fld>
            <a:endParaRPr lang="en-US" dirty="0"/>
          </a:p>
        </p:txBody>
      </p:sp>
    </p:spTree>
    <p:extLst>
      <p:ext uri="{BB962C8B-B14F-4D97-AF65-F5344CB8AC3E}">
        <p14:creationId xmlns:p14="http://schemas.microsoft.com/office/powerpoint/2010/main" val="279990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40</a:t>
            </a:fld>
            <a:endParaRPr lang="en-US" dirty="0"/>
          </a:p>
        </p:txBody>
      </p:sp>
    </p:spTree>
    <p:extLst>
      <p:ext uri="{BB962C8B-B14F-4D97-AF65-F5344CB8AC3E}">
        <p14:creationId xmlns:p14="http://schemas.microsoft.com/office/powerpoint/2010/main" val="4024637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41</a:t>
            </a:fld>
            <a:endParaRPr lang="en-US" dirty="0"/>
          </a:p>
        </p:txBody>
      </p:sp>
    </p:spTree>
    <p:extLst>
      <p:ext uri="{BB962C8B-B14F-4D97-AF65-F5344CB8AC3E}">
        <p14:creationId xmlns:p14="http://schemas.microsoft.com/office/powerpoint/2010/main" val="163020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9</a:t>
            </a:fld>
            <a:endParaRPr lang="en-US" dirty="0"/>
          </a:p>
        </p:txBody>
      </p:sp>
    </p:spTree>
    <p:extLst>
      <p:ext uri="{BB962C8B-B14F-4D97-AF65-F5344CB8AC3E}">
        <p14:creationId xmlns:p14="http://schemas.microsoft.com/office/powerpoint/2010/main" val="212198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10</a:t>
            </a:fld>
            <a:endParaRPr lang="en-US" dirty="0"/>
          </a:p>
        </p:txBody>
      </p:sp>
    </p:spTree>
    <p:extLst>
      <p:ext uri="{BB962C8B-B14F-4D97-AF65-F5344CB8AC3E}">
        <p14:creationId xmlns:p14="http://schemas.microsoft.com/office/powerpoint/2010/main" val="154023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13</a:t>
            </a:fld>
            <a:endParaRPr lang="en-US" dirty="0"/>
          </a:p>
        </p:txBody>
      </p:sp>
    </p:spTree>
    <p:extLst>
      <p:ext uri="{BB962C8B-B14F-4D97-AF65-F5344CB8AC3E}">
        <p14:creationId xmlns:p14="http://schemas.microsoft.com/office/powerpoint/2010/main" val="82086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14</a:t>
            </a:fld>
            <a:endParaRPr lang="en-US" dirty="0"/>
          </a:p>
        </p:txBody>
      </p:sp>
    </p:spTree>
    <p:extLst>
      <p:ext uri="{BB962C8B-B14F-4D97-AF65-F5344CB8AC3E}">
        <p14:creationId xmlns:p14="http://schemas.microsoft.com/office/powerpoint/2010/main" val="302915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F538DE-C221-4824-97C1-5997291C6BC7}" type="slidenum">
              <a:rPr lang="en-US" smtClean="0"/>
              <a:t>15</a:t>
            </a:fld>
            <a:endParaRPr lang="en-US"/>
          </a:p>
        </p:txBody>
      </p:sp>
    </p:spTree>
    <p:extLst>
      <p:ext uri="{BB962C8B-B14F-4D97-AF65-F5344CB8AC3E}">
        <p14:creationId xmlns:p14="http://schemas.microsoft.com/office/powerpoint/2010/main" val="359646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165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954F67-C840-4B59-8CB9-BE7EE58B2A31}" type="slidenum">
              <a:rPr lang="en-US" smtClean="0"/>
              <a:t>21</a:t>
            </a:fld>
            <a:endParaRPr lang="en-US" dirty="0"/>
          </a:p>
        </p:txBody>
      </p:sp>
    </p:spTree>
    <p:extLst>
      <p:ext uri="{BB962C8B-B14F-4D97-AF65-F5344CB8AC3E}">
        <p14:creationId xmlns:p14="http://schemas.microsoft.com/office/powerpoint/2010/main" val="4228846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D954F67-C840-4B59-8CB9-BE7EE58B2A31}" type="slidenum">
              <a:rPr lang="en-US" smtClean="0"/>
              <a:t>25</a:t>
            </a:fld>
            <a:endParaRPr lang="en-US" dirty="0"/>
          </a:p>
        </p:txBody>
      </p:sp>
    </p:spTree>
    <p:extLst>
      <p:ext uri="{BB962C8B-B14F-4D97-AF65-F5344CB8AC3E}">
        <p14:creationId xmlns:p14="http://schemas.microsoft.com/office/powerpoint/2010/main" val="1464485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4F6AA4-CADB-924E-BF37-306EF880E7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24" b="17879"/>
          <a:stretch/>
        </p:blipFill>
        <p:spPr>
          <a:xfrm>
            <a:off x="0" y="1695450"/>
            <a:ext cx="12192000" cy="5162549"/>
          </a:xfrm>
          <a:prstGeom prst="rect">
            <a:avLst/>
          </a:prstGeom>
        </p:spPr>
      </p:pic>
      <p:pic>
        <p:nvPicPr>
          <p:cNvPr id="8" name="Picture 7">
            <a:extLst>
              <a:ext uri="{FF2B5EF4-FFF2-40B4-BE49-F238E27FC236}">
                <a16:creationId xmlns:a16="http://schemas.microsoft.com/office/drawing/2014/main" id="{BA2444CB-5FD5-BC42-B0B4-0B1CDFBD33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 y="965531"/>
            <a:ext cx="12192147" cy="6865234"/>
          </a:xfrm>
          <a:prstGeom prst="rect">
            <a:avLst/>
          </a:prstGeom>
        </p:spPr>
      </p:pic>
      <p:sp>
        <p:nvSpPr>
          <p:cNvPr id="2" name="Title 1"/>
          <p:cNvSpPr>
            <a:spLocks noGrp="1"/>
          </p:cNvSpPr>
          <p:nvPr>
            <p:ph type="ctrTitle"/>
          </p:nvPr>
        </p:nvSpPr>
        <p:spPr>
          <a:xfrm>
            <a:off x="4145279" y="299545"/>
            <a:ext cx="7589521" cy="942939"/>
          </a:xfrm>
        </p:spPr>
        <p:txBody>
          <a:bodyPr>
            <a:noAutofit/>
          </a:bodyPr>
          <a:lstStyle>
            <a:lvl1pPr>
              <a:defRPr sz="3600">
                <a:solidFill>
                  <a:srgbClr val="00B0F0"/>
                </a:solidFill>
              </a:defRPr>
            </a:lvl1pPr>
          </a:lstStyle>
          <a:p>
            <a:r>
              <a:rPr lang="en-US" dirty="0"/>
              <a:t>Click to edit Master title style</a:t>
            </a:r>
          </a:p>
        </p:txBody>
      </p:sp>
      <p:sp>
        <p:nvSpPr>
          <p:cNvPr id="3" name="Subtitle 2"/>
          <p:cNvSpPr>
            <a:spLocks noGrp="1"/>
          </p:cNvSpPr>
          <p:nvPr>
            <p:ph type="subTitle" idx="1" hasCustomPrompt="1"/>
          </p:nvPr>
        </p:nvSpPr>
        <p:spPr>
          <a:xfrm>
            <a:off x="4145279" y="1181467"/>
            <a:ext cx="7589521" cy="513984"/>
          </a:xfrm>
        </p:spPr>
        <p:txBody>
          <a:bodyPr>
            <a:normAutofit/>
          </a:bodyPr>
          <a:lstStyle>
            <a:lvl1pPr marL="0" indent="0" algn="l">
              <a:buNone/>
              <a:defRPr sz="2400">
                <a:solidFill>
                  <a:schemeClr val="accent3">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a:solidFill>
                  <a:schemeClr val="bg1"/>
                </a:solidFill>
              </a:defRPr>
            </a:lvl1pPr>
          </a:lstStyle>
          <a:p>
            <a:fld id="{3EF2C04E-1D3B-4549-B790-7BDBEFAAE83A}" type="datetime1">
              <a:rPr lang="en-US" smtClean="0"/>
              <a:t>06-Jul-2023</a:t>
            </a:fld>
            <a:endParaRPr lang="en-US" dirty="0"/>
          </a:p>
        </p:txBody>
      </p:sp>
      <p:pic>
        <p:nvPicPr>
          <p:cNvPr id="9" name="Picture 8">
            <a:extLst>
              <a:ext uri="{FF2B5EF4-FFF2-40B4-BE49-F238E27FC236}">
                <a16:creationId xmlns:a16="http://schemas.microsoft.com/office/drawing/2014/main" id="{FD35BCFA-DA24-074B-9FA1-E0DA29DED244}"/>
              </a:ext>
            </a:extLst>
          </p:cNvPr>
          <p:cNvPicPr>
            <a:picLocks noChangeAspect="1"/>
          </p:cNvPicPr>
          <p:nvPr userDrawn="1"/>
        </p:nvPicPr>
        <p:blipFill>
          <a:blip r:embed="rId4"/>
          <a:stretch>
            <a:fillRect/>
          </a:stretch>
        </p:blipFill>
        <p:spPr>
          <a:xfrm>
            <a:off x="311150" y="299544"/>
            <a:ext cx="2559728" cy="881923"/>
          </a:xfrm>
          <a:prstGeom prst="rect">
            <a:avLst/>
          </a:prstGeom>
        </p:spPr>
      </p:pic>
      <p:cxnSp>
        <p:nvCxnSpPr>
          <p:cNvPr id="12" name="Straight Connector 11">
            <a:extLst>
              <a:ext uri="{FF2B5EF4-FFF2-40B4-BE49-F238E27FC236}">
                <a16:creationId xmlns:a16="http://schemas.microsoft.com/office/drawing/2014/main" id="{4D375DD4-2E44-9C45-8E74-364D17E2ED67}"/>
              </a:ext>
            </a:extLst>
          </p:cNvPr>
          <p:cNvCxnSpPr>
            <a:cxnSpLocks/>
          </p:cNvCxnSpPr>
          <p:nvPr userDrawn="1"/>
        </p:nvCxnSpPr>
        <p:spPr>
          <a:xfrm>
            <a:off x="3424657" y="299544"/>
            <a:ext cx="0" cy="881923"/>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958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7F3653-7E08-0245-9364-E89DD63518A2}"/>
              </a:ext>
            </a:extLst>
          </p:cNvPr>
          <p:cNvPicPr>
            <a:picLocks noChangeAspect="1"/>
          </p:cNvPicPr>
          <p:nvPr userDrawn="1"/>
        </p:nvPicPr>
        <p:blipFill>
          <a:blip r:embed="rId2"/>
          <a:stretch>
            <a:fillRect/>
          </a:stretch>
        </p:blipFill>
        <p:spPr>
          <a:xfrm>
            <a:off x="10563970" y="6096000"/>
            <a:ext cx="1100694" cy="379231"/>
          </a:xfrm>
          <a:prstGeom prst="rect">
            <a:avLst/>
          </a:prstGeom>
        </p:spPr>
      </p:pic>
      <p:cxnSp>
        <p:nvCxnSpPr>
          <p:cNvPr id="6" name="Straight Connector 5"/>
          <p:cNvCxnSpPr/>
          <p:nvPr userDrawn="1"/>
        </p:nvCxnSpPr>
        <p:spPr>
          <a:xfrm>
            <a:off x="1442434" y="0"/>
            <a:ext cx="0" cy="157122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442434" y="3217572"/>
            <a:ext cx="0" cy="36404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fld id="{8927DA82-2E10-4408-83D3-00C643626D9B}" type="datetime1">
              <a:rPr lang="en-US" smtClean="0"/>
              <a:t>06-Jul-2023</a:t>
            </a:fld>
            <a:endParaRPr lang="en-US"/>
          </a:p>
        </p:txBody>
      </p:sp>
      <p:sp>
        <p:nvSpPr>
          <p:cNvPr id="15" name="Slide Number Placeholder 14"/>
          <p:cNvSpPr>
            <a:spLocks noGrp="1"/>
          </p:cNvSpPr>
          <p:nvPr>
            <p:ph type="sldNum" sz="quarter" idx="11"/>
          </p:nvPr>
        </p:nvSpPr>
        <p:spPr/>
        <p:txBody>
          <a:bodyPr/>
          <a:lstStyle/>
          <a:p>
            <a:fld id="{225A8B93-8EB6-40F2-8878-3A7352D6CDF1}" type="slidenum">
              <a:rPr lang="en-US" smtClean="0"/>
              <a:pPr/>
              <a:t>‹#›</a:t>
            </a:fld>
            <a:endParaRPr lang="en-US"/>
          </a:p>
        </p:txBody>
      </p:sp>
      <p:sp>
        <p:nvSpPr>
          <p:cNvPr id="9" name="Title 8"/>
          <p:cNvSpPr>
            <a:spLocks noGrp="1"/>
          </p:cNvSpPr>
          <p:nvPr>
            <p:ph type="title"/>
          </p:nvPr>
        </p:nvSpPr>
        <p:spPr>
          <a:xfrm>
            <a:off x="842417" y="1744789"/>
            <a:ext cx="5725724" cy="1325563"/>
          </a:xfrm>
        </p:spPr>
        <p:txBody>
          <a:bodyPr/>
          <a:lstStyle>
            <a:lvl1pPr>
              <a:defRPr>
                <a:solidFill>
                  <a:srgbClr val="00B0F0"/>
                </a:solidFill>
              </a:defRPr>
            </a:lvl1pPr>
          </a:lstStyle>
          <a:p>
            <a:r>
              <a:rPr lang="en-US" dirty="0"/>
              <a:t>Click to edit Master title style</a:t>
            </a:r>
          </a:p>
        </p:txBody>
      </p:sp>
    </p:spTree>
    <p:extLst>
      <p:ext uri="{BB962C8B-B14F-4D97-AF65-F5344CB8AC3E}">
        <p14:creationId xmlns:p14="http://schemas.microsoft.com/office/powerpoint/2010/main" val="328069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A5C452-7D69-AE48-8CE7-C5B0C519B94E}"/>
              </a:ext>
            </a:extLst>
          </p:cNvPr>
          <p:cNvPicPr>
            <a:picLocks noChangeAspect="1"/>
          </p:cNvPicPr>
          <p:nvPr userDrawn="1"/>
        </p:nvPicPr>
        <p:blipFill>
          <a:blip r:embed="rId2"/>
          <a:stretch>
            <a:fillRect/>
          </a:stretch>
        </p:blipFill>
        <p:spPr>
          <a:xfrm>
            <a:off x="10563970" y="6096000"/>
            <a:ext cx="1100694" cy="379231"/>
          </a:xfrm>
          <a:prstGeom prst="rect">
            <a:avLst/>
          </a:prstGeom>
        </p:spPr>
      </p:pic>
      <p:sp>
        <p:nvSpPr>
          <p:cNvPr id="2" name="Title 1"/>
          <p:cNvSpPr>
            <a:spLocks noGrp="1"/>
          </p:cNvSpPr>
          <p:nvPr>
            <p:ph type="title"/>
          </p:nvPr>
        </p:nvSpPr>
        <p:spPr>
          <a:xfrm>
            <a:off x="630621" y="1608092"/>
            <a:ext cx="5990673" cy="677908"/>
          </a:xfrm>
        </p:spPr>
        <p:txBody>
          <a:bodyPr/>
          <a:lstStyle>
            <a:lvl1pPr>
              <a:defRPr>
                <a:solidFill>
                  <a:srgbClr val="00B0F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E33F3202-64D9-4D8D-855C-253CA5796159}" type="datetime1">
              <a:rPr lang="en-US" smtClean="0"/>
              <a:t>06-Jul-2023</a:t>
            </a:fld>
            <a:endParaRPr lang="en-US" dirty="0"/>
          </a:p>
        </p:txBody>
      </p:sp>
      <p:sp>
        <p:nvSpPr>
          <p:cNvPr id="4" name="Slide Number Placeholder 3"/>
          <p:cNvSpPr>
            <a:spLocks noGrp="1"/>
          </p:cNvSpPr>
          <p:nvPr>
            <p:ph type="sldNum" sz="quarter" idx="11"/>
          </p:nvPr>
        </p:nvSpPr>
        <p:spPr/>
        <p:txBody>
          <a:bodyPr/>
          <a:lstStyle/>
          <a:p>
            <a:fld id="{225A8B93-8EB6-40F2-8878-3A7352D6CDF1}" type="slidenum">
              <a:rPr lang="en-US" smtClean="0"/>
              <a:pPr/>
              <a:t>‹#›</a:t>
            </a:fld>
            <a:endParaRPr lang="en-US"/>
          </a:p>
        </p:txBody>
      </p:sp>
      <p:sp>
        <p:nvSpPr>
          <p:cNvPr id="6" name="Text Placeholder 5"/>
          <p:cNvSpPr>
            <a:spLocks noGrp="1"/>
          </p:cNvSpPr>
          <p:nvPr>
            <p:ph type="body" sz="quarter" idx="12"/>
          </p:nvPr>
        </p:nvSpPr>
        <p:spPr>
          <a:xfrm>
            <a:off x="630623" y="2383019"/>
            <a:ext cx="5990671" cy="732777"/>
          </a:xfrm>
        </p:spPr>
        <p:txBody>
          <a:bodyPr/>
          <a:lstStyle>
            <a:lvl1pPr marL="0" indent="0">
              <a:buNone/>
              <a:defRPr>
                <a:solidFill>
                  <a:schemeClr val="accent3">
                    <a:lumMod val="75000"/>
                  </a:schemeClr>
                </a:solidFill>
              </a:defRPr>
            </a:lvl1pPr>
          </a:lstStyle>
          <a:p>
            <a:pPr lvl="0"/>
            <a:r>
              <a:rPr lang="en-US" dirty="0"/>
              <a:t>Click to edit Master text styles</a:t>
            </a:r>
          </a:p>
        </p:txBody>
      </p:sp>
      <p:cxnSp>
        <p:nvCxnSpPr>
          <p:cNvPr id="8" name="Straight Connector 7">
            <a:extLst>
              <a:ext uri="{FF2B5EF4-FFF2-40B4-BE49-F238E27FC236}">
                <a16:creationId xmlns:a16="http://schemas.microsoft.com/office/drawing/2014/main" id="{53471942-665E-5E4B-AC05-C8C235677983}"/>
              </a:ext>
            </a:extLst>
          </p:cNvPr>
          <p:cNvCxnSpPr/>
          <p:nvPr userDrawn="1"/>
        </p:nvCxnSpPr>
        <p:spPr>
          <a:xfrm>
            <a:off x="1439557" y="-2877"/>
            <a:ext cx="0" cy="157122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F71EEB-E6E7-5147-850A-7B1A51FDE622}"/>
              </a:ext>
            </a:extLst>
          </p:cNvPr>
          <p:cNvCxnSpPr/>
          <p:nvPr userDrawn="1"/>
        </p:nvCxnSpPr>
        <p:spPr>
          <a:xfrm>
            <a:off x="1439557" y="3214695"/>
            <a:ext cx="0" cy="36404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1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Divider 2">
    <p:bg>
      <p:bgPr>
        <a:solidFill>
          <a:srgbClr val="00B0F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5043D8-CB01-8540-A4FF-6984E1BD7BD9}"/>
              </a:ext>
            </a:extLst>
          </p:cNvPr>
          <p:cNvPicPr>
            <a:picLocks noChangeAspect="1"/>
          </p:cNvPicPr>
          <p:nvPr userDrawn="1"/>
        </p:nvPicPr>
        <p:blipFill>
          <a:blip r:embed="rId2"/>
          <a:stretch>
            <a:fillRect/>
          </a:stretch>
        </p:blipFill>
        <p:spPr>
          <a:xfrm>
            <a:off x="10930658" y="6323402"/>
            <a:ext cx="1145245" cy="394580"/>
          </a:xfrm>
          <a:prstGeom prst="rect">
            <a:avLst/>
          </a:prstGeom>
        </p:spPr>
      </p:pic>
      <p:sp>
        <p:nvSpPr>
          <p:cNvPr id="14" name="Date Placeholder 13"/>
          <p:cNvSpPr>
            <a:spLocks noGrp="1"/>
          </p:cNvSpPr>
          <p:nvPr>
            <p:ph type="dt" sz="half" idx="10"/>
          </p:nvPr>
        </p:nvSpPr>
        <p:spPr/>
        <p:txBody>
          <a:bodyPr/>
          <a:lstStyle/>
          <a:p>
            <a:fld id="{2C38131E-DBD5-42EA-B13F-E21AEA075B2E}" type="datetime1">
              <a:rPr lang="en-US" smtClean="0"/>
              <a:t>06-Jul-2023</a:t>
            </a:fld>
            <a:endParaRPr lang="en-US"/>
          </a:p>
        </p:txBody>
      </p:sp>
      <p:sp>
        <p:nvSpPr>
          <p:cNvPr id="15" name="Slide Number Placeholder 14"/>
          <p:cNvSpPr>
            <a:spLocks noGrp="1"/>
          </p:cNvSpPr>
          <p:nvPr>
            <p:ph type="sldNum" sz="quarter" idx="11"/>
          </p:nvPr>
        </p:nvSpPr>
        <p:spPr/>
        <p:txBody>
          <a:bodyPr/>
          <a:lstStyle/>
          <a:p>
            <a:fld id="{225A8B93-8EB6-40F2-8878-3A7352D6CDF1}" type="slidenum">
              <a:rPr lang="en-US" smtClean="0"/>
              <a:pPr/>
              <a:t>‹#›</a:t>
            </a:fld>
            <a:endParaRPr lang="en-US"/>
          </a:p>
        </p:txBody>
      </p:sp>
      <p:sp>
        <p:nvSpPr>
          <p:cNvPr id="9" name="Title 8"/>
          <p:cNvSpPr>
            <a:spLocks noGrp="1"/>
          </p:cNvSpPr>
          <p:nvPr>
            <p:ph type="title"/>
          </p:nvPr>
        </p:nvSpPr>
        <p:spPr>
          <a:xfrm>
            <a:off x="842417" y="1744789"/>
            <a:ext cx="10515600" cy="1325563"/>
          </a:xfrm>
        </p:spPr>
        <p:txBody>
          <a:bodyPr>
            <a:normAutofit/>
          </a:bodyPr>
          <a:lstStyle>
            <a:lvl1pPr>
              <a:defRPr sz="4400">
                <a:solidFill>
                  <a:schemeClr val="bg1"/>
                </a:solidFill>
              </a:defRPr>
            </a:lvl1pPr>
          </a:lstStyle>
          <a:p>
            <a:r>
              <a:rPr lang="en-US" dirty="0"/>
              <a:t>Click to edit Master title style</a:t>
            </a:r>
          </a:p>
        </p:txBody>
      </p:sp>
      <p:cxnSp>
        <p:nvCxnSpPr>
          <p:cNvPr id="8" name="Straight Connector 7"/>
          <p:cNvCxnSpPr/>
          <p:nvPr userDrawn="1"/>
        </p:nvCxnSpPr>
        <p:spPr>
          <a:xfrm>
            <a:off x="1442434" y="0"/>
            <a:ext cx="0" cy="1571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442434" y="3217572"/>
            <a:ext cx="0" cy="36404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41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Divider 2">
    <p:bg>
      <p:bgPr>
        <a:solidFill>
          <a:srgbClr val="00B0F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3DEB88-7D82-7B49-A195-C1AA5FB77398}"/>
              </a:ext>
            </a:extLst>
          </p:cNvPr>
          <p:cNvPicPr>
            <a:picLocks noChangeAspect="1"/>
          </p:cNvPicPr>
          <p:nvPr userDrawn="1"/>
        </p:nvPicPr>
        <p:blipFill>
          <a:blip r:embed="rId2"/>
          <a:stretch>
            <a:fillRect/>
          </a:stretch>
        </p:blipFill>
        <p:spPr>
          <a:xfrm>
            <a:off x="10930658" y="6323402"/>
            <a:ext cx="1145245" cy="394580"/>
          </a:xfrm>
          <a:prstGeom prst="rect">
            <a:avLst/>
          </a:prstGeom>
        </p:spPr>
      </p:pic>
      <p:cxnSp>
        <p:nvCxnSpPr>
          <p:cNvPr id="6" name="Straight Connector 5"/>
          <p:cNvCxnSpPr/>
          <p:nvPr userDrawn="1"/>
        </p:nvCxnSpPr>
        <p:spPr>
          <a:xfrm>
            <a:off x="1442434" y="0"/>
            <a:ext cx="0" cy="1571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442434" y="3217572"/>
            <a:ext cx="0" cy="36404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fld id="{4826A348-1028-472E-B1E3-43F5DDF4375B}" type="datetime1">
              <a:rPr lang="en-US" smtClean="0"/>
              <a:t>06-Jul-2023</a:t>
            </a:fld>
            <a:endParaRPr lang="en-US"/>
          </a:p>
        </p:txBody>
      </p:sp>
      <p:sp>
        <p:nvSpPr>
          <p:cNvPr id="15" name="Slide Number Placeholder 14"/>
          <p:cNvSpPr>
            <a:spLocks noGrp="1"/>
          </p:cNvSpPr>
          <p:nvPr>
            <p:ph type="sldNum" sz="quarter" idx="11"/>
          </p:nvPr>
        </p:nvSpPr>
        <p:spPr/>
        <p:txBody>
          <a:bodyPr/>
          <a:lstStyle/>
          <a:p>
            <a:fld id="{225A8B93-8EB6-40F2-8878-3A7352D6CDF1}" type="slidenum">
              <a:rPr lang="en-US" smtClean="0"/>
              <a:pPr/>
              <a:t>‹#›</a:t>
            </a:fld>
            <a:endParaRPr lang="en-US"/>
          </a:p>
        </p:txBody>
      </p:sp>
      <p:sp>
        <p:nvSpPr>
          <p:cNvPr id="10" name="Title 1"/>
          <p:cNvSpPr>
            <a:spLocks noGrp="1"/>
          </p:cNvSpPr>
          <p:nvPr>
            <p:ph type="title"/>
          </p:nvPr>
        </p:nvSpPr>
        <p:spPr>
          <a:xfrm>
            <a:off x="630621" y="1608092"/>
            <a:ext cx="10626202" cy="677908"/>
          </a:xfrm>
        </p:spPr>
        <p:txBody>
          <a:bodyPr/>
          <a:lstStyle>
            <a:lvl1pPr>
              <a:defRPr>
                <a:solidFill>
                  <a:schemeClr val="bg1"/>
                </a:solidFill>
              </a:defRPr>
            </a:lvl1pPr>
          </a:lstStyle>
          <a:p>
            <a:r>
              <a:rPr lang="en-US" dirty="0"/>
              <a:t>Click to edit Master title style</a:t>
            </a:r>
          </a:p>
        </p:txBody>
      </p:sp>
      <p:sp>
        <p:nvSpPr>
          <p:cNvPr id="12" name="Text Placeholder 5"/>
          <p:cNvSpPr>
            <a:spLocks noGrp="1"/>
          </p:cNvSpPr>
          <p:nvPr>
            <p:ph type="body" sz="quarter" idx="12"/>
          </p:nvPr>
        </p:nvSpPr>
        <p:spPr>
          <a:xfrm>
            <a:off x="630623" y="2383019"/>
            <a:ext cx="8718824" cy="732777"/>
          </a:xfrm>
        </p:spPr>
        <p:txBody>
          <a:bodyPr/>
          <a:lstStyle>
            <a:lvl1pPr marL="0" indent="0">
              <a:buNone/>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101337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214456"/>
            <a:ext cx="2743200" cy="365125"/>
          </a:xfrm>
        </p:spPr>
        <p:txBody>
          <a:bodyPr/>
          <a:lstStyle/>
          <a:p>
            <a:fld id="{474C19E5-5FD9-4416-B438-8F4E2F0D3760}" type="datetime1">
              <a:rPr lang="en-US" smtClean="0"/>
              <a:t>06-Jul-2023</a:t>
            </a:fld>
            <a:endParaRPr lang="en-US"/>
          </a:p>
        </p:txBody>
      </p:sp>
      <p:sp>
        <p:nvSpPr>
          <p:cNvPr id="4" name="Slide Number Placeholder 3"/>
          <p:cNvSpPr>
            <a:spLocks noGrp="1"/>
          </p:cNvSpPr>
          <p:nvPr>
            <p:ph type="sldNum" sz="quarter" idx="11"/>
          </p:nvPr>
        </p:nvSpPr>
        <p:spPr>
          <a:xfrm>
            <a:off x="7239000" y="6214456"/>
            <a:ext cx="2743200" cy="365125"/>
          </a:xfrm>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721186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a:solidFill>
                  <a:srgbClr val="00B0F0"/>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solidFill>
                  <a:schemeClr val="accent3">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198690"/>
            <a:ext cx="2743200" cy="365125"/>
          </a:xfrm>
        </p:spPr>
        <p:txBody>
          <a:bodyPr/>
          <a:lstStyle/>
          <a:p>
            <a:fld id="{87EAA3C6-432E-409F-853B-ABBC164FC74B}" type="datetime1">
              <a:rPr lang="en-US" smtClean="0"/>
              <a:t>06-Jul-2023</a:t>
            </a:fld>
            <a:endParaRPr lang="en-US"/>
          </a:p>
        </p:txBody>
      </p:sp>
      <p:sp>
        <p:nvSpPr>
          <p:cNvPr id="6" name="Slide Number Placeholder 5"/>
          <p:cNvSpPr>
            <a:spLocks noGrp="1"/>
          </p:cNvSpPr>
          <p:nvPr>
            <p:ph type="sldNum" sz="quarter" idx="11"/>
          </p:nvPr>
        </p:nvSpPr>
        <p:spPr>
          <a:xfrm>
            <a:off x="7239000" y="6198690"/>
            <a:ext cx="2743200" cy="365125"/>
          </a:xfrm>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7181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idx="4294967295" hasCustomPrompt="1"/>
          </p:nvPr>
        </p:nvSpPr>
        <p:spPr>
          <a:xfrm>
            <a:off x="649013" y="365125"/>
            <a:ext cx="10771259" cy="1325563"/>
          </a:xfrm>
        </p:spPr>
        <p:txBody>
          <a:bodyPr/>
          <a:lstStyle>
            <a:lvl1pPr>
              <a:defRPr>
                <a:solidFill>
                  <a:srgbClr val="00B0F0"/>
                </a:solidFill>
              </a:defRPr>
            </a:lvl1pPr>
          </a:lstStyle>
          <a:p>
            <a:r>
              <a:rPr lang="en-US" dirty="0"/>
              <a:t>Two Content for Comparison</a:t>
            </a:r>
          </a:p>
        </p:txBody>
      </p:sp>
      <p:sp>
        <p:nvSpPr>
          <p:cNvPr id="11" name="Content Placeholder 2"/>
          <p:cNvSpPr>
            <a:spLocks noGrp="1"/>
          </p:cNvSpPr>
          <p:nvPr>
            <p:ph sz="half" idx="4294967295"/>
          </p:nvPr>
        </p:nvSpPr>
        <p:spPr>
          <a:xfrm>
            <a:off x="649008" y="1825625"/>
            <a:ext cx="5181600" cy="4351338"/>
          </a:xfrm>
        </p:spPr>
        <p:txBody>
          <a:bodyPr/>
          <a:lstStyle>
            <a:lvl1pPr>
              <a:defRPr>
                <a:solidFill>
                  <a:schemeClr val="accent3">
                    <a:lumMod val="75000"/>
                  </a:schemeClr>
                </a:solidFill>
              </a:defRPr>
            </a:lvl1pPr>
          </a:lstStyle>
          <a:p>
            <a:endParaRPr lang="en-US" dirty="0"/>
          </a:p>
        </p:txBody>
      </p:sp>
      <p:sp>
        <p:nvSpPr>
          <p:cNvPr id="12" name="Content Placeholder 3"/>
          <p:cNvSpPr>
            <a:spLocks noGrp="1"/>
          </p:cNvSpPr>
          <p:nvPr>
            <p:ph sz="half" idx="4294967295"/>
          </p:nvPr>
        </p:nvSpPr>
        <p:spPr>
          <a:xfrm>
            <a:off x="5983008" y="1825625"/>
            <a:ext cx="5437264" cy="4351338"/>
          </a:xfrm>
        </p:spPr>
        <p:txBody>
          <a:bodyPr/>
          <a:lstStyle>
            <a:lvl1pPr>
              <a:defRPr>
                <a:solidFill>
                  <a:schemeClr val="accent3">
                    <a:lumMod val="75000"/>
                  </a:schemeClr>
                </a:solidFill>
              </a:defRPr>
            </a:lvl1pPr>
          </a:lstStyle>
          <a:p>
            <a:endParaRPr lang="en-US" dirty="0"/>
          </a:p>
        </p:txBody>
      </p:sp>
      <p:sp>
        <p:nvSpPr>
          <p:cNvPr id="2" name="Date Placeholder 1"/>
          <p:cNvSpPr>
            <a:spLocks noGrp="1"/>
          </p:cNvSpPr>
          <p:nvPr>
            <p:ph type="dt" sz="half" idx="10"/>
          </p:nvPr>
        </p:nvSpPr>
        <p:spPr>
          <a:xfrm>
            <a:off x="838200" y="6198690"/>
            <a:ext cx="2743200" cy="365125"/>
          </a:xfrm>
        </p:spPr>
        <p:txBody>
          <a:bodyPr/>
          <a:lstStyle/>
          <a:p>
            <a:fld id="{6490ABCA-56A2-469B-8FA2-5665049092D1}" type="datetime1">
              <a:rPr lang="en-US" smtClean="0"/>
              <a:t>06-Jul-2023</a:t>
            </a:fld>
            <a:endParaRPr lang="en-US"/>
          </a:p>
        </p:txBody>
      </p:sp>
      <p:sp>
        <p:nvSpPr>
          <p:cNvPr id="3" name="Slide Number Placeholder 2"/>
          <p:cNvSpPr>
            <a:spLocks noGrp="1"/>
          </p:cNvSpPr>
          <p:nvPr>
            <p:ph type="sldNum" sz="quarter" idx="11"/>
          </p:nvPr>
        </p:nvSpPr>
        <p:spPr>
          <a:xfrm>
            <a:off x="7239000" y="6198690"/>
            <a:ext cx="2743200" cy="365125"/>
          </a:xfrm>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993225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1">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1962" y="2766219"/>
            <a:ext cx="8808076" cy="1325563"/>
          </a:xfrm>
        </p:spPr>
        <p:txBody>
          <a:bodyPr>
            <a:normAutofit/>
          </a:bodyPr>
          <a:lstStyle>
            <a:lvl1pPr algn="ct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3393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1842752" y="2747717"/>
            <a:ext cx="8808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600" dirty="0">
              <a:solidFill>
                <a:schemeClr val="bg1"/>
              </a:solidFill>
            </a:endParaRPr>
          </a:p>
        </p:txBody>
      </p:sp>
      <p:sp>
        <p:nvSpPr>
          <p:cNvPr id="5" name="Title 1"/>
          <p:cNvSpPr>
            <a:spLocks noGrp="1"/>
          </p:cNvSpPr>
          <p:nvPr>
            <p:ph type="title"/>
          </p:nvPr>
        </p:nvSpPr>
        <p:spPr>
          <a:xfrm>
            <a:off x="1691962" y="2766219"/>
            <a:ext cx="8808076" cy="1325563"/>
          </a:xfrm>
        </p:spPr>
        <p:txBody>
          <a:bodyPr>
            <a:normAutofit/>
          </a:bodyPr>
          <a:lstStyle>
            <a:lvl1pPr algn="ctr">
              <a:defRPr sz="4800">
                <a:solidFill>
                  <a:srgbClr val="00B0F0"/>
                </a:solidFill>
              </a:defRPr>
            </a:lvl1pPr>
          </a:lstStyle>
          <a:p>
            <a:r>
              <a:rPr lang="en-US" dirty="0"/>
              <a:t>Click to edit Master title style</a:t>
            </a:r>
          </a:p>
        </p:txBody>
      </p:sp>
    </p:spTree>
    <p:extLst>
      <p:ext uri="{BB962C8B-B14F-4D97-AF65-F5344CB8AC3E}">
        <p14:creationId xmlns:p14="http://schemas.microsoft.com/office/powerpoint/2010/main" val="2771927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2">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1842752" y="2747717"/>
            <a:ext cx="88080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3600" dirty="0">
              <a:solidFill>
                <a:schemeClr val="bg1"/>
              </a:solidFill>
            </a:endParaRPr>
          </a:p>
        </p:txBody>
      </p:sp>
      <p:pic>
        <p:nvPicPr>
          <p:cNvPr id="3" name="Picture 2">
            <a:extLst>
              <a:ext uri="{FF2B5EF4-FFF2-40B4-BE49-F238E27FC236}">
                <a16:creationId xmlns:a16="http://schemas.microsoft.com/office/drawing/2014/main" id="{7A62979C-4CA3-634C-8490-71E9D5DC30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467"/>
          <a:stretch/>
        </p:blipFill>
        <p:spPr>
          <a:xfrm>
            <a:off x="0" y="0"/>
            <a:ext cx="12192000" cy="6858000"/>
          </a:xfrm>
          <a:prstGeom prst="rect">
            <a:avLst/>
          </a:prstGeom>
        </p:spPr>
      </p:pic>
    </p:spTree>
    <p:extLst>
      <p:ext uri="{BB962C8B-B14F-4D97-AF65-F5344CB8AC3E}">
        <p14:creationId xmlns:p14="http://schemas.microsoft.com/office/powerpoint/2010/main" val="386904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303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End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8175753" y="2766218"/>
            <a:ext cx="6136640" cy="1325563"/>
          </a:xfrm>
        </p:spPr>
        <p:txBody>
          <a:bodyPr/>
          <a:lstStyle>
            <a:lvl1pPr>
              <a:defRPr>
                <a:solidFill>
                  <a:srgbClr val="00B0F0"/>
                </a:solidFill>
              </a:defRPr>
            </a:lvl1pPr>
          </a:lstStyle>
          <a:p>
            <a:r>
              <a:rPr lang="en-US" dirty="0"/>
              <a:t>Click to edit Master title style</a:t>
            </a:r>
          </a:p>
        </p:txBody>
      </p:sp>
      <p:pic>
        <p:nvPicPr>
          <p:cNvPr id="3" name="Picture 2">
            <a:extLst>
              <a:ext uri="{FF2B5EF4-FFF2-40B4-BE49-F238E27FC236}">
                <a16:creationId xmlns:a16="http://schemas.microsoft.com/office/drawing/2014/main" id="{87961C23-E518-DC49-9314-0431A74C9E07}"/>
              </a:ext>
            </a:extLst>
          </p:cNvPr>
          <p:cNvPicPr>
            <a:picLocks noChangeAspect="1"/>
          </p:cNvPicPr>
          <p:nvPr userDrawn="1"/>
        </p:nvPicPr>
        <p:blipFill>
          <a:blip r:embed="rId2"/>
          <a:stretch>
            <a:fillRect/>
          </a:stretch>
        </p:blipFill>
        <p:spPr>
          <a:xfrm>
            <a:off x="3566160" y="2401090"/>
            <a:ext cx="4602480" cy="2197580"/>
          </a:xfrm>
          <a:prstGeom prst="rect">
            <a:avLst/>
          </a:prstGeom>
        </p:spPr>
      </p:pic>
      <p:pic>
        <p:nvPicPr>
          <p:cNvPr id="5" name="Picture 4">
            <a:extLst>
              <a:ext uri="{FF2B5EF4-FFF2-40B4-BE49-F238E27FC236}">
                <a16:creationId xmlns:a16="http://schemas.microsoft.com/office/drawing/2014/main" id="{659CEA62-E3E8-0E47-A4E2-0C1FFBFC6489}"/>
              </a:ext>
            </a:extLst>
          </p:cNvPr>
          <p:cNvPicPr>
            <a:picLocks noChangeAspect="1"/>
          </p:cNvPicPr>
          <p:nvPr userDrawn="1"/>
        </p:nvPicPr>
        <p:blipFill rotWithShape="1">
          <a:blip r:embed="rId3"/>
          <a:srcRect r="6146" b="-9738"/>
          <a:stretch/>
        </p:blipFill>
        <p:spPr>
          <a:xfrm>
            <a:off x="-4192" y="6546561"/>
            <a:ext cx="12196192" cy="192727"/>
          </a:xfrm>
          <a:prstGeom prst="rect">
            <a:avLst/>
          </a:prstGeom>
        </p:spPr>
      </p:pic>
      <p:sp>
        <p:nvSpPr>
          <p:cNvPr id="9" name="Rectangle 8">
            <a:extLst>
              <a:ext uri="{FF2B5EF4-FFF2-40B4-BE49-F238E27FC236}">
                <a16:creationId xmlns:a16="http://schemas.microsoft.com/office/drawing/2014/main" id="{3CEB81F6-9971-2B41-87BA-F353AD27A480}"/>
              </a:ext>
            </a:extLst>
          </p:cNvPr>
          <p:cNvSpPr/>
          <p:nvPr userDrawn="1"/>
        </p:nvSpPr>
        <p:spPr>
          <a:xfrm>
            <a:off x="3566160" y="5379888"/>
            <a:ext cx="4602480" cy="584775"/>
          </a:xfrm>
          <a:prstGeom prst="rect">
            <a:avLst/>
          </a:prstGeom>
        </p:spPr>
        <p:txBody>
          <a:bodyPr wrap="square">
            <a:spAutoFit/>
          </a:bodyPr>
          <a:lstStyle/>
          <a:p>
            <a:pPr algn="ctr"/>
            <a:r>
              <a:rPr lang="aa-ET" sz="3200" dirty="0"/>
              <a:t>www.treetgroup.com</a:t>
            </a:r>
          </a:p>
        </p:txBody>
      </p:sp>
    </p:spTree>
    <p:extLst>
      <p:ext uri="{BB962C8B-B14F-4D97-AF65-F5344CB8AC3E}">
        <p14:creationId xmlns:p14="http://schemas.microsoft.com/office/powerpoint/2010/main" val="4062713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42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5_Divider 2">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610F540-F599-0C4E-BD11-1F41DBDB34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66" b="7766"/>
          <a:stretch/>
        </p:blipFill>
        <p:spPr>
          <a:xfrm>
            <a:off x="13716" y="5351"/>
            <a:ext cx="12178284" cy="6858000"/>
          </a:xfrm>
          <a:prstGeom prst="rect">
            <a:avLst/>
          </a:prstGeom>
        </p:spPr>
      </p:pic>
      <p:pic>
        <p:nvPicPr>
          <p:cNvPr id="23" name="Picture 22">
            <a:extLst>
              <a:ext uri="{FF2B5EF4-FFF2-40B4-BE49-F238E27FC236}">
                <a16:creationId xmlns:a16="http://schemas.microsoft.com/office/drawing/2014/main" id="{670409C7-53BB-7E49-92F0-BC08EC69E997}"/>
              </a:ext>
            </a:extLst>
          </p:cNvPr>
          <p:cNvPicPr>
            <a:picLocks noChangeAspect="1"/>
          </p:cNvPicPr>
          <p:nvPr userDrawn="1"/>
        </p:nvPicPr>
        <p:blipFill>
          <a:blip r:embed="rId3"/>
          <a:stretch>
            <a:fillRect/>
          </a:stretch>
        </p:blipFill>
        <p:spPr>
          <a:xfrm>
            <a:off x="10560262" y="6095999"/>
            <a:ext cx="1100695" cy="379231"/>
          </a:xfrm>
          <a:prstGeom prst="rect">
            <a:avLst/>
          </a:prstGeom>
        </p:spPr>
      </p:pic>
      <p:cxnSp>
        <p:nvCxnSpPr>
          <p:cNvPr id="6" name="Straight Connector 5"/>
          <p:cNvCxnSpPr/>
          <p:nvPr userDrawn="1"/>
        </p:nvCxnSpPr>
        <p:spPr>
          <a:xfrm>
            <a:off x="1442434" y="0"/>
            <a:ext cx="0" cy="15712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442434" y="3217572"/>
            <a:ext cx="0" cy="36404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fld id="{05D95A93-DF98-4E1C-894F-36D7AD33B9A4}" type="datetimeFigureOut">
              <a:rPr lang="en-US" smtClean="0"/>
              <a:pPr/>
              <a:t>06-Jul-2023</a:t>
            </a:fld>
            <a:endParaRPr lang="en-US"/>
          </a:p>
        </p:txBody>
      </p:sp>
      <p:sp>
        <p:nvSpPr>
          <p:cNvPr id="15" name="Slide Number Placeholder 14"/>
          <p:cNvSpPr>
            <a:spLocks noGrp="1"/>
          </p:cNvSpPr>
          <p:nvPr>
            <p:ph type="sldNum" sz="quarter" idx="11"/>
          </p:nvPr>
        </p:nvSpPr>
        <p:spPr/>
        <p:txBody>
          <a:bodyPr/>
          <a:lstStyle/>
          <a:p>
            <a:fld id="{225A8B93-8EB6-40F2-8878-3A7352D6CDF1}" type="slidenum">
              <a:rPr lang="en-US" smtClean="0"/>
              <a:pPr/>
              <a:t>‹#›</a:t>
            </a:fld>
            <a:endParaRPr lang="en-US"/>
          </a:p>
        </p:txBody>
      </p:sp>
      <p:sp>
        <p:nvSpPr>
          <p:cNvPr id="9" name="Title 8"/>
          <p:cNvSpPr>
            <a:spLocks noGrp="1"/>
          </p:cNvSpPr>
          <p:nvPr>
            <p:ph type="title"/>
          </p:nvPr>
        </p:nvSpPr>
        <p:spPr>
          <a:xfrm>
            <a:off x="842417" y="1744789"/>
            <a:ext cx="5725724"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24327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1_Divider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B41C6-AF91-8446-BC7F-BFE61D835D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7709" y="2238814"/>
            <a:ext cx="7683791" cy="4619186"/>
          </a:xfrm>
          <a:prstGeom prst="rect">
            <a:avLst/>
          </a:prstGeom>
        </p:spPr>
      </p:pic>
      <p:pic>
        <p:nvPicPr>
          <p:cNvPr id="12" name="Picture 11">
            <a:extLst>
              <a:ext uri="{FF2B5EF4-FFF2-40B4-BE49-F238E27FC236}">
                <a16:creationId xmlns:a16="http://schemas.microsoft.com/office/drawing/2014/main" id="{4C8890D9-16DC-1C4F-885C-4F3FE23A7DFD}"/>
              </a:ext>
            </a:extLst>
          </p:cNvPr>
          <p:cNvPicPr>
            <a:picLocks noChangeAspect="1"/>
          </p:cNvPicPr>
          <p:nvPr userDrawn="1"/>
        </p:nvPicPr>
        <p:blipFill>
          <a:blip r:embed="rId3"/>
          <a:stretch>
            <a:fillRect/>
          </a:stretch>
        </p:blipFill>
        <p:spPr>
          <a:xfrm>
            <a:off x="10560262" y="6096000"/>
            <a:ext cx="1100695" cy="379231"/>
          </a:xfrm>
          <a:prstGeom prst="rect">
            <a:avLst/>
          </a:prstGeom>
        </p:spPr>
      </p:pic>
      <p:cxnSp>
        <p:nvCxnSpPr>
          <p:cNvPr id="6" name="Straight Connector 5"/>
          <p:cNvCxnSpPr/>
          <p:nvPr userDrawn="1"/>
        </p:nvCxnSpPr>
        <p:spPr>
          <a:xfrm>
            <a:off x="1442434" y="0"/>
            <a:ext cx="0" cy="157122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442434" y="3217572"/>
            <a:ext cx="0" cy="36404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fld id="{05D95A93-DF98-4E1C-894F-36D7AD33B9A4}" type="datetimeFigureOut">
              <a:rPr lang="en-US" smtClean="0"/>
              <a:pPr/>
              <a:t>06-Jul-2023</a:t>
            </a:fld>
            <a:endParaRPr lang="en-US"/>
          </a:p>
        </p:txBody>
      </p:sp>
      <p:sp>
        <p:nvSpPr>
          <p:cNvPr id="15" name="Slide Number Placeholder 14"/>
          <p:cNvSpPr>
            <a:spLocks noGrp="1"/>
          </p:cNvSpPr>
          <p:nvPr>
            <p:ph type="sldNum" sz="quarter" idx="11"/>
          </p:nvPr>
        </p:nvSpPr>
        <p:spPr/>
        <p:txBody>
          <a:bodyPr/>
          <a:lstStyle/>
          <a:p>
            <a:fld id="{225A8B93-8EB6-40F2-8878-3A7352D6CDF1}" type="slidenum">
              <a:rPr lang="en-US" smtClean="0"/>
              <a:pPr/>
              <a:t>‹#›</a:t>
            </a:fld>
            <a:endParaRPr lang="en-US"/>
          </a:p>
        </p:txBody>
      </p:sp>
      <p:sp>
        <p:nvSpPr>
          <p:cNvPr id="9" name="Title 8"/>
          <p:cNvSpPr>
            <a:spLocks noGrp="1"/>
          </p:cNvSpPr>
          <p:nvPr>
            <p:ph type="title"/>
          </p:nvPr>
        </p:nvSpPr>
        <p:spPr>
          <a:xfrm>
            <a:off x="842417" y="1744789"/>
            <a:ext cx="5725724" cy="1325563"/>
          </a:xfrm>
        </p:spPr>
        <p:txBody>
          <a:bodyPr/>
          <a:lstStyle>
            <a:lvl1pPr>
              <a:defRPr>
                <a:solidFill>
                  <a:srgbClr val="00B0F0"/>
                </a:solidFill>
              </a:defRPr>
            </a:lvl1pPr>
          </a:lstStyle>
          <a:p>
            <a:r>
              <a:rPr lang="en-US" dirty="0"/>
              <a:t>Click to edit Master title style</a:t>
            </a:r>
          </a:p>
        </p:txBody>
      </p:sp>
    </p:spTree>
    <p:extLst>
      <p:ext uri="{BB962C8B-B14F-4D97-AF65-F5344CB8AC3E}">
        <p14:creationId xmlns:p14="http://schemas.microsoft.com/office/powerpoint/2010/main" val="466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508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77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294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8799"/>
            <a:ext cx="9144000" cy="1681163"/>
          </a:xfrm>
        </p:spPr>
        <p:txBody>
          <a:bodyPr anchor="b">
            <a:normAutofit/>
          </a:bodyPr>
          <a:lstStyle>
            <a:lvl1pPr algn="ctr">
              <a:defRPr sz="3600">
                <a:solidFill>
                  <a:srgbClr val="00B0F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198690"/>
            <a:ext cx="2743200" cy="365125"/>
          </a:xfrm>
        </p:spPr>
        <p:txBody>
          <a:bodyPr/>
          <a:lstStyle/>
          <a:p>
            <a:fld id="{1436B7D0-910C-45F8-B9BF-E9E5C7A57DA1}" type="datetime1">
              <a:rPr lang="en-US" smtClean="0"/>
              <a:t>06-Jul-2023</a:t>
            </a:fld>
            <a:endParaRPr lang="en-US"/>
          </a:p>
        </p:txBody>
      </p:sp>
      <p:sp>
        <p:nvSpPr>
          <p:cNvPr id="5" name="Slide Number Placeholder 4"/>
          <p:cNvSpPr>
            <a:spLocks noGrp="1"/>
          </p:cNvSpPr>
          <p:nvPr>
            <p:ph type="sldNum" sz="quarter" idx="11"/>
          </p:nvPr>
        </p:nvSpPr>
        <p:spPr>
          <a:xfrm>
            <a:off x="7239000" y="6198690"/>
            <a:ext cx="2743200" cy="365125"/>
          </a:xfrm>
        </p:spPr>
        <p:txBody>
          <a:bodyPr/>
          <a:lstStyle/>
          <a:p>
            <a:fld id="{225A8B93-8EB6-40F2-8878-3A7352D6CDF1}" type="slidenum">
              <a:rPr lang="en-US" smtClean="0"/>
              <a:pPr/>
              <a:t>‹#›</a:t>
            </a:fld>
            <a:endParaRPr lang="en-US" dirty="0"/>
          </a:p>
        </p:txBody>
      </p:sp>
    </p:spTree>
    <p:extLst>
      <p:ext uri="{BB962C8B-B14F-4D97-AF65-F5344CB8AC3E}">
        <p14:creationId xmlns:p14="http://schemas.microsoft.com/office/powerpoint/2010/main" val="152773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198692"/>
            <a:ext cx="2844800" cy="365125"/>
          </a:xfrm>
          <a:prstGeom prst="rect">
            <a:avLst/>
          </a:prstGeom>
        </p:spPr>
        <p:txBody>
          <a:bodyPr/>
          <a:lstStyle>
            <a:lvl1pPr>
              <a:defRPr>
                <a:solidFill>
                  <a:schemeClr val="bg1"/>
                </a:solidFill>
              </a:defRPr>
            </a:lvl1pPr>
          </a:lstStyle>
          <a:p>
            <a:fld id="{90FB710A-6874-4887-AAB9-27D8E0F6812F}" type="datetime1">
              <a:rPr lang="en-US" smtClean="0"/>
              <a:t>06-Jul-2023</a:t>
            </a:fld>
            <a:endParaRPr lang="en-US" dirty="0"/>
          </a:p>
        </p:txBody>
      </p:sp>
    </p:spTree>
    <p:extLst>
      <p:ext uri="{BB962C8B-B14F-4D97-AF65-F5344CB8AC3E}">
        <p14:creationId xmlns:p14="http://schemas.microsoft.com/office/powerpoint/2010/main" val="199790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solidFill>
                  <a:srgbClr val="00B0F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38200" y="6214456"/>
            <a:ext cx="2743200" cy="365125"/>
          </a:xfrm>
        </p:spPr>
        <p:txBody>
          <a:bodyPr/>
          <a:lstStyle/>
          <a:p>
            <a:fld id="{95FFB931-3A9D-400B-8FF9-BF8A88A9EB05}" type="datetime1">
              <a:rPr lang="en-US" smtClean="0"/>
              <a:t>06-Jul-2023</a:t>
            </a:fld>
            <a:endParaRPr lang="en-US"/>
          </a:p>
        </p:txBody>
      </p:sp>
      <p:sp>
        <p:nvSpPr>
          <p:cNvPr id="5" name="Slide Number Placeholder 4"/>
          <p:cNvSpPr>
            <a:spLocks noGrp="1"/>
          </p:cNvSpPr>
          <p:nvPr>
            <p:ph type="sldNum" sz="quarter" idx="11"/>
          </p:nvPr>
        </p:nvSpPr>
        <p:spPr>
          <a:xfrm>
            <a:off x="7239000" y="6214456"/>
            <a:ext cx="2743200" cy="365125"/>
          </a:xfrm>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261141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241" y="365125"/>
            <a:ext cx="10763887" cy="1325563"/>
          </a:xfrm>
        </p:spPr>
        <p:txBody>
          <a:bodyPr/>
          <a:lstStyle>
            <a:lvl1pPr>
              <a:defRPr>
                <a:solidFill>
                  <a:srgbClr val="00B0F0"/>
                </a:solidFill>
              </a:defRPr>
            </a:lvl1pPr>
          </a:lstStyle>
          <a:p>
            <a:r>
              <a:rPr lang="en-US" dirty="0"/>
              <a:t>Click to edit Master title style</a:t>
            </a:r>
          </a:p>
        </p:txBody>
      </p:sp>
      <p:sp>
        <p:nvSpPr>
          <p:cNvPr id="3" name="Content Placeholder 2"/>
          <p:cNvSpPr>
            <a:spLocks noGrp="1"/>
          </p:cNvSpPr>
          <p:nvPr>
            <p:ph idx="1"/>
          </p:nvPr>
        </p:nvSpPr>
        <p:spPr>
          <a:xfrm>
            <a:off x="649008" y="1825625"/>
            <a:ext cx="10748120" cy="4351338"/>
          </a:xfrm>
        </p:spPr>
        <p:txBody>
          <a:bodyPr/>
          <a:lstStyle>
            <a:lvl1pPr>
              <a:defRPr sz="2400">
                <a:solidFill>
                  <a:schemeClr val="accent3">
                    <a:lumMod val="75000"/>
                  </a:schemeClr>
                </a:solidFill>
              </a:defRPr>
            </a:lvl1pPr>
            <a:lvl2pPr>
              <a:defRPr sz="2000">
                <a:solidFill>
                  <a:schemeClr val="accent3">
                    <a:lumMod val="75000"/>
                  </a:schemeClr>
                </a:solidFill>
              </a:defRPr>
            </a:lvl2pPr>
            <a:lvl3pPr>
              <a:defRPr sz="1800">
                <a:solidFill>
                  <a:schemeClr val="accent3">
                    <a:lumMod val="75000"/>
                  </a:schemeClr>
                </a:solidFill>
              </a:defRPr>
            </a:lvl3pPr>
            <a:lvl4pPr>
              <a:defRPr sz="1600">
                <a:solidFill>
                  <a:schemeClr val="accent3">
                    <a:lumMod val="75000"/>
                  </a:schemeClr>
                </a:solidFill>
              </a:defRPr>
            </a:lvl4pPr>
            <a:lvl5pPr>
              <a:defRPr sz="1600">
                <a:solidFill>
                  <a:schemeClr val="accent3">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182924"/>
            <a:ext cx="2743200" cy="365125"/>
          </a:xfrm>
        </p:spPr>
        <p:txBody>
          <a:bodyPr/>
          <a:lstStyle/>
          <a:p>
            <a:fld id="{4FC5F6DC-2943-420F-8842-3037D7CA1EA7}" type="datetime1">
              <a:rPr lang="en-US" smtClean="0"/>
              <a:t>06-Jul-2023</a:t>
            </a:fld>
            <a:endParaRPr lang="en-US"/>
          </a:p>
        </p:txBody>
      </p:sp>
      <p:sp>
        <p:nvSpPr>
          <p:cNvPr id="5" name="Slide Number Placeholder 4"/>
          <p:cNvSpPr>
            <a:spLocks noGrp="1"/>
          </p:cNvSpPr>
          <p:nvPr>
            <p:ph type="sldNum" sz="quarter" idx="11"/>
          </p:nvPr>
        </p:nvSpPr>
        <p:spPr>
          <a:xfrm>
            <a:off x="7239000" y="6214456"/>
            <a:ext cx="2743200" cy="365125"/>
          </a:xfrm>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74136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3242" y="365125"/>
            <a:ext cx="10877440" cy="1325563"/>
          </a:xfrm>
        </p:spPr>
        <p:txBody>
          <a:bodyPr/>
          <a:lstStyle>
            <a:lvl1pPr>
              <a:defRPr>
                <a:solidFill>
                  <a:srgbClr val="00B0F0"/>
                </a:solidFill>
              </a:defRPr>
            </a:lvl1pPr>
          </a:lstStyle>
          <a:p>
            <a:r>
              <a:rPr lang="en-US" dirty="0"/>
              <a:t>Click to edit Master title style</a:t>
            </a:r>
          </a:p>
        </p:txBody>
      </p:sp>
      <p:sp>
        <p:nvSpPr>
          <p:cNvPr id="3" name="Date Placeholder 2"/>
          <p:cNvSpPr>
            <a:spLocks noGrp="1"/>
          </p:cNvSpPr>
          <p:nvPr>
            <p:ph type="dt" sz="half" idx="10"/>
          </p:nvPr>
        </p:nvSpPr>
        <p:spPr>
          <a:xfrm>
            <a:off x="838200" y="6214456"/>
            <a:ext cx="2743200" cy="365125"/>
          </a:xfrm>
        </p:spPr>
        <p:txBody>
          <a:bodyPr/>
          <a:lstStyle/>
          <a:p>
            <a:fld id="{05AAD1B2-7B82-42CB-9AE3-C51AE9D262E2}" type="datetime1">
              <a:rPr lang="en-US" smtClean="0"/>
              <a:t>06-Jul-2023</a:t>
            </a:fld>
            <a:endParaRPr lang="en-US"/>
          </a:p>
        </p:txBody>
      </p:sp>
      <p:sp>
        <p:nvSpPr>
          <p:cNvPr id="4" name="Slide Number Placeholder 3"/>
          <p:cNvSpPr>
            <a:spLocks noGrp="1"/>
          </p:cNvSpPr>
          <p:nvPr>
            <p:ph type="sldNum" sz="quarter" idx="11"/>
          </p:nvPr>
        </p:nvSpPr>
        <p:spPr>
          <a:xfrm>
            <a:off x="7239000" y="6214456"/>
            <a:ext cx="2743200" cy="365125"/>
          </a:xfrm>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61059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Divider 2">
    <p:bg>
      <p:bgPr>
        <a:solidFill>
          <a:schemeClr val="bg1"/>
        </a:solidFill>
        <a:effectLst/>
      </p:bgPr>
    </p:bg>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fld id="{E9E51C92-4D02-4C32-B22A-2583E26B20DF}" type="datetime1">
              <a:rPr lang="en-US" smtClean="0"/>
              <a:t>06-Jul-2023</a:t>
            </a:fld>
            <a:endParaRPr lang="en-US"/>
          </a:p>
        </p:txBody>
      </p:sp>
      <p:sp>
        <p:nvSpPr>
          <p:cNvPr id="15" name="Slide Number Placeholder 14"/>
          <p:cNvSpPr>
            <a:spLocks noGrp="1"/>
          </p:cNvSpPr>
          <p:nvPr>
            <p:ph type="sldNum" sz="quarter" idx="11"/>
          </p:nvPr>
        </p:nvSpPr>
        <p:spPr/>
        <p:txBody>
          <a:bodyPr/>
          <a:lstStyle/>
          <a:p>
            <a:fld id="{225A8B93-8EB6-40F2-8878-3A7352D6CDF1}" type="slidenum">
              <a:rPr lang="en-US" smtClean="0"/>
              <a:pPr/>
              <a:t>‹#›</a:t>
            </a:fld>
            <a:endParaRPr lang="en-US"/>
          </a:p>
        </p:txBody>
      </p:sp>
    </p:spTree>
    <p:extLst>
      <p:ext uri="{BB962C8B-B14F-4D97-AF65-F5344CB8AC3E}">
        <p14:creationId xmlns:p14="http://schemas.microsoft.com/office/powerpoint/2010/main" val="377600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242"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008"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4315"/>
            <a:ext cx="2743200" cy="365125"/>
          </a:xfrm>
          <a:prstGeom prst="rect">
            <a:avLst/>
          </a:prstGeom>
        </p:spPr>
        <p:txBody>
          <a:bodyPr vert="horz" lIns="91440" tIns="45720" rIns="91440" bIns="45720" rtlCol="0" anchor="ctr"/>
          <a:lstStyle>
            <a:lvl1pPr algn="l">
              <a:defRPr sz="1200">
                <a:solidFill>
                  <a:schemeClr val="bg1"/>
                </a:solidFill>
              </a:defRPr>
            </a:lvl1pPr>
          </a:lstStyle>
          <a:p>
            <a:fld id="{674DC73C-B3C7-4588-BFF0-6EDAB1A53C01}" type="datetime1">
              <a:rPr lang="en-US" smtClean="0"/>
              <a:t>06-Jul-2023</a:t>
            </a:fld>
            <a:endParaRPr lang="en-US" dirty="0"/>
          </a:p>
        </p:txBody>
      </p:sp>
      <p:sp>
        <p:nvSpPr>
          <p:cNvPr id="6" name="Slide Number Placeholder 5"/>
          <p:cNvSpPr>
            <a:spLocks noGrp="1"/>
          </p:cNvSpPr>
          <p:nvPr>
            <p:ph type="sldNum" sz="quarter" idx="4"/>
          </p:nvPr>
        </p:nvSpPr>
        <p:spPr>
          <a:xfrm>
            <a:off x="7239000" y="6434318"/>
            <a:ext cx="2743200" cy="365125"/>
          </a:xfrm>
          <a:prstGeom prst="rect">
            <a:avLst/>
          </a:prstGeom>
        </p:spPr>
        <p:txBody>
          <a:bodyPr vert="horz" lIns="91440" tIns="45720" rIns="91440" bIns="45720" rtlCol="0" anchor="ctr"/>
          <a:lstStyle>
            <a:lvl1pPr algn="r">
              <a:defRPr sz="1200">
                <a:solidFill>
                  <a:schemeClr val="bg1"/>
                </a:solidFill>
              </a:defRPr>
            </a:lvl1pPr>
          </a:lstStyle>
          <a:p>
            <a:fld id="{225A8B93-8EB6-40F2-8878-3A7352D6CDF1}" type="slidenum">
              <a:rPr lang="en-US" smtClean="0"/>
              <a:pPr/>
              <a:t>‹#›</a:t>
            </a:fld>
            <a:endParaRPr lang="en-US" dirty="0"/>
          </a:p>
        </p:txBody>
      </p:sp>
      <p:pic>
        <p:nvPicPr>
          <p:cNvPr id="8" name="Picture 7">
            <a:extLst>
              <a:ext uri="{FF2B5EF4-FFF2-40B4-BE49-F238E27FC236}">
                <a16:creationId xmlns:a16="http://schemas.microsoft.com/office/drawing/2014/main" id="{197DA410-13ED-1A4D-8355-7FCDE9D8244F}"/>
              </a:ext>
            </a:extLst>
          </p:cNvPr>
          <p:cNvPicPr>
            <a:picLocks noChangeAspect="1"/>
          </p:cNvPicPr>
          <p:nvPr userDrawn="1"/>
        </p:nvPicPr>
        <p:blipFill>
          <a:blip r:embed="rId25"/>
          <a:stretch>
            <a:fillRect/>
          </a:stretch>
        </p:blipFill>
        <p:spPr>
          <a:xfrm>
            <a:off x="11627333" y="6345969"/>
            <a:ext cx="338871" cy="375506"/>
          </a:xfrm>
          <a:prstGeom prst="rect">
            <a:avLst/>
          </a:prstGeom>
        </p:spPr>
      </p:pic>
      <p:pic>
        <p:nvPicPr>
          <p:cNvPr id="10" name="Picture 9">
            <a:extLst>
              <a:ext uri="{FF2B5EF4-FFF2-40B4-BE49-F238E27FC236}">
                <a16:creationId xmlns:a16="http://schemas.microsoft.com/office/drawing/2014/main" id="{D787ADBB-3B60-3E43-B3C9-D5B213DD460E}"/>
              </a:ext>
            </a:extLst>
          </p:cNvPr>
          <p:cNvPicPr>
            <a:picLocks noChangeAspect="1"/>
          </p:cNvPicPr>
          <p:nvPr userDrawn="1"/>
        </p:nvPicPr>
        <p:blipFill rotWithShape="1">
          <a:blip r:embed="rId26"/>
          <a:srcRect r="6146" b="-9738"/>
          <a:stretch/>
        </p:blipFill>
        <p:spPr>
          <a:xfrm>
            <a:off x="-4192" y="6546561"/>
            <a:ext cx="11442636" cy="192727"/>
          </a:xfrm>
          <a:prstGeom prst="rect">
            <a:avLst/>
          </a:prstGeom>
        </p:spPr>
      </p:pic>
    </p:spTree>
    <p:extLst>
      <p:ext uri="{BB962C8B-B14F-4D97-AF65-F5344CB8AC3E}">
        <p14:creationId xmlns:p14="http://schemas.microsoft.com/office/powerpoint/2010/main" val="3798941402"/>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6" r:id="rId3"/>
    <p:sldLayoutId id="2147483649" r:id="rId4"/>
    <p:sldLayoutId id="2147483688" r:id="rId5"/>
    <p:sldLayoutId id="2147483651" r:id="rId6"/>
    <p:sldLayoutId id="2147483650" r:id="rId7"/>
    <p:sldLayoutId id="2147483654" r:id="rId8"/>
    <p:sldLayoutId id="2147483699" r:id="rId9"/>
    <p:sldLayoutId id="2147483697" r:id="rId10"/>
    <p:sldLayoutId id="2147483698" r:id="rId11"/>
    <p:sldLayoutId id="2147483691" r:id="rId12"/>
    <p:sldLayoutId id="2147483692" r:id="rId13"/>
    <p:sldLayoutId id="2147483662" r:id="rId14"/>
    <p:sldLayoutId id="2147483657" r:id="rId15"/>
    <p:sldLayoutId id="2147483652" r:id="rId16"/>
    <p:sldLayoutId id="2147483668" r:id="rId17"/>
    <p:sldLayoutId id="2147483669" r:id="rId18"/>
    <p:sldLayoutId id="2147483711" r:id="rId19"/>
    <p:sldLayoutId id="2147483687" r:id="rId20"/>
    <p:sldLayoutId id="2147483712" r:id="rId21"/>
    <p:sldLayoutId id="2147483713" r:id="rId22"/>
    <p:sldLayoutId id="2147483714" r:id="rId23"/>
  </p:sldLayoutIdLst>
  <p:hf sldNum="0" hdr="0" ftr="0" dt="0"/>
  <p:txStyles>
    <p:title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538EA4D-B71F-3E47-9CEB-B59B2E557C88}"/>
              </a:ext>
            </a:extLst>
          </p:cNvPr>
          <p:cNvSpPr/>
          <p:nvPr userDrawn="1"/>
        </p:nvSpPr>
        <p:spPr>
          <a:xfrm>
            <a:off x="11136114" y="376962"/>
            <a:ext cx="297789" cy="297712"/>
          </a:xfrm>
          <a:prstGeom prst="ellipse">
            <a:avLst/>
          </a:prstGeom>
          <a:solidFill>
            <a:srgbClr val="659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019094" y="352094"/>
            <a:ext cx="536934" cy="357054"/>
          </a:xfrm>
          <a:prstGeom prst="ellipse">
            <a:avLst/>
          </a:prstGeom>
          <a:noFill/>
        </p:spPr>
        <p:txBody>
          <a:bodyPr wrap="non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2130A1F-96FE-9345-9E91-FD9BE4197128}" type="slidenum">
              <a:rPr kumimoji="0" lang="en-US" sz="1050" b="0" i="0" u="none" strike="noStrike" kern="1200" cap="none" spc="0" normalizeH="0" baseline="0" noProof="0" smtClean="0">
                <a:ln>
                  <a:noFill/>
                </a:ln>
                <a:solidFill>
                  <a:srgbClr val="FFFFFF"/>
                </a:solidFill>
                <a:effectLst/>
                <a:uLnTx/>
                <a:uFillTx/>
                <a:latin typeface="Poppins Medium" pitchFamily="2" charset="77"/>
                <a:ea typeface="+mn-ea"/>
                <a:cs typeface="Poppins Medium" pitchFamily="2" charset="77"/>
              </a:rPr>
              <a:pPr marL="0" marR="0" lvl="0" indent="0" algn="ctr" defTabSz="914217"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endParaRPr>
          </a:p>
        </p:txBody>
      </p:sp>
    </p:spTree>
    <p:extLst>
      <p:ext uri="{BB962C8B-B14F-4D97-AF65-F5344CB8AC3E}">
        <p14:creationId xmlns:p14="http://schemas.microsoft.com/office/powerpoint/2010/main" val="47924910"/>
      </p:ext>
    </p:extLst>
  </p:cSld>
  <p:clrMap bg1="lt1" tx1="dk1" bg2="lt2" tx2="dk2" accent1="accent1" accent2="accent2" accent3="accent3" accent4="accent4" accent5="accent5" accent6="accent6" hlink="hlink" folHlink="folHlink"/>
  <p:sldLayoutIdLst>
    <p:sldLayoutId id="2147483718" r:id="rId1"/>
  </p:sldLayoutIdLst>
  <p:hf hdr="0" ftr="0" dt="0"/>
  <p:txStyles>
    <p:title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538EA4D-B71F-3E47-9CEB-B59B2E557C88}"/>
              </a:ext>
            </a:extLst>
          </p:cNvPr>
          <p:cNvSpPr/>
          <p:nvPr userDrawn="1"/>
        </p:nvSpPr>
        <p:spPr>
          <a:xfrm>
            <a:off x="11136114" y="376962"/>
            <a:ext cx="297789" cy="297712"/>
          </a:xfrm>
          <a:prstGeom prst="ellipse">
            <a:avLst/>
          </a:prstGeom>
          <a:solidFill>
            <a:srgbClr val="659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019094" y="352094"/>
            <a:ext cx="536934" cy="357054"/>
          </a:xfrm>
          <a:prstGeom prst="ellipse">
            <a:avLst/>
          </a:prstGeom>
          <a:noFill/>
        </p:spPr>
        <p:txBody>
          <a:bodyPr wrap="non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fld id="{C2130A1F-96FE-9345-9E91-FD9BE4197128}" type="slidenum">
              <a:rPr kumimoji="0" lang="en-US" sz="1050" b="0" i="0" u="none" strike="noStrike" kern="1200" cap="none" spc="0" normalizeH="0" baseline="0" noProof="0" smtClean="0">
                <a:ln>
                  <a:noFill/>
                </a:ln>
                <a:solidFill>
                  <a:srgbClr val="FFFFFF"/>
                </a:solidFill>
                <a:effectLst/>
                <a:uLnTx/>
                <a:uFillTx/>
                <a:latin typeface="Poppins Medium" pitchFamily="2" charset="77"/>
                <a:ea typeface="+mn-ea"/>
                <a:cs typeface="Poppins Medium" pitchFamily="2" charset="77"/>
              </a:rPr>
              <a:pPr marL="0" marR="0" lvl="0" indent="0" algn="ctr" defTabSz="914217"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Poppins Medium" pitchFamily="2" charset="77"/>
              <a:ea typeface="+mn-ea"/>
              <a:cs typeface="Poppins Medium" pitchFamily="2" charset="77"/>
            </a:endParaRPr>
          </a:p>
        </p:txBody>
      </p:sp>
    </p:spTree>
    <p:extLst>
      <p:ext uri="{BB962C8B-B14F-4D97-AF65-F5344CB8AC3E}">
        <p14:creationId xmlns:p14="http://schemas.microsoft.com/office/powerpoint/2010/main" val="641798618"/>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6"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803" y="264160"/>
            <a:ext cx="4100440" cy="5862320"/>
          </a:xfrm>
          <a:prstGeom prst="rect">
            <a:avLst/>
          </a:prstGeom>
        </p:spPr>
      </p:pic>
      <p:pic>
        <p:nvPicPr>
          <p:cNvPr id="3" name="Picture 2"/>
          <p:cNvPicPr>
            <a:picLocks noChangeAspect="1"/>
          </p:cNvPicPr>
          <p:nvPr/>
        </p:nvPicPr>
        <p:blipFill>
          <a:blip r:embed="rId3"/>
          <a:stretch>
            <a:fillRect/>
          </a:stretch>
        </p:blipFill>
        <p:spPr>
          <a:xfrm>
            <a:off x="6146800" y="645160"/>
            <a:ext cx="5379720" cy="5379720"/>
          </a:xfrm>
          <a:prstGeom prst="rect">
            <a:avLst/>
          </a:prstGeom>
        </p:spPr>
      </p:pic>
    </p:spTree>
    <p:extLst>
      <p:ext uri="{BB962C8B-B14F-4D97-AF65-F5344CB8AC3E}">
        <p14:creationId xmlns:p14="http://schemas.microsoft.com/office/powerpoint/2010/main" val="1360830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Profit or Loss - TREET</a:t>
            </a:r>
          </a:p>
        </p:txBody>
      </p:sp>
      <p:pic>
        <p:nvPicPr>
          <p:cNvPr id="4" name="Picture 3">
            <a:extLst>
              <a:ext uri="{FF2B5EF4-FFF2-40B4-BE49-F238E27FC236}">
                <a16:creationId xmlns:a16="http://schemas.microsoft.com/office/drawing/2014/main" id="{BBD842D9-22C5-09C1-7724-9497ACC93912}"/>
              </a:ext>
            </a:extLst>
          </p:cNvPr>
          <p:cNvPicPr>
            <a:picLocks noChangeAspect="1"/>
          </p:cNvPicPr>
          <p:nvPr/>
        </p:nvPicPr>
        <p:blipFill>
          <a:blip r:embed="rId3"/>
          <a:stretch>
            <a:fillRect/>
          </a:stretch>
        </p:blipFill>
        <p:spPr>
          <a:xfrm>
            <a:off x="1724628" y="1006996"/>
            <a:ext cx="8669437" cy="4953965"/>
          </a:xfrm>
          <a:prstGeom prst="rect">
            <a:avLst/>
          </a:prstGeom>
        </p:spPr>
      </p:pic>
    </p:spTree>
    <p:extLst>
      <p:ext uri="{BB962C8B-B14F-4D97-AF65-F5344CB8AC3E}">
        <p14:creationId xmlns:p14="http://schemas.microsoft.com/office/powerpoint/2010/main" val="1092930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287" y="3006437"/>
            <a:ext cx="10515600" cy="586220"/>
          </a:xfrm>
          <a:prstGeom prst="rect">
            <a:avLst/>
          </a:prstGeom>
        </p:spPr>
        <p:txBody>
          <a:bodyPr/>
          <a:lst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a:lstStyle>
          <a:p>
            <a:r>
              <a:rPr lang="en-US" b="1" dirty="0">
                <a:solidFill>
                  <a:schemeClr val="bg1"/>
                </a:solidFill>
                <a:latin typeface="Poppins" panose="00000500000000000000" pitchFamily="50" charset="0"/>
                <a:cs typeface="Poppins" panose="00000500000000000000" pitchFamily="50" charset="0"/>
              </a:rPr>
              <a:t>First Treet Manufacturing Modaraba</a:t>
            </a:r>
            <a:endParaRPr lang="en-US" dirty="0">
              <a:solidFill>
                <a:schemeClr val="bg1"/>
              </a:solidFill>
            </a:endParaRPr>
          </a:p>
        </p:txBody>
      </p:sp>
      <p:sp>
        <p:nvSpPr>
          <p:cNvPr id="3" name="Text Placeholder 2"/>
          <p:cNvSpPr txBox="1">
            <a:spLocks/>
          </p:cNvSpPr>
          <p:nvPr/>
        </p:nvSpPr>
        <p:spPr>
          <a:xfrm>
            <a:off x="790287" y="3619645"/>
            <a:ext cx="105156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FTMM – Batteries, Soaps &amp; Corrugation </a:t>
            </a:r>
          </a:p>
        </p:txBody>
      </p:sp>
    </p:spTree>
    <p:extLst>
      <p:ext uri="{BB962C8B-B14F-4D97-AF65-F5344CB8AC3E}">
        <p14:creationId xmlns:p14="http://schemas.microsoft.com/office/powerpoint/2010/main" val="129895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86691"/>
          </a:xfrm>
        </p:spPr>
        <p:txBody>
          <a:bodyPr>
            <a:normAutofit fontScale="90000"/>
          </a:bodyPr>
          <a:lstStyle/>
          <a:p>
            <a:pPr defTabSz="914172"/>
            <a:r>
              <a:rPr lang="en-US" sz="4399" b="1" dirty="0">
                <a:solidFill>
                  <a:srgbClr val="009FE3"/>
                </a:solidFill>
                <a:latin typeface="Poppins" panose="00000500000000000000" pitchFamily="50" charset="0"/>
                <a:cs typeface="Poppins" panose="00000500000000000000" pitchFamily="50" charset="0"/>
              </a:rPr>
              <a:t>FTMM – </a:t>
            </a:r>
            <a:r>
              <a:rPr lang="en-US" sz="4000" b="1" dirty="0">
                <a:solidFill>
                  <a:srgbClr val="009FE3"/>
                </a:solidFill>
                <a:latin typeface="Poppins" panose="00000500000000000000" pitchFamily="50" charset="0"/>
                <a:cs typeface="Poppins" panose="00000500000000000000" pitchFamily="50" charset="0"/>
              </a:rPr>
              <a:t>First </a:t>
            </a:r>
            <a:r>
              <a:rPr lang="en-US" sz="4000" b="1" dirty="0" err="1">
                <a:solidFill>
                  <a:srgbClr val="009FE3"/>
                </a:solidFill>
                <a:latin typeface="Poppins" panose="00000500000000000000" pitchFamily="50" charset="0"/>
                <a:cs typeface="Poppins" panose="00000500000000000000" pitchFamily="50" charset="0"/>
              </a:rPr>
              <a:t>Treet</a:t>
            </a:r>
            <a:r>
              <a:rPr lang="en-US" sz="4000" b="1" dirty="0">
                <a:solidFill>
                  <a:srgbClr val="009FE3"/>
                </a:solidFill>
                <a:latin typeface="Poppins" panose="00000500000000000000" pitchFamily="50" charset="0"/>
                <a:cs typeface="Poppins" panose="00000500000000000000" pitchFamily="50" charset="0"/>
              </a:rPr>
              <a:t> Manufacturing </a:t>
            </a:r>
            <a:r>
              <a:rPr lang="en-US" sz="4000" b="1" dirty="0" err="1">
                <a:solidFill>
                  <a:srgbClr val="009FE3"/>
                </a:solidFill>
                <a:latin typeface="Poppins" panose="00000500000000000000" pitchFamily="50" charset="0"/>
                <a:cs typeface="Poppins" panose="00000500000000000000" pitchFamily="50" charset="0"/>
              </a:rPr>
              <a:t>Modaraba</a:t>
            </a:r>
            <a:endParaRPr lang="en-US" sz="4400" b="1" dirty="0">
              <a:solidFill>
                <a:srgbClr val="009FE3"/>
              </a:solidFill>
              <a:latin typeface="Poppins" panose="00000500000000000000" pitchFamily="50" charset="0"/>
              <a:cs typeface="Poppins" panose="00000500000000000000" pitchFamily="50" charset="0"/>
            </a:endParaRPr>
          </a:p>
        </p:txBody>
      </p:sp>
      <p:sp>
        <p:nvSpPr>
          <p:cNvPr id="3" name="Content Placeholder 2"/>
          <p:cNvSpPr>
            <a:spLocks noGrp="1"/>
          </p:cNvSpPr>
          <p:nvPr>
            <p:ph idx="1"/>
          </p:nvPr>
        </p:nvSpPr>
        <p:spPr>
          <a:xfrm>
            <a:off x="0" y="600201"/>
            <a:ext cx="12081163" cy="1014556"/>
          </a:xfrm>
        </p:spPr>
        <p:txBody>
          <a:bodyPr>
            <a:normAutofit/>
          </a:bodyPr>
          <a:lstStyle/>
          <a:p>
            <a:pPr marL="0" indent="0">
              <a:lnSpc>
                <a:spcPct val="150000"/>
              </a:lnSpc>
              <a:buNone/>
            </a:pPr>
            <a:r>
              <a:rPr lang="en-US" sz="1600" dirty="0">
                <a:latin typeface="Lato" panose="020F0502020204030203" pitchFamily="34" charset="0"/>
                <a:ea typeface="Lato" panose="020F0502020204030203" pitchFamily="34" charset="0"/>
                <a:cs typeface="Lato" panose="020F0502020204030203" pitchFamily="34" charset="0"/>
              </a:rPr>
              <a:t>First </a:t>
            </a:r>
            <a:r>
              <a:rPr lang="en-US" sz="1600" dirty="0" err="1">
                <a:latin typeface="Lato" panose="020F0502020204030203" pitchFamily="34" charset="0"/>
                <a:ea typeface="Lato" panose="020F0502020204030203" pitchFamily="34" charset="0"/>
                <a:cs typeface="Lato" panose="020F0502020204030203" pitchFamily="34" charset="0"/>
              </a:rPr>
              <a:t>Treet</a:t>
            </a:r>
            <a:r>
              <a:rPr lang="en-US" sz="1600" dirty="0">
                <a:latin typeface="Lato" panose="020F0502020204030203" pitchFamily="34" charset="0"/>
                <a:ea typeface="Lato" panose="020F0502020204030203" pitchFamily="34" charset="0"/>
                <a:cs typeface="Lato" panose="020F0502020204030203" pitchFamily="34" charset="0"/>
              </a:rPr>
              <a:t> Manufacturing </a:t>
            </a:r>
            <a:r>
              <a:rPr lang="en-US" sz="1600" dirty="0" err="1">
                <a:latin typeface="Lato" panose="020F0502020204030203" pitchFamily="34" charset="0"/>
                <a:ea typeface="Lato" panose="020F0502020204030203" pitchFamily="34" charset="0"/>
                <a:cs typeface="Lato" panose="020F0502020204030203" pitchFamily="34" charset="0"/>
              </a:rPr>
              <a:t>Modaraba</a:t>
            </a:r>
            <a:r>
              <a:rPr lang="en-US" sz="1600" dirty="0">
                <a:latin typeface="Lato" panose="020F0502020204030203" pitchFamily="34" charset="0"/>
                <a:ea typeface="Lato" panose="020F0502020204030203" pitchFamily="34" charset="0"/>
                <a:cs typeface="Lato" panose="020F0502020204030203" pitchFamily="34" charset="0"/>
              </a:rPr>
              <a:t> is a multipurpose, perpetual and multidimensional </a:t>
            </a:r>
            <a:r>
              <a:rPr lang="en-US" sz="1600" dirty="0" err="1">
                <a:latin typeface="Lato" panose="020F0502020204030203" pitchFamily="34" charset="0"/>
                <a:ea typeface="Lato" panose="020F0502020204030203" pitchFamily="34" charset="0"/>
                <a:cs typeface="Lato" panose="020F0502020204030203" pitchFamily="34" charset="0"/>
              </a:rPr>
              <a:t>Modaraba</a:t>
            </a:r>
            <a:r>
              <a:rPr lang="en-US" sz="1600" dirty="0">
                <a:latin typeface="Lato" panose="020F0502020204030203" pitchFamily="34" charset="0"/>
                <a:ea typeface="Lato" panose="020F0502020204030203" pitchFamily="34" charset="0"/>
                <a:cs typeface="Lato" panose="020F0502020204030203" pitchFamily="34" charset="0"/>
              </a:rPr>
              <a:t> managed by </a:t>
            </a:r>
            <a:r>
              <a:rPr lang="en-US" sz="1600" dirty="0" err="1">
                <a:latin typeface="Lato" panose="020F0502020204030203" pitchFamily="34" charset="0"/>
                <a:ea typeface="Lato" panose="020F0502020204030203" pitchFamily="34" charset="0"/>
                <a:cs typeface="Lato" panose="020F0502020204030203" pitchFamily="34" charset="0"/>
              </a:rPr>
              <a:t>Treet</a:t>
            </a:r>
            <a:r>
              <a:rPr lang="en-US" sz="1600" dirty="0">
                <a:latin typeface="Lato" panose="020F0502020204030203" pitchFamily="34" charset="0"/>
                <a:ea typeface="Lato" panose="020F0502020204030203" pitchFamily="34" charset="0"/>
                <a:cs typeface="Lato" panose="020F0502020204030203" pitchFamily="34" charset="0"/>
              </a:rPr>
              <a:t> Holdings Limited. FTMM is engaged in the manufacturing and sale of lead acid batteries, corrugated boxes and soaps.</a:t>
            </a:r>
          </a:p>
        </p:txBody>
      </p:sp>
      <p:sp>
        <p:nvSpPr>
          <p:cNvPr id="9" name="Rectangle 8"/>
          <p:cNvSpPr/>
          <p:nvPr/>
        </p:nvSpPr>
        <p:spPr>
          <a:xfrm>
            <a:off x="111594" y="1714222"/>
            <a:ext cx="3281668"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Revenue</a:t>
            </a:r>
          </a:p>
        </p:txBody>
      </p:sp>
      <p:sp>
        <p:nvSpPr>
          <p:cNvPr id="10" name="Rectangle 9"/>
          <p:cNvSpPr/>
          <p:nvPr/>
        </p:nvSpPr>
        <p:spPr>
          <a:xfrm>
            <a:off x="111594" y="2983326"/>
            <a:ext cx="3411511"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Batteries</a:t>
            </a:r>
          </a:p>
        </p:txBody>
      </p:sp>
      <p:sp>
        <p:nvSpPr>
          <p:cNvPr id="11" name="Rectangle 10"/>
          <p:cNvSpPr/>
          <p:nvPr/>
        </p:nvSpPr>
        <p:spPr>
          <a:xfrm>
            <a:off x="111594" y="4176522"/>
            <a:ext cx="4690708"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Corrugation</a:t>
            </a:r>
          </a:p>
        </p:txBody>
      </p:sp>
      <p:sp>
        <p:nvSpPr>
          <p:cNvPr id="12" name="Rectangle 11"/>
          <p:cNvSpPr/>
          <p:nvPr/>
        </p:nvSpPr>
        <p:spPr>
          <a:xfrm>
            <a:off x="4802302" y="1714222"/>
            <a:ext cx="2600392"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7.7</a:t>
            </a:r>
            <a:r>
              <a:rPr lang="en-US" sz="4000" b="1" dirty="0">
                <a:solidFill>
                  <a:srgbClr val="FF0000"/>
                </a:solidFill>
                <a:latin typeface="Poppins" panose="00000500000000000000" pitchFamily="50" charset="0"/>
                <a:ea typeface="+mj-ea"/>
                <a:cs typeface="Poppins" panose="00000500000000000000" pitchFamily="50" charset="0"/>
              </a:rPr>
              <a:t> </a:t>
            </a:r>
            <a:r>
              <a:rPr lang="en-US" sz="4000" b="1" dirty="0">
                <a:solidFill>
                  <a:schemeClr val="bg2">
                    <a:lumMod val="50000"/>
                  </a:schemeClr>
                </a:solidFill>
                <a:latin typeface="Poppins" panose="00000500000000000000" pitchFamily="50" charset="0"/>
                <a:ea typeface="+mj-ea"/>
                <a:cs typeface="Poppins" panose="00000500000000000000" pitchFamily="50" charset="0"/>
              </a:rPr>
              <a:t>Billion</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3" name="Rectangle 12"/>
          <p:cNvSpPr/>
          <p:nvPr/>
        </p:nvSpPr>
        <p:spPr>
          <a:xfrm>
            <a:off x="4802302" y="2983326"/>
            <a:ext cx="2920992" cy="769441"/>
          </a:xfrm>
          <a:prstGeom prst="rect">
            <a:avLst/>
          </a:prstGeom>
        </p:spPr>
        <p:txBody>
          <a:bodyPr wrap="none">
            <a:spAutoFit/>
          </a:bodyPr>
          <a:lstStyle/>
          <a:p>
            <a:r>
              <a:rPr lang="en-US" sz="4400" b="1" dirty="0">
                <a:solidFill>
                  <a:schemeClr val="bg2">
                    <a:lumMod val="50000"/>
                  </a:schemeClr>
                </a:solidFill>
                <a:latin typeface="Poppins" panose="00000500000000000000" pitchFamily="50" charset="0"/>
                <a:ea typeface="+mj-ea"/>
                <a:cs typeface="Poppins" panose="00000500000000000000" pitchFamily="50" charset="0"/>
              </a:rPr>
              <a:t>1.2 Million</a:t>
            </a:r>
            <a:endParaRPr lang="en-US"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4" name="Rectangle 13"/>
          <p:cNvSpPr/>
          <p:nvPr/>
        </p:nvSpPr>
        <p:spPr>
          <a:xfrm>
            <a:off x="4802302" y="4176522"/>
            <a:ext cx="1983235"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30,000</a:t>
            </a:r>
            <a:endParaRPr lang="en-US" sz="44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4" name="Rectangle 3"/>
          <p:cNvSpPr/>
          <p:nvPr/>
        </p:nvSpPr>
        <p:spPr>
          <a:xfrm>
            <a:off x="8427012" y="3042651"/>
            <a:ext cx="1277914"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Design </a:t>
            </a:r>
          </a:p>
          <a:p>
            <a:r>
              <a:rPr lang="en-US" b="1" dirty="0">
                <a:solidFill>
                  <a:schemeClr val="bg1">
                    <a:lumMod val="75000"/>
                  </a:schemeClr>
                </a:solidFill>
                <a:latin typeface="Poppins" panose="00000500000000000000" pitchFamily="50" charset="0"/>
                <a:cs typeface="Poppins" panose="00000500000000000000" pitchFamily="50" charset="0"/>
              </a:rPr>
              <a:t>Capacity</a:t>
            </a:r>
          </a:p>
        </p:txBody>
      </p:sp>
      <p:sp>
        <p:nvSpPr>
          <p:cNvPr id="15" name="Rectangle 14"/>
          <p:cNvSpPr/>
          <p:nvPr/>
        </p:nvSpPr>
        <p:spPr>
          <a:xfrm>
            <a:off x="8387749" y="1802989"/>
            <a:ext cx="106150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Pak </a:t>
            </a:r>
          </a:p>
          <a:p>
            <a:r>
              <a:rPr lang="en-US" b="1" dirty="0">
                <a:solidFill>
                  <a:schemeClr val="bg1">
                    <a:lumMod val="75000"/>
                  </a:schemeClr>
                </a:solidFill>
                <a:latin typeface="Poppins" panose="00000500000000000000" pitchFamily="50" charset="0"/>
                <a:cs typeface="Poppins" panose="00000500000000000000" pitchFamily="50" charset="0"/>
              </a:rPr>
              <a:t>Rupees</a:t>
            </a:r>
          </a:p>
        </p:txBody>
      </p:sp>
      <p:sp>
        <p:nvSpPr>
          <p:cNvPr id="16" name="Rectangle 15"/>
          <p:cNvSpPr/>
          <p:nvPr/>
        </p:nvSpPr>
        <p:spPr>
          <a:xfrm>
            <a:off x="8427012" y="4099682"/>
            <a:ext cx="1815502" cy="923330"/>
          </a:xfrm>
          <a:prstGeom prst="rect">
            <a:avLst/>
          </a:prstGeom>
        </p:spPr>
        <p:txBody>
          <a:bodyPr wrap="square">
            <a:spAutoFit/>
          </a:bodyPr>
          <a:lstStyle/>
          <a:p>
            <a:r>
              <a:rPr lang="en-US" b="1" dirty="0">
                <a:solidFill>
                  <a:schemeClr val="bg1">
                    <a:lumMod val="75000"/>
                  </a:schemeClr>
                </a:solidFill>
                <a:latin typeface="Poppins" panose="00000500000000000000" pitchFamily="50" charset="0"/>
                <a:cs typeface="Poppins" panose="00000500000000000000" pitchFamily="50" charset="0"/>
              </a:rPr>
              <a:t>Tons</a:t>
            </a:r>
          </a:p>
          <a:p>
            <a:r>
              <a:rPr lang="en-US" b="1" dirty="0">
                <a:solidFill>
                  <a:schemeClr val="bg1">
                    <a:lumMod val="75000"/>
                  </a:schemeClr>
                </a:solidFill>
                <a:latin typeface="Poppins" panose="00000500000000000000" pitchFamily="50" charset="0"/>
                <a:cs typeface="Poppins" panose="00000500000000000000" pitchFamily="50" charset="0"/>
              </a:rPr>
              <a:t>Installed capacity</a:t>
            </a:r>
          </a:p>
        </p:txBody>
      </p:sp>
      <p:sp>
        <p:nvSpPr>
          <p:cNvPr id="17" name="Rectangle 16"/>
          <p:cNvSpPr/>
          <p:nvPr/>
        </p:nvSpPr>
        <p:spPr>
          <a:xfrm>
            <a:off x="111594" y="5336616"/>
            <a:ext cx="2377574"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Soaps</a:t>
            </a:r>
          </a:p>
        </p:txBody>
      </p:sp>
      <p:sp>
        <p:nvSpPr>
          <p:cNvPr id="18" name="Rectangle 17"/>
          <p:cNvSpPr/>
          <p:nvPr/>
        </p:nvSpPr>
        <p:spPr>
          <a:xfrm>
            <a:off x="4802302" y="5336616"/>
            <a:ext cx="1670650"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5,000</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9" name="Rectangle 18"/>
          <p:cNvSpPr/>
          <p:nvPr/>
        </p:nvSpPr>
        <p:spPr>
          <a:xfrm>
            <a:off x="8459883" y="5475115"/>
            <a:ext cx="91723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Tons  </a:t>
            </a:r>
          </a:p>
          <a:p>
            <a:r>
              <a:rPr lang="en-US" b="1" dirty="0">
                <a:solidFill>
                  <a:schemeClr val="bg1">
                    <a:lumMod val="75000"/>
                  </a:schemeClr>
                </a:solidFill>
                <a:latin typeface="Poppins" panose="00000500000000000000" pitchFamily="50" charset="0"/>
                <a:cs typeface="Poppins" panose="00000500000000000000" pitchFamily="50" charset="0"/>
              </a:rPr>
              <a:t>Soaps</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2125" y="3902647"/>
            <a:ext cx="1722459" cy="1134746"/>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6001"/>
          <a:stretch/>
        </p:blipFill>
        <p:spPr>
          <a:xfrm>
            <a:off x="10162126" y="2487122"/>
            <a:ext cx="1606328" cy="1201860"/>
          </a:xfrm>
          <a:prstGeom prst="rect">
            <a:avLst/>
          </a:prstGeom>
        </p:spPr>
      </p:pic>
      <p:pic>
        <p:nvPicPr>
          <p:cNvPr id="22" name="Picture 21" descr="F:\Soaps Pictures\SABA S.jpg"/>
          <p:cNvPicPr/>
          <p:nvPr/>
        </p:nvPicPr>
        <p:blipFill rotWithShape="1">
          <a:blip r:embed="rId4" cstate="print">
            <a:clrChange>
              <a:clrFrom>
                <a:srgbClr val="FEFEFE"/>
              </a:clrFrom>
              <a:clrTo>
                <a:srgbClr val="FEFEFE">
                  <a:alpha val="0"/>
                </a:srgbClr>
              </a:clrTo>
            </a:clrChange>
          </a:blip>
          <a:srcRect t="-16681" r="48433"/>
          <a:stretch/>
        </p:blipFill>
        <p:spPr bwMode="auto">
          <a:xfrm>
            <a:off x="10528973" y="5251059"/>
            <a:ext cx="988764" cy="820655"/>
          </a:xfrm>
          <a:prstGeom prst="rect">
            <a:avLst/>
          </a:prstGeom>
          <a:noFill/>
          <a:ln w="9525">
            <a:noFill/>
            <a:miter lim="800000"/>
            <a:headEnd/>
            <a:tailEnd/>
          </a:ln>
        </p:spPr>
      </p:pic>
    </p:spTree>
    <p:extLst>
      <p:ext uri="{BB962C8B-B14F-4D97-AF65-F5344CB8AC3E}">
        <p14:creationId xmlns:p14="http://schemas.microsoft.com/office/powerpoint/2010/main" val="1739006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Balance Sheet - FTMM</a:t>
            </a:r>
          </a:p>
        </p:txBody>
      </p:sp>
      <p:pic>
        <p:nvPicPr>
          <p:cNvPr id="3" name="Picture 2">
            <a:extLst>
              <a:ext uri="{FF2B5EF4-FFF2-40B4-BE49-F238E27FC236}">
                <a16:creationId xmlns:a16="http://schemas.microsoft.com/office/drawing/2014/main" id="{3CA2F4DB-29E3-A549-78BB-6B75BCDA6672}"/>
              </a:ext>
            </a:extLst>
          </p:cNvPr>
          <p:cNvPicPr>
            <a:picLocks noChangeAspect="1"/>
          </p:cNvPicPr>
          <p:nvPr/>
        </p:nvPicPr>
        <p:blipFill>
          <a:blip r:embed="rId3"/>
          <a:stretch>
            <a:fillRect/>
          </a:stretch>
        </p:blipFill>
        <p:spPr>
          <a:xfrm>
            <a:off x="1273215" y="920249"/>
            <a:ext cx="9653286" cy="5260632"/>
          </a:xfrm>
          <a:prstGeom prst="rect">
            <a:avLst/>
          </a:prstGeom>
        </p:spPr>
      </p:pic>
    </p:spTree>
    <p:extLst>
      <p:ext uri="{BB962C8B-B14F-4D97-AF65-F5344CB8AC3E}">
        <p14:creationId xmlns:p14="http://schemas.microsoft.com/office/powerpoint/2010/main" val="3458857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Profit or Loss - FTMM</a:t>
            </a:r>
          </a:p>
        </p:txBody>
      </p:sp>
      <p:pic>
        <p:nvPicPr>
          <p:cNvPr id="5" name="Picture 4">
            <a:extLst>
              <a:ext uri="{FF2B5EF4-FFF2-40B4-BE49-F238E27FC236}">
                <a16:creationId xmlns:a16="http://schemas.microsoft.com/office/drawing/2014/main" id="{5FA0DA3D-447A-C97A-746C-21F7E19C08B5}"/>
              </a:ext>
            </a:extLst>
          </p:cNvPr>
          <p:cNvPicPr>
            <a:picLocks noChangeAspect="1"/>
          </p:cNvPicPr>
          <p:nvPr/>
        </p:nvPicPr>
        <p:blipFill>
          <a:blip r:embed="rId3"/>
          <a:stretch>
            <a:fillRect/>
          </a:stretch>
        </p:blipFill>
        <p:spPr>
          <a:xfrm>
            <a:off x="1412111" y="1064871"/>
            <a:ext cx="9086127" cy="5081286"/>
          </a:xfrm>
          <a:prstGeom prst="rect">
            <a:avLst/>
          </a:prstGeom>
        </p:spPr>
      </p:pic>
    </p:spTree>
    <p:extLst>
      <p:ext uri="{BB962C8B-B14F-4D97-AF65-F5344CB8AC3E}">
        <p14:creationId xmlns:p14="http://schemas.microsoft.com/office/powerpoint/2010/main" val="362641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65F-CFBE-D44F-A2D4-61871B0413BC}"/>
              </a:ext>
            </a:extLst>
          </p:cNvPr>
          <p:cNvSpPr>
            <a:spLocks noGrp="1"/>
          </p:cNvSpPr>
          <p:nvPr>
            <p:ph type="title"/>
          </p:nvPr>
        </p:nvSpPr>
        <p:spPr/>
        <p:txBody>
          <a:bodyPr/>
          <a:lstStyle/>
          <a:p>
            <a:r>
              <a:rPr lang="en-US" b="1" dirty="0">
                <a:latin typeface="Poppins" panose="00000500000000000000" pitchFamily="50" charset="0"/>
                <a:cs typeface="Poppins" panose="00000500000000000000" pitchFamily="50" charset="0"/>
              </a:rPr>
              <a:t>FTMM Battery Division</a:t>
            </a:r>
          </a:p>
        </p:txBody>
      </p:sp>
    </p:spTree>
    <p:extLst>
      <p:ext uri="{BB962C8B-B14F-4D97-AF65-F5344CB8AC3E}">
        <p14:creationId xmlns:p14="http://schemas.microsoft.com/office/powerpoint/2010/main" val="342526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3887" cy="886691"/>
          </a:xfrm>
        </p:spPr>
        <p:txBody>
          <a:bodyPr/>
          <a:lstStyle/>
          <a:p>
            <a:pPr defTabSz="914172"/>
            <a:r>
              <a:rPr lang="en-US" sz="4399" b="1" dirty="0">
                <a:solidFill>
                  <a:srgbClr val="009FE3"/>
                </a:solidFill>
                <a:latin typeface="Poppins" panose="00000500000000000000" pitchFamily="50" charset="0"/>
                <a:cs typeface="Poppins" panose="00000500000000000000" pitchFamily="50" charset="0"/>
              </a:rPr>
              <a:t>FTMM–Daewoo Battery Division</a:t>
            </a:r>
          </a:p>
        </p:txBody>
      </p:sp>
      <p:sp>
        <p:nvSpPr>
          <p:cNvPr id="3" name="Content Placeholder 2"/>
          <p:cNvSpPr>
            <a:spLocks noGrp="1"/>
          </p:cNvSpPr>
          <p:nvPr>
            <p:ph idx="1"/>
          </p:nvPr>
        </p:nvSpPr>
        <p:spPr>
          <a:xfrm>
            <a:off x="1" y="698429"/>
            <a:ext cx="8930354" cy="1014556"/>
          </a:xfrm>
        </p:spPr>
        <p:txBody>
          <a:bodyPr vert="horz" lIns="91440" tIns="45720" rIns="91440" bIns="45720" rtlCol="0">
            <a:normAutofit/>
          </a:bodyPr>
          <a:lstStyle/>
          <a:p>
            <a:pPr marL="0" indent="0">
              <a:lnSpc>
                <a:spcPct val="150000"/>
              </a:lnSpc>
              <a:buNone/>
            </a:pPr>
            <a:r>
              <a:rPr lang="en-US" sz="1600" dirty="0">
                <a:latin typeface="Lato" panose="020F0502020204030203" pitchFamily="34" charset="0"/>
                <a:ea typeface="Lato" panose="020F0502020204030203" pitchFamily="34" charset="0"/>
                <a:cs typeface="Lato" panose="020F0502020204030203" pitchFamily="34" charset="0"/>
              </a:rPr>
              <a:t>Daewoo Battery has successfully manufactured and launched Maintenance Free and Deep Cycle batteries in Pakistan and has become market leader in MF battery category within second year of operations.</a:t>
            </a:r>
          </a:p>
        </p:txBody>
      </p:sp>
      <p:sp>
        <p:nvSpPr>
          <p:cNvPr id="9" name="Rectangle 8"/>
          <p:cNvSpPr/>
          <p:nvPr/>
        </p:nvSpPr>
        <p:spPr>
          <a:xfrm>
            <a:off x="111594" y="1949749"/>
            <a:ext cx="3281668"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Revenue</a:t>
            </a:r>
          </a:p>
        </p:txBody>
      </p:sp>
      <p:sp>
        <p:nvSpPr>
          <p:cNvPr id="10" name="Rectangle 9"/>
          <p:cNvSpPr/>
          <p:nvPr/>
        </p:nvSpPr>
        <p:spPr>
          <a:xfrm>
            <a:off x="111594" y="3218853"/>
            <a:ext cx="5038559"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Certifications</a:t>
            </a:r>
          </a:p>
        </p:txBody>
      </p:sp>
      <p:sp>
        <p:nvSpPr>
          <p:cNvPr id="11" name="Rectangle 10"/>
          <p:cNvSpPr/>
          <p:nvPr/>
        </p:nvSpPr>
        <p:spPr>
          <a:xfrm>
            <a:off x="111594" y="4412049"/>
            <a:ext cx="3884397"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Resources</a:t>
            </a:r>
          </a:p>
        </p:txBody>
      </p:sp>
      <p:sp>
        <p:nvSpPr>
          <p:cNvPr id="12" name="Rectangle 11"/>
          <p:cNvSpPr/>
          <p:nvPr/>
        </p:nvSpPr>
        <p:spPr>
          <a:xfrm>
            <a:off x="4415508" y="1971521"/>
            <a:ext cx="2715808"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4.9 Billion</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3" name="Rectangle 12"/>
          <p:cNvSpPr/>
          <p:nvPr/>
        </p:nvSpPr>
        <p:spPr>
          <a:xfrm>
            <a:off x="5381943" y="3218853"/>
            <a:ext cx="1055097"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ISO</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4" name="Rectangle 13"/>
          <p:cNvSpPr/>
          <p:nvPr/>
        </p:nvSpPr>
        <p:spPr>
          <a:xfrm>
            <a:off x="4415508" y="4412049"/>
            <a:ext cx="1468672"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250+</a:t>
            </a:r>
            <a:endParaRPr lang="en-US" sz="44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4" name="Rectangle 3"/>
          <p:cNvSpPr/>
          <p:nvPr/>
        </p:nvSpPr>
        <p:spPr>
          <a:xfrm>
            <a:off x="6914553" y="3269967"/>
            <a:ext cx="1534394"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9001:2015 &amp;</a:t>
            </a:r>
          </a:p>
          <a:p>
            <a:r>
              <a:rPr lang="en-US" b="1" dirty="0">
                <a:solidFill>
                  <a:schemeClr val="bg1">
                    <a:lumMod val="75000"/>
                  </a:schemeClr>
                </a:solidFill>
                <a:latin typeface="Poppins" panose="00000500000000000000" pitchFamily="50" charset="0"/>
                <a:cs typeface="Poppins" panose="00000500000000000000" pitchFamily="50" charset="0"/>
              </a:rPr>
              <a:t>14001:2015</a:t>
            </a:r>
          </a:p>
        </p:txBody>
      </p:sp>
      <p:sp>
        <p:nvSpPr>
          <p:cNvPr id="15" name="Rectangle 14"/>
          <p:cNvSpPr/>
          <p:nvPr/>
        </p:nvSpPr>
        <p:spPr>
          <a:xfrm>
            <a:off x="7077016" y="2052732"/>
            <a:ext cx="106150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Pak </a:t>
            </a:r>
          </a:p>
          <a:p>
            <a:r>
              <a:rPr lang="en-US" b="1" dirty="0">
                <a:solidFill>
                  <a:schemeClr val="bg1">
                    <a:lumMod val="75000"/>
                  </a:schemeClr>
                </a:solidFill>
                <a:latin typeface="Poppins" panose="00000500000000000000" pitchFamily="50" charset="0"/>
                <a:cs typeface="Poppins" panose="00000500000000000000" pitchFamily="50" charset="0"/>
              </a:rPr>
              <a:t>Rupees</a:t>
            </a:r>
          </a:p>
        </p:txBody>
      </p:sp>
      <p:sp>
        <p:nvSpPr>
          <p:cNvPr id="16" name="Rectangle 15"/>
          <p:cNvSpPr/>
          <p:nvPr/>
        </p:nvSpPr>
        <p:spPr>
          <a:xfrm>
            <a:off x="6914553" y="4418691"/>
            <a:ext cx="1484702"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Delighted </a:t>
            </a:r>
          </a:p>
          <a:p>
            <a:r>
              <a:rPr lang="en-US" b="1" dirty="0">
                <a:solidFill>
                  <a:schemeClr val="bg1">
                    <a:lumMod val="75000"/>
                  </a:schemeClr>
                </a:solidFill>
                <a:latin typeface="Poppins" panose="00000500000000000000" pitchFamily="50" charset="0"/>
                <a:cs typeface="Poppins" panose="00000500000000000000" pitchFamily="50" charset="0"/>
              </a:rPr>
              <a:t>Employees</a:t>
            </a:r>
            <a:endParaRPr lang="en-US" sz="6000" b="1" dirty="0">
              <a:solidFill>
                <a:schemeClr val="bg1">
                  <a:lumMod val="75000"/>
                </a:schemeClr>
              </a:solidFill>
              <a:latin typeface="Poppins" panose="00000500000000000000" pitchFamily="50" charset="0"/>
              <a:cs typeface="Poppins" panose="00000500000000000000" pitchFamily="50" charset="0"/>
            </a:endParaRPr>
          </a:p>
        </p:txBody>
      </p:sp>
      <p:sp>
        <p:nvSpPr>
          <p:cNvPr id="17" name="Rectangle 16"/>
          <p:cNvSpPr/>
          <p:nvPr/>
        </p:nvSpPr>
        <p:spPr>
          <a:xfrm>
            <a:off x="111594" y="5572143"/>
            <a:ext cx="1968809"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SKUs</a:t>
            </a:r>
          </a:p>
        </p:txBody>
      </p:sp>
      <p:sp>
        <p:nvSpPr>
          <p:cNvPr id="18" name="Rectangle 17"/>
          <p:cNvSpPr/>
          <p:nvPr/>
        </p:nvSpPr>
        <p:spPr>
          <a:xfrm>
            <a:off x="4415508" y="5572143"/>
            <a:ext cx="1074333"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27+</a:t>
            </a:r>
          </a:p>
        </p:txBody>
      </p:sp>
      <p:sp>
        <p:nvSpPr>
          <p:cNvPr id="19" name="Rectangle 18"/>
          <p:cNvSpPr/>
          <p:nvPr/>
        </p:nvSpPr>
        <p:spPr>
          <a:xfrm>
            <a:off x="6878244" y="5673620"/>
            <a:ext cx="1260281" cy="369332"/>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Batteries</a:t>
            </a:r>
          </a:p>
        </p:txBody>
      </p:sp>
      <p:sp>
        <p:nvSpPr>
          <p:cNvPr id="20" name="Rectangle 19"/>
          <p:cNvSpPr/>
          <p:nvPr/>
        </p:nvSpPr>
        <p:spPr>
          <a:xfrm>
            <a:off x="8735539" y="1719258"/>
            <a:ext cx="3205057" cy="446276"/>
          </a:xfrm>
          <a:prstGeom prst="rect">
            <a:avLst/>
          </a:prstGeom>
        </p:spPr>
        <p:txBody>
          <a:bodyPr wrap="square">
            <a:spAutoFit/>
          </a:bodyPr>
          <a:lstStyle/>
          <a:p>
            <a:pPr algn="ctr"/>
            <a:r>
              <a:rPr lang="en-US" sz="1200" b="1" dirty="0">
                <a:solidFill>
                  <a:srgbClr val="009FE3"/>
                </a:solidFill>
                <a:latin typeface="Lato" panose="020F0502020204030203" pitchFamily="34" charset="0"/>
                <a:ea typeface="Lato" panose="020F0502020204030203" pitchFamily="34" charset="0"/>
                <a:cs typeface="Lato" panose="020F0502020204030203" pitchFamily="34" charset="0"/>
              </a:rPr>
              <a:t>100% Maintenance Free Battery Range </a:t>
            </a:r>
          </a:p>
          <a:p>
            <a:pPr algn="ctr"/>
            <a:r>
              <a:rPr 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MF Battery Range: 28 Ah to 100 Ah</a:t>
            </a:r>
          </a:p>
        </p:txBody>
      </p:sp>
      <p:sp>
        <p:nvSpPr>
          <p:cNvPr id="21" name="Rectangle 20"/>
          <p:cNvSpPr/>
          <p:nvPr/>
        </p:nvSpPr>
        <p:spPr>
          <a:xfrm>
            <a:off x="8926461" y="3747806"/>
            <a:ext cx="3046846" cy="446276"/>
          </a:xfrm>
          <a:prstGeom prst="rect">
            <a:avLst/>
          </a:prstGeom>
        </p:spPr>
        <p:txBody>
          <a:bodyPr wrap="square">
            <a:spAutoFit/>
          </a:bodyPr>
          <a:lstStyle/>
          <a:p>
            <a:pPr algn="ctr"/>
            <a:r>
              <a:rPr lang="en-US" sz="1200" b="1" dirty="0">
                <a:solidFill>
                  <a:srgbClr val="009FE3"/>
                </a:solidFill>
                <a:latin typeface="Lato" panose="020F0502020204030203" pitchFamily="34" charset="0"/>
                <a:ea typeface="Lato" panose="020F0502020204030203" pitchFamily="34" charset="0"/>
                <a:cs typeface="Lato" panose="020F0502020204030203" pitchFamily="34" charset="0"/>
              </a:rPr>
              <a:t>Deep Cycle Battery Range </a:t>
            </a:r>
          </a:p>
          <a:p>
            <a:pPr algn="ctr"/>
            <a:r>
              <a:rPr 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EB Battery Range: 80 Ah to 220 Ah</a:t>
            </a:r>
          </a:p>
        </p:txBody>
      </p:sp>
      <p:pic>
        <p:nvPicPr>
          <p:cNvPr id="22" name="Picture 21"/>
          <p:cNvPicPr>
            <a:picLocks noChangeAspect="1"/>
          </p:cNvPicPr>
          <p:nvPr/>
        </p:nvPicPr>
        <p:blipFill>
          <a:blip r:embed="rId2"/>
          <a:stretch>
            <a:fillRect/>
          </a:stretch>
        </p:blipFill>
        <p:spPr>
          <a:xfrm>
            <a:off x="9226261" y="2232640"/>
            <a:ext cx="2436204" cy="1360848"/>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6001"/>
          <a:stretch/>
        </p:blipFill>
        <p:spPr>
          <a:xfrm>
            <a:off x="9336598" y="220652"/>
            <a:ext cx="2002940" cy="1498606"/>
          </a:xfrm>
          <a:prstGeom prst="rect">
            <a:avLst/>
          </a:prstGeom>
        </p:spPr>
      </p:pic>
      <p:pic>
        <p:nvPicPr>
          <p:cNvPr id="8" name="Picture 7" descr="A picture containing text, battery&#10;&#10;Description automatically generated">
            <a:extLst>
              <a:ext uri="{FF2B5EF4-FFF2-40B4-BE49-F238E27FC236}">
                <a16:creationId xmlns:a16="http://schemas.microsoft.com/office/drawing/2014/main" id="{736BAD6B-FDDA-4656-A8C7-A37C5532E55A}"/>
              </a:ext>
            </a:extLst>
          </p:cNvPr>
          <p:cNvPicPr>
            <a:picLocks noChangeAspect="1"/>
          </p:cNvPicPr>
          <p:nvPr/>
        </p:nvPicPr>
        <p:blipFill>
          <a:blip r:embed="rId4"/>
          <a:stretch>
            <a:fillRect/>
          </a:stretch>
        </p:blipFill>
        <p:spPr>
          <a:xfrm>
            <a:off x="9331132" y="4227133"/>
            <a:ext cx="2343991" cy="1641533"/>
          </a:xfrm>
          <a:prstGeom prst="rect">
            <a:avLst/>
          </a:prstGeom>
        </p:spPr>
      </p:pic>
      <p:sp>
        <p:nvSpPr>
          <p:cNvPr id="24" name="Rectangle 23">
            <a:extLst>
              <a:ext uri="{FF2B5EF4-FFF2-40B4-BE49-F238E27FC236}">
                <a16:creationId xmlns:a16="http://schemas.microsoft.com/office/drawing/2014/main" id="{AC4E7896-4F9C-400D-9A01-EBDCFC69C1FA}"/>
              </a:ext>
            </a:extLst>
          </p:cNvPr>
          <p:cNvSpPr/>
          <p:nvPr/>
        </p:nvSpPr>
        <p:spPr>
          <a:xfrm>
            <a:off x="8926461" y="5978759"/>
            <a:ext cx="3046846" cy="446276"/>
          </a:xfrm>
          <a:prstGeom prst="rect">
            <a:avLst/>
          </a:prstGeom>
        </p:spPr>
        <p:txBody>
          <a:bodyPr wrap="square">
            <a:spAutoFit/>
          </a:bodyPr>
          <a:lstStyle/>
          <a:p>
            <a:pPr algn="ctr"/>
            <a:r>
              <a:rPr lang="en-US" sz="1200" b="1" dirty="0">
                <a:solidFill>
                  <a:srgbClr val="009FE3"/>
                </a:solidFill>
                <a:latin typeface="Lato" panose="020F0502020204030203" pitchFamily="34" charset="0"/>
              </a:rPr>
              <a:t>Heavy Automotive Battery</a:t>
            </a:r>
            <a:r>
              <a:rPr lang="en-US" sz="1200" b="1" dirty="0">
                <a:solidFill>
                  <a:srgbClr val="009FE3"/>
                </a:solidFill>
                <a:latin typeface="Lato" panose="020F0502020204030203" pitchFamily="34" charset="0"/>
                <a:ea typeface="Lato" panose="020F0502020204030203" pitchFamily="34" charset="0"/>
                <a:cs typeface="Lato" panose="020F0502020204030203" pitchFamily="34" charset="0"/>
              </a:rPr>
              <a:t> Range </a:t>
            </a:r>
          </a:p>
          <a:p>
            <a:pPr algn="ctr"/>
            <a:r>
              <a:rPr 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Range: 85 Ah to 190 Ah</a:t>
            </a:r>
          </a:p>
        </p:txBody>
      </p:sp>
    </p:spTree>
    <p:extLst>
      <p:ext uri="{BB962C8B-B14F-4D97-AF65-F5344CB8AC3E}">
        <p14:creationId xmlns:p14="http://schemas.microsoft.com/office/powerpoint/2010/main" val="1823407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C20CEC-7689-9242-A5D4-540B5177C270}"/>
              </a:ext>
            </a:extLst>
          </p:cNvPr>
          <p:cNvSpPr/>
          <p:nvPr/>
        </p:nvSpPr>
        <p:spPr>
          <a:xfrm>
            <a:off x="320320" y="4769678"/>
            <a:ext cx="3540480" cy="1323439"/>
          </a:xfrm>
          <a:prstGeom prst="rect">
            <a:avLst/>
          </a:prstGeom>
          <a:solidFill>
            <a:srgbClr val="34B9DF"/>
          </a:solidFill>
        </p:spPr>
        <p:txBody>
          <a:bodyPr wrap="square">
            <a:spAutoFit/>
          </a:bodyPr>
          <a:lstStyle/>
          <a:p>
            <a:r>
              <a:rPr lang="en-US" sz="2000" dirty="0">
                <a:solidFill>
                  <a:schemeClr val="bg1"/>
                </a:solidFill>
                <a:latin typeface="Poppins" panose="00000500000000000000" pitchFamily="50" charset="0"/>
                <a:cs typeface="Poppins" panose="00000500000000000000" pitchFamily="50" charset="0"/>
              </a:rPr>
              <a:t>Various models are available from 28Ah to 100Ah for several vehicles from </a:t>
            </a:r>
            <a:r>
              <a:rPr lang="en-US" sz="2000" dirty="0">
                <a:solidFill>
                  <a:schemeClr val="accent1">
                    <a:lumMod val="50000"/>
                  </a:schemeClr>
                </a:solidFill>
                <a:latin typeface="Poppins" panose="00000500000000000000" pitchFamily="50" charset="0"/>
                <a:cs typeface="Poppins" panose="00000500000000000000" pitchFamily="50" charset="0"/>
              </a:rPr>
              <a:t>650cc to 4,000cc </a:t>
            </a:r>
          </a:p>
        </p:txBody>
      </p:sp>
      <p:grpSp>
        <p:nvGrpSpPr>
          <p:cNvPr id="4" name="Group 3">
            <a:extLst>
              <a:ext uri="{FF2B5EF4-FFF2-40B4-BE49-F238E27FC236}">
                <a16:creationId xmlns:a16="http://schemas.microsoft.com/office/drawing/2014/main" id="{643A1211-0306-7740-AF05-257221319E06}"/>
              </a:ext>
            </a:extLst>
          </p:cNvPr>
          <p:cNvGrpSpPr/>
          <p:nvPr/>
        </p:nvGrpSpPr>
        <p:grpSpPr>
          <a:xfrm>
            <a:off x="1839052" y="749078"/>
            <a:ext cx="8136463" cy="2884022"/>
            <a:chOff x="79539" y="1915791"/>
            <a:chExt cx="9172678" cy="3494409"/>
          </a:xfrm>
        </p:grpSpPr>
        <p:pic>
          <p:nvPicPr>
            <p:cNvPr id="5" name="Picture 4">
              <a:extLst>
                <a:ext uri="{FF2B5EF4-FFF2-40B4-BE49-F238E27FC236}">
                  <a16:creationId xmlns:a16="http://schemas.microsoft.com/office/drawing/2014/main" id="{03D58723-73D4-1240-8226-3A08BB868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237" y="1915791"/>
              <a:ext cx="2020966" cy="3494409"/>
            </a:xfrm>
            <a:prstGeom prst="rect">
              <a:avLst/>
            </a:prstGeom>
          </p:spPr>
        </p:pic>
        <p:sp>
          <p:nvSpPr>
            <p:cNvPr id="6" name="TextBox 5">
              <a:extLst>
                <a:ext uri="{FF2B5EF4-FFF2-40B4-BE49-F238E27FC236}">
                  <a16:creationId xmlns:a16="http://schemas.microsoft.com/office/drawing/2014/main" id="{C17063D2-3E7D-9542-A002-21F69E9264E9}"/>
                </a:ext>
              </a:extLst>
            </p:cNvPr>
            <p:cNvSpPr txBox="1"/>
            <p:nvPr/>
          </p:nvSpPr>
          <p:spPr>
            <a:xfrm>
              <a:off x="254108" y="2411934"/>
              <a:ext cx="3055686" cy="1230622"/>
            </a:xfrm>
            <a:prstGeom prst="rect">
              <a:avLst/>
            </a:prstGeom>
            <a:noFill/>
          </p:spPr>
          <p:txBody>
            <a:bodyPr wrap="square" rtlCol="0">
              <a:spAutoFit/>
            </a:bodyPr>
            <a:lstStyle/>
            <a:p>
              <a:pPr marL="139303" indent="-139303" algn="r">
                <a:buFont typeface="Arial" panose="020B0604020202020204" pitchFamily="34" charset="0"/>
                <a:buChar char="•"/>
              </a:pPr>
              <a:r>
                <a:rPr lang="en-US" sz="1000" dirty="0"/>
                <a:t>Improves corrosion resistance</a:t>
              </a:r>
            </a:p>
            <a:p>
              <a:pPr marL="139303" indent="-139303" algn="r">
                <a:buFont typeface="Arial" panose="020B0604020202020204" pitchFamily="34" charset="0"/>
                <a:buChar char="•"/>
              </a:pPr>
              <a:r>
                <a:rPr lang="en-US" sz="1000" dirty="0"/>
                <a:t>Ensures longer life at high temperatures.</a:t>
              </a:r>
            </a:p>
            <a:p>
              <a:pPr marL="139303" indent="-139303" algn="r">
                <a:buFont typeface="Arial" panose="020B0604020202020204" pitchFamily="34" charset="0"/>
                <a:buChar char="•"/>
              </a:pPr>
              <a:r>
                <a:rPr lang="en-US" sz="1000" dirty="0"/>
                <a:t>Minimizes self discharge </a:t>
              </a:r>
            </a:p>
            <a:p>
              <a:pPr marL="139303" indent="-139303" algn="r">
                <a:buFont typeface="Arial" panose="020B0604020202020204" pitchFamily="34" charset="0"/>
                <a:buChar char="•"/>
              </a:pPr>
              <a:r>
                <a:rPr lang="en-US" sz="1000" dirty="0"/>
                <a:t>Improves cold cranking.</a:t>
              </a:r>
            </a:p>
            <a:p>
              <a:pPr marL="139303" indent="-139303" algn="r">
                <a:buFont typeface="Arial" panose="020B0604020202020204" pitchFamily="34" charset="0"/>
                <a:buChar char="•"/>
              </a:pPr>
              <a:r>
                <a:rPr lang="en-US" sz="1000" dirty="0"/>
                <a:t>Makes grid dimensions uniform and maximizes electrical flow.</a:t>
              </a:r>
            </a:p>
          </p:txBody>
        </p:sp>
        <p:sp>
          <p:nvSpPr>
            <p:cNvPr id="7" name="TextBox 6">
              <a:extLst>
                <a:ext uri="{FF2B5EF4-FFF2-40B4-BE49-F238E27FC236}">
                  <a16:creationId xmlns:a16="http://schemas.microsoft.com/office/drawing/2014/main" id="{EF3985CF-0214-0D4A-A3A5-C40C0524A894}"/>
                </a:ext>
              </a:extLst>
            </p:cNvPr>
            <p:cNvSpPr txBox="1"/>
            <p:nvPr/>
          </p:nvSpPr>
          <p:spPr>
            <a:xfrm>
              <a:off x="1280200" y="3892228"/>
              <a:ext cx="2129969" cy="332765"/>
            </a:xfrm>
            <a:prstGeom prst="rect">
              <a:avLst/>
            </a:prstGeom>
            <a:noFill/>
          </p:spPr>
          <p:txBody>
            <a:bodyPr wrap="none" rtlCol="0">
              <a:spAutoFit/>
            </a:bodyPr>
            <a:lstStyle/>
            <a:p>
              <a:r>
                <a:rPr lang="en-US" sz="1138" b="1" dirty="0">
                  <a:solidFill>
                    <a:srgbClr val="C00000"/>
                  </a:solidFill>
                </a:rPr>
                <a:t>Microfiber and </a:t>
              </a:r>
              <a:r>
                <a:rPr lang="en-US" sz="1138" b="1" dirty="0" err="1">
                  <a:solidFill>
                    <a:srgbClr val="C00000"/>
                  </a:solidFill>
                </a:rPr>
                <a:t>Speci</a:t>
              </a:r>
              <a:endParaRPr lang="en-US" sz="1138" b="1" dirty="0">
                <a:solidFill>
                  <a:srgbClr val="C00000"/>
                </a:solidFill>
              </a:endParaRPr>
            </a:p>
          </p:txBody>
        </p:sp>
        <p:sp>
          <p:nvSpPr>
            <p:cNvPr id="8" name="TextBox 7">
              <a:extLst>
                <a:ext uri="{FF2B5EF4-FFF2-40B4-BE49-F238E27FC236}">
                  <a16:creationId xmlns:a16="http://schemas.microsoft.com/office/drawing/2014/main" id="{26977560-B48B-8C49-8FA9-6FB17136CBF0}"/>
                </a:ext>
              </a:extLst>
            </p:cNvPr>
            <p:cNvSpPr txBox="1"/>
            <p:nvPr/>
          </p:nvSpPr>
          <p:spPr>
            <a:xfrm>
              <a:off x="254108" y="4272817"/>
              <a:ext cx="3128524" cy="1025519"/>
            </a:xfrm>
            <a:prstGeom prst="rect">
              <a:avLst/>
            </a:prstGeom>
            <a:noFill/>
          </p:spPr>
          <p:txBody>
            <a:bodyPr wrap="square" rtlCol="0">
              <a:spAutoFit/>
            </a:bodyPr>
            <a:lstStyle/>
            <a:p>
              <a:pPr marL="139303" indent="-139303" algn="r">
                <a:buFont typeface="Arial" panose="020B0604020202020204" pitchFamily="34" charset="0"/>
                <a:buChar char="•"/>
              </a:pPr>
              <a:r>
                <a:rPr lang="en-US" sz="975" dirty="0"/>
                <a:t>Non woven fabric of polyester is applied in order to strongly support the activity material on the grid</a:t>
              </a:r>
            </a:p>
            <a:p>
              <a:pPr marL="139303" indent="-139303" algn="r">
                <a:buFont typeface="Arial" panose="020B0604020202020204" pitchFamily="34" charset="0"/>
                <a:buChar char="•"/>
              </a:pPr>
              <a:r>
                <a:rPr lang="en-US" sz="975" dirty="0"/>
                <a:t>Improves the starting </a:t>
              </a:r>
              <a:r>
                <a:rPr lang="en-US" sz="1000" dirty="0"/>
                <a:t>power</a:t>
              </a:r>
              <a:r>
                <a:rPr lang="en-US" sz="975" dirty="0"/>
                <a:t> and ensures greater life cycle</a:t>
              </a:r>
            </a:p>
          </p:txBody>
        </p:sp>
        <p:sp>
          <p:nvSpPr>
            <p:cNvPr id="9" name="TextBox 8">
              <a:extLst>
                <a:ext uri="{FF2B5EF4-FFF2-40B4-BE49-F238E27FC236}">
                  <a16:creationId xmlns:a16="http://schemas.microsoft.com/office/drawing/2014/main" id="{7C573CF1-D446-CB4B-96E6-3A63B604814D}"/>
                </a:ext>
              </a:extLst>
            </p:cNvPr>
            <p:cNvSpPr txBox="1"/>
            <p:nvPr/>
          </p:nvSpPr>
          <p:spPr>
            <a:xfrm>
              <a:off x="6189030" y="2439837"/>
              <a:ext cx="2524075" cy="880736"/>
            </a:xfrm>
            <a:prstGeom prst="rect">
              <a:avLst/>
            </a:prstGeom>
            <a:noFill/>
          </p:spPr>
          <p:txBody>
            <a:bodyPr wrap="square" rtlCol="0">
              <a:spAutoFit/>
            </a:bodyPr>
            <a:lstStyle/>
            <a:p>
              <a:pPr marL="139303" indent="-139303">
                <a:buFont typeface="Arial" panose="020B0604020202020204" pitchFamily="34" charset="0"/>
                <a:buChar char="•"/>
              </a:pPr>
              <a:r>
                <a:rPr lang="en-US" sz="1000" dirty="0"/>
                <a:t>Strong pasting of activity materials to prevent internal short circuit.</a:t>
              </a:r>
            </a:p>
            <a:p>
              <a:pPr marL="139303" indent="-139303">
                <a:buFont typeface="Arial" panose="020B0604020202020204" pitchFamily="34" charset="0"/>
                <a:buChar char="•"/>
              </a:pPr>
              <a:r>
                <a:rPr lang="en-US" sz="1000" dirty="0"/>
                <a:t>Enhances anti-vibration.</a:t>
              </a:r>
            </a:p>
          </p:txBody>
        </p:sp>
        <p:sp>
          <p:nvSpPr>
            <p:cNvPr id="10" name="Скругленный прямоугольник 15">
              <a:extLst>
                <a:ext uri="{FF2B5EF4-FFF2-40B4-BE49-F238E27FC236}">
                  <a16:creationId xmlns:a16="http://schemas.microsoft.com/office/drawing/2014/main" id="{59167A3F-A0B0-214F-A7D5-5CD1D9184DE2}"/>
                </a:ext>
              </a:extLst>
            </p:cNvPr>
            <p:cNvSpPr>
              <a:spLocks noChangeArrowheads="1"/>
            </p:cNvSpPr>
            <p:nvPr/>
          </p:nvSpPr>
          <p:spPr bwMode="auto">
            <a:xfrm>
              <a:off x="82298" y="1997171"/>
              <a:ext cx="3223840" cy="418329"/>
            </a:xfrm>
            <a:prstGeom prst="roundRect">
              <a:avLst>
                <a:gd name="adj" fmla="val 50000"/>
              </a:avLst>
            </a:prstGeom>
            <a:solidFill>
              <a:srgbClr val="0180B9"/>
            </a:solidFill>
            <a:ln>
              <a:noFill/>
            </a:ln>
          </p:spPr>
          <p:txBody>
            <a:bodyPr lIns="274320" tIns="0" rIns="0" bIns="0" anchor="ctr">
              <a:noAutofit/>
            </a:bodyPr>
            <a:lstStyle/>
            <a:p>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New Expanded Grid Plate of Punch Type </a:t>
              </a:r>
            </a:p>
          </p:txBody>
        </p:sp>
        <p:sp>
          <p:nvSpPr>
            <p:cNvPr id="11" name="Овал 71">
              <a:extLst>
                <a:ext uri="{FF2B5EF4-FFF2-40B4-BE49-F238E27FC236}">
                  <a16:creationId xmlns:a16="http://schemas.microsoft.com/office/drawing/2014/main" id="{F2F60487-3526-8743-97A5-64F9A8B32499}"/>
                </a:ext>
              </a:extLst>
            </p:cNvPr>
            <p:cNvSpPr>
              <a:spLocks noChangeArrowheads="1"/>
            </p:cNvSpPr>
            <p:nvPr/>
          </p:nvSpPr>
          <p:spPr bwMode="auto">
            <a:xfrm>
              <a:off x="2992785" y="2096164"/>
              <a:ext cx="234749" cy="254019"/>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12" name="Овал 72">
              <a:extLst>
                <a:ext uri="{FF2B5EF4-FFF2-40B4-BE49-F238E27FC236}">
                  <a16:creationId xmlns:a16="http://schemas.microsoft.com/office/drawing/2014/main" id="{98F0F73F-CEF6-1144-9616-572DE9FED297}"/>
                </a:ext>
              </a:extLst>
            </p:cNvPr>
            <p:cNvSpPr>
              <a:spLocks noChangeArrowheads="1"/>
            </p:cNvSpPr>
            <p:nvPr/>
          </p:nvSpPr>
          <p:spPr bwMode="auto">
            <a:xfrm>
              <a:off x="3043614" y="2149760"/>
              <a:ext cx="135688" cy="146827"/>
            </a:xfrm>
            <a:prstGeom prst="ellipse">
              <a:avLst/>
            </a:prstGeom>
            <a:solidFill>
              <a:schemeClr val="bg1">
                <a:lumMod val="50000"/>
              </a:schemeClr>
            </a:solidFill>
            <a:ln>
              <a:noFill/>
            </a:ln>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13" name="Полилиния 143">
              <a:extLst>
                <a:ext uri="{FF2B5EF4-FFF2-40B4-BE49-F238E27FC236}">
                  <a16:creationId xmlns:a16="http://schemas.microsoft.com/office/drawing/2014/main" id="{F6B348F2-5173-6B48-8DF6-FB049A69C834}"/>
                </a:ext>
              </a:extLst>
            </p:cNvPr>
            <p:cNvSpPr>
              <a:spLocks/>
            </p:cNvSpPr>
            <p:nvPr/>
          </p:nvSpPr>
          <p:spPr bwMode="auto">
            <a:xfrm>
              <a:off x="3113731" y="2222107"/>
              <a:ext cx="1007549" cy="52266"/>
            </a:xfrm>
            <a:custGeom>
              <a:avLst/>
              <a:gdLst>
                <a:gd name="T0" fmla="*/ 0 w 8163"/>
                <a:gd name="T1" fmla="*/ 1047866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38100" cap="flat" cmpd="sng">
              <a:solidFill>
                <a:srgbClr val="7F7F7F"/>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2924" dirty="0">
                <a:latin typeface="Lato Light" panose="020F0502020204030203" pitchFamily="34" charset="0"/>
              </a:endParaRPr>
            </a:p>
          </p:txBody>
        </p:sp>
        <p:sp>
          <p:nvSpPr>
            <p:cNvPr id="14" name="Скругленный прямоугольник 15">
              <a:extLst>
                <a:ext uri="{FF2B5EF4-FFF2-40B4-BE49-F238E27FC236}">
                  <a16:creationId xmlns:a16="http://schemas.microsoft.com/office/drawing/2014/main" id="{5A31386A-4EC3-2547-A083-13814D953C93}"/>
                </a:ext>
              </a:extLst>
            </p:cNvPr>
            <p:cNvSpPr>
              <a:spLocks noChangeArrowheads="1"/>
            </p:cNvSpPr>
            <p:nvPr/>
          </p:nvSpPr>
          <p:spPr bwMode="auto">
            <a:xfrm>
              <a:off x="79539" y="3830911"/>
              <a:ext cx="3260888" cy="421626"/>
            </a:xfrm>
            <a:prstGeom prst="roundRect">
              <a:avLst>
                <a:gd name="adj" fmla="val 50000"/>
              </a:avLst>
            </a:prstGeom>
            <a:solidFill>
              <a:srgbClr val="009F94"/>
            </a:solidFill>
            <a:ln>
              <a:noFill/>
            </a:ln>
          </p:spPr>
          <p:txBody>
            <a:bodyPr lIns="274320" tIns="0" rIns="0" bIns="0" anchor="ctr">
              <a:noAutofit/>
            </a:bodyPr>
            <a:lstStyle/>
            <a:p>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Microfiber and Special Tissue</a:t>
              </a:r>
            </a:p>
          </p:txBody>
        </p:sp>
        <p:sp>
          <p:nvSpPr>
            <p:cNvPr id="15" name="Овал 71">
              <a:extLst>
                <a:ext uri="{FF2B5EF4-FFF2-40B4-BE49-F238E27FC236}">
                  <a16:creationId xmlns:a16="http://schemas.microsoft.com/office/drawing/2014/main" id="{B9893C2D-ACB1-D748-8C84-ECD45BA282C6}"/>
                </a:ext>
              </a:extLst>
            </p:cNvPr>
            <p:cNvSpPr>
              <a:spLocks noChangeArrowheads="1"/>
            </p:cNvSpPr>
            <p:nvPr/>
          </p:nvSpPr>
          <p:spPr bwMode="auto">
            <a:xfrm>
              <a:off x="3027073" y="3872746"/>
              <a:ext cx="234749" cy="254019"/>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16" name="Овал 72">
              <a:extLst>
                <a:ext uri="{FF2B5EF4-FFF2-40B4-BE49-F238E27FC236}">
                  <a16:creationId xmlns:a16="http://schemas.microsoft.com/office/drawing/2014/main" id="{E38A908C-8363-1B42-9451-E6F040A20169}"/>
                </a:ext>
              </a:extLst>
            </p:cNvPr>
            <p:cNvSpPr>
              <a:spLocks noChangeArrowheads="1"/>
            </p:cNvSpPr>
            <p:nvPr/>
          </p:nvSpPr>
          <p:spPr bwMode="auto">
            <a:xfrm>
              <a:off x="3077902" y="3926342"/>
              <a:ext cx="135688" cy="146827"/>
            </a:xfrm>
            <a:prstGeom prst="ellipse">
              <a:avLst/>
            </a:prstGeom>
            <a:solidFill>
              <a:schemeClr val="bg1">
                <a:lumMod val="50000"/>
              </a:schemeClr>
            </a:solidFill>
            <a:ln>
              <a:noFill/>
            </a:ln>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17" name="Полилиния 65">
              <a:extLst>
                <a:ext uri="{FF2B5EF4-FFF2-40B4-BE49-F238E27FC236}">
                  <a16:creationId xmlns:a16="http://schemas.microsoft.com/office/drawing/2014/main" id="{47DCB42D-64DB-CF47-B9B9-AC4546878008}"/>
                </a:ext>
              </a:extLst>
            </p:cNvPr>
            <p:cNvSpPr>
              <a:spLocks/>
            </p:cNvSpPr>
            <p:nvPr/>
          </p:nvSpPr>
          <p:spPr bwMode="auto">
            <a:xfrm flipH="1" flipV="1">
              <a:off x="3146410" y="2930337"/>
              <a:ext cx="1452895" cy="1072268"/>
            </a:xfrm>
            <a:custGeom>
              <a:avLst/>
              <a:gdLst>
                <a:gd name="T0" fmla="*/ 0 w 2117558"/>
                <a:gd name="T1" fmla="*/ 1180800 h 1179094"/>
                <a:gd name="T2" fmla="*/ 986236 w 2117558"/>
                <a:gd name="T3" fmla="*/ 192784 h 1179094"/>
                <a:gd name="T4" fmla="*/ 1371109 w 2117558"/>
                <a:gd name="T5" fmla="*/ 0 h 1179094"/>
                <a:gd name="T6" fmla="*/ 2116800 w 2117558"/>
                <a:gd name="T7" fmla="*/ 0 h 1179094"/>
                <a:gd name="T8" fmla="*/ 0 60000 65536"/>
                <a:gd name="T9" fmla="*/ 0 60000 65536"/>
                <a:gd name="T10" fmla="*/ 0 60000 65536"/>
                <a:gd name="T11" fmla="*/ 0 60000 65536"/>
                <a:gd name="connsiteX0" fmla="*/ 0 w 1695565"/>
                <a:gd name="connsiteY0" fmla="*/ 758100 h 758100"/>
                <a:gd name="connsiteX1" fmla="*/ 564596 w 1695565"/>
                <a:gd name="connsiteY1" fmla="*/ 192505 h 758100"/>
                <a:gd name="connsiteX2" fmla="*/ 949607 w 1695565"/>
                <a:gd name="connsiteY2" fmla="*/ 0 h 758100"/>
                <a:gd name="connsiteX3" fmla="*/ 1695565 w 1695565"/>
                <a:gd name="connsiteY3" fmla="*/ 0 h 758100"/>
              </a:gdLst>
              <a:ahLst/>
              <a:cxnLst>
                <a:cxn ang="0">
                  <a:pos x="connsiteX0" y="connsiteY0"/>
                </a:cxn>
                <a:cxn ang="0">
                  <a:pos x="connsiteX1" y="connsiteY1"/>
                </a:cxn>
                <a:cxn ang="0">
                  <a:pos x="connsiteX2" y="connsiteY2"/>
                </a:cxn>
                <a:cxn ang="0">
                  <a:pos x="connsiteX3" y="connsiteY3"/>
                </a:cxn>
              </a:cxnLst>
              <a:rect l="l" t="t" r="r" b="b"/>
              <a:pathLst>
                <a:path w="1695565" h="758100">
                  <a:moveTo>
                    <a:pt x="0" y="758100"/>
                  </a:moveTo>
                  <a:lnTo>
                    <a:pt x="564596" y="192505"/>
                  </a:lnTo>
                  <a:cubicBezTo>
                    <a:pt x="653904" y="111610"/>
                    <a:pt x="765514" y="8412"/>
                    <a:pt x="949607" y="0"/>
                  </a:cubicBezTo>
                  <a:lnTo>
                    <a:pt x="1695565" y="0"/>
                  </a:lnTo>
                </a:path>
              </a:pathLst>
            </a:custGeom>
            <a:noFill/>
            <a:ln w="38100" cap="flat" cmpd="sng">
              <a:solidFill>
                <a:schemeClr val="bg1">
                  <a:lumMod val="50000"/>
                </a:schemeClr>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2924" dirty="0">
                <a:latin typeface="Lato Light" panose="020F0502020204030203" pitchFamily="34" charset="0"/>
              </a:endParaRPr>
            </a:p>
          </p:txBody>
        </p:sp>
        <p:sp>
          <p:nvSpPr>
            <p:cNvPr id="18" name="Скругленный прямоугольник 15">
              <a:extLst>
                <a:ext uri="{FF2B5EF4-FFF2-40B4-BE49-F238E27FC236}">
                  <a16:creationId xmlns:a16="http://schemas.microsoft.com/office/drawing/2014/main" id="{0062F8A3-DDC2-7345-95FF-115A3B95289A}"/>
                </a:ext>
              </a:extLst>
            </p:cNvPr>
            <p:cNvSpPr>
              <a:spLocks noChangeArrowheads="1"/>
            </p:cNvSpPr>
            <p:nvPr/>
          </p:nvSpPr>
          <p:spPr bwMode="auto">
            <a:xfrm>
              <a:off x="6025646" y="2001695"/>
              <a:ext cx="3226570" cy="421012"/>
            </a:xfrm>
            <a:prstGeom prst="roundRect">
              <a:avLst>
                <a:gd name="adj" fmla="val 50000"/>
              </a:avLst>
            </a:prstGeom>
            <a:solidFill>
              <a:srgbClr val="2FAA46"/>
            </a:solidFill>
            <a:ln>
              <a:noFill/>
            </a:ln>
          </p:spPr>
          <p:txBody>
            <a:bodyPr lIns="0" tIns="0" rIns="274320" bIns="0" anchor="ctr">
              <a:noAutofit/>
            </a:bodyPr>
            <a:lstStyle/>
            <a:p>
              <a:pPr lvl="1"/>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Pasted Cured Plates</a:t>
              </a:r>
            </a:p>
          </p:txBody>
        </p:sp>
        <p:sp>
          <p:nvSpPr>
            <p:cNvPr id="19" name="Овал 89">
              <a:extLst>
                <a:ext uri="{FF2B5EF4-FFF2-40B4-BE49-F238E27FC236}">
                  <a16:creationId xmlns:a16="http://schemas.microsoft.com/office/drawing/2014/main" id="{A62AD6DF-2DCF-474C-8A93-A2784500457B}"/>
                </a:ext>
              </a:extLst>
            </p:cNvPr>
            <p:cNvSpPr>
              <a:spLocks noChangeArrowheads="1"/>
            </p:cNvSpPr>
            <p:nvPr/>
          </p:nvSpPr>
          <p:spPr bwMode="auto">
            <a:xfrm>
              <a:off x="6115199" y="2136622"/>
              <a:ext cx="234749" cy="254019"/>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20" name="Овал 90">
              <a:extLst>
                <a:ext uri="{FF2B5EF4-FFF2-40B4-BE49-F238E27FC236}">
                  <a16:creationId xmlns:a16="http://schemas.microsoft.com/office/drawing/2014/main" id="{D9D82BDD-D1BE-0E4B-A14E-0AE79A0B5854}"/>
                </a:ext>
              </a:extLst>
            </p:cNvPr>
            <p:cNvSpPr>
              <a:spLocks noChangeArrowheads="1"/>
            </p:cNvSpPr>
            <p:nvPr/>
          </p:nvSpPr>
          <p:spPr bwMode="auto">
            <a:xfrm>
              <a:off x="6166028" y="2190218"/>
              <a:ext cx="135689" cy="146827"/>
            </a:xfrm>
            <a:prstGeom prst="ellipse">
              <a:avLst/>
            </a:prstGeom>
            <a:solidFill>
              <a:schemeClr val="bg1">
                <a:lumMod val="50000"/>
              </a:schemeClr>
            </a:solidFill>
            <a:ln>
              <a:noFill/>
            </a:ln>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21" name="Полилиния 65">
              <a:extLst>
                <a:ext uri="{FF2B5EF4-FFF2-40B4-BE49-F238E27FC236}">
                  <a16:creationId xmlns:a16="http://schemas.microsoft.com/office/drawing/2014/main" id="{78CD0F4C-DA5B-324D-A6F8-BED1376ACCDA}"/>
                </a:ext>
              </a:extLst>
            </p:cNvPr>
            <p:cNvSpPr>
              <a:spLocks/>
            </p:cNvSpPr>
            <p:nvPr/>
          </p:nvSpPr>
          <p:spPr bwMode="auto">
            <a:xfrm flipH="1" flipV="1">
              <a:off x="5110132" y="2274373"/>
              <a:ext cx="1122441" cy="1072268"/>
            </a:xfrm>
            <a:custGeom>
              <a:avLst/>
              <a:gdLst>
                <a:gd name="T0" fmla="*/ 0 w 2117558"/>
                <a:gd name="T1" fmla="*/ 1180800 h 1179094"/>
                <a:gd name="T2" fmla="*/ 986236 w 2117558"/>
                <a:gd name="T3" fmla="*/ 192784 h 1179094"/>
                <a:gd name="T4" fmla="*/ 1371109 w 2117558"/>
                <a:gd name="T5" fmla="*/ 0 h 1179094"/>
                <a:gd name="T6" fmla="*/ 2116800 w 2117558"/>
                <a:gd name="T7" fmla="*/ 0 h 1179094"/>
                <a:gd name="T8" fmla="*/ 0 60000 65536"/>
                <a:gd name="T9" fmla="*/ 0 60000 65536"/>
                <a:gd name="T10" fmla="*/ 0 60000 65536"/>
                <a:gd name="T11" fmla="*/ 0 60000 65536"/>
                <a:gd name="connsiteX0" fmla="*/ 0 w 1695565"/>
                <a:gd name="connsiteY0" fmla="*/ 758100 h 758100"/>
                <a:gd name="connsiteX1" fmla="*/ 564596 w 1695565"/>
                <a:gd name="connsiteY1" fmla="*/ 192505 h 758100"/>
                <a:gd name="connsiteX2" fmla="*/ 949607 w 1695565"/>
                <a:gd name="connsiteY2" fmla="*/ 0 h 758100"/>
                <a:gd name="connsiteX3" fmla="*/ 1695565 w 1695565"/>
                <a:gd name="connsiteY3" fmla="*/ 0 h 758100"/>
              </a:gdLst>
              <a:ahLst/>
              <a:cxnLst>
                <a:cxn ang="0">
                  <a:pos x="connsiteX0" y="connsiteY0"/>
                </a:cxn>
                <a:cxn ang="0">
                  <a:pos x="connsiteX1" y="connsiteY1"/>
                </a:cxn>
                <a:cxn ang="0">
                  <a:pos x="connsiteX2" y="connsiteY2"/>
                </a:cxn>
                <a:cxn ang="0">
                  <a:pos x="connsiteX3" y="connsiteY3"/>
                </a:cxn>
              </a:cxnLst>
              <a:rect l="l" t="t" r="r" b="b"/>
              <a:pathLst>
                <a:path w="1695565" h="758100">
                  <a:moveTo>
                    <a:pt x="0" y="758100"/>
                  </a:moveTo>
                  <a:lnTo>
                    <a:pt x="564596" y="192505"/>
                  </a:lnTo>
                  <a:cubicBezTo>
                    <a:pt x="653904" y="111610"/>
                    <a:pt x="765514" y="8412"/>
                    <a:pt x="949607" y="0"/>
                  </a:cubicBezTo>
                  <a:lnTo>
                    <a:pt x="1695565" y="0"/>
                  </a:lnTo>
                </a:path>
              </a:pathLst>
            </a:custGeom>
            <a:noFill/>
            <a:ln w="38100" cap="flat" cmpd="sng">
              <a:solidFill>
                <a:schemeClr val="bg1">
                  <a:lumMod val="50000"/>
                </a:schemeClr>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2924" dirty="0">
                <a:latin typeface="Lato Light" panose="020F0502020204030203" pitchFamily="34" charset="0"/>
              </a:endParaRPr>
            </a:p>
          </p:txBody>
        </p:sp>
        <p:sp>
          <p:nvSpPr>
            <p:cNvPr id="22" name="Скругленный прямоугольник 15">
              <a:extLst>
                <a:ext uri="{FF2B5EF4-FFF2-40B4-BE49-F238E27FC236}">
                  <a16:creationId xmlns:a16="http://schemas.microsoft.com/office/drawing/2014/main" id="{B9F46FAD-C12E-A045-B18B-504EA2B80BA9}"/>
                </a:ext>
              </a:extLst>
            </p:cNvPr>
            <p:cNvSpPr>
              <a:spLocks noChangeArrowheads="1"/>
            </p:cNvSpPr>
            <p:nvPr/>
          </p:nvSpPr>
          <p:spPr bwMode="auto">
            <a:xfrm>
              <a:off x="6025647" y="3785592"/>
              <a:ext cx="3226570" cy="421012"/>
            </a:xfrm>
            <a:prstGeom prst="roundRect">
              <a:avLst>
                <a:gd name="adj" fmla="val 50000"/>
              </a:avLst>
            </a:prstGeom>
            <a:solidFill>
              <a:srgbClr val="F6BB24"/>
            </a:solidFill>
            <a:ln>
              <a:noFill/>
            </a:ln>
          </p:spPr>
          <p:txBody>
            <a:bodyPr lIns="0" tIns="0" rIns="274320" bIns="0" anchor="ctr">
              <a:noAutofit/>
            </a:bodyPr>
            <a:lstStyle/>
            <a:p>
              <a:pPr lvl="1"/>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Envelope Separator for Low Electrical Resistance</a:t>
              </a:r>
            </a:p>
          </p:txBody>
        </p:sp>
        <p:sp>
          <p:nvSpPr>
            <p:cNvPr id="23" name="Овал 89">
              <a:extLst>
                <a:ext uri="{FF2B5EF4-FFF2-40B4-BE49-F238E27FC236}">
                  <a16:creationId xmlns:a16="http://schemas.microsoft.com/office/drawing/2014/main" id="{A8687A25-60E5-F342-98D5-C8AF3B552BC4}"/>
                </a:ext>
              </a:extLst>
            </p:cNvPr>
            <p:cNvSpPr>
              <a:spLocks noChangeArrowheads="1"/>
            </p:cNvSpPr>
            <p:nvPr/>
          </p:nvSpPr>
          <p:spPr bwMode="auto">
            <a:xfrm>
              <a:off x="6115199" y="3888043"/>
              <a:ext cx="234749" cy="254019"/>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24" name="Овал 90">
              <a:extLst>
                <a:ext uri="{FF2B5EF4-FFF2-40B4-BE49-F238E27FC236}">
                  <a16:creationId xmlns:a16="http://schemas.microsoft.com/office/drawing/2014/main" id="{D0265080-7BC2-1647-9E1B-58D2E6171C3C}"/>
                </a:ext>
              </a:extLst>
            </p:cNvPr>
            <p:cNvSpPr>
              <a:spLocks noChangeArrowheads="1"/>
            </p:cNvSpPr>
            <p:nvPr/>
          </p:nvSpPr>
          <p:spPr bwMode="auto">
            <a:xfrm>
              <a:off x="6166028" y="3941639"/>
              <a:ext cx="135689" cy="146827"/>
            </a:xfrm>
            <a:prstGeom prst="ellipse">
              <a:avLst/>
            </a:prstGeom>
            <a:solidFill>
              <a:schemeClr val="bg1">
                <a:lumMod val="50000"/>
              </a:schemeClr>
            </a:solidFill>
            <a:ln>
              <a:noFill/>
            </a:ln>
          </p:spPr>
          <p:txBody>
            <a:bodyPr lIns="0" tIns="0" rIns="0" bIns="0" anchor="ctr">
              <a:noAutofit/>
            </a:bodyPr>
            <a:lstStyle/>
            <a:p>
              <a:pPr algn="ctr" eaLnBrk="1"/>
              <a:endParaRPr lang="ru-RU" altLang="ru-RU" sz="2924" dirty="0">
                <a:latin typeface="Lato Light" panose="020F0502020204030203" pitchFamily="34" charset="0"/>
              </a:endParaRPr>
            </a:p>
          </p:txBody>
        </p:sp>
        <p:sp>
          <p:nvSpPr>
            <p:cNvPr id="25" name="TextBox 24">
              <a:extLst>
                <a:ext uri="{FF2B5EF4-FFF2-40B4-BE49-F238E27FC236}">
                  <a16:creationId xmlns:a16="http://schemas.microsoft.com/office/drawing/2014/main" id="{3DEA43C4-D8FA-6C4E-B33C-4421BE84958D}"/>
                </a:ext>
              </a:extLst>
            </p:cNvPr>
            <p:cNvSpPr txBox="1"/>
            <p:nvPr/>
          </p:nvSpPr>
          <p:spPr>
            <a:xfrm>
              <a:off x="6232573" y="4252537"/>
              <a:ext cx="2579244" cy="880736"/>
            </a:xfrm>
            <a:prstGeom prst="rect">
              <a:avLst/>
            </a:prstGeom>
            <a:noFill/>
          </p:spPr>
          <p:txBody>
            <a:bodyPr wrap="square" rtlCol="0">
              <a:spAutoFit/>
            </a:bodyPr>
            <a:lstStyle/>
            <a:p>
              <a:pPr marL="139303" indent="-139303">
                <a:buFont typeface="Arial" panose="020B0604020202020204" pitchFamily="34" charset="0"/>
                <a:buChar char="•"/>
              </a:pPr>
              <a:r>
                <a:rPr lang="en-US" sz="1000" dirty="0"/>
                <a:t>Enhances Starting Power</a:t>
              </a:r>
            </a:p>
            <a:p>
              <a:pPr marL="139303" indent="-139303">
                <a:buFont typeface="Arial" panose="020B0604020202020204" pitchFamily="34" charset="0"/>
                <a:buChar char="•"/>
              </a:pPr>
              <a:r>
                <a:rPr lang="en-US" sz="1000" dirty="0"/>
                <a:t>Prevents Short Circuits on Plates</a:t>
              </a:r>
            </a:p>
            <a:p>
              <a:pPr marL="139303" indent="-139303">
                <a:buFont typeface="Arial" panose="020B0604020202020204" pitchFamily="34" charset="0"/>
                <a:buChar char="•"/>
              </a:pPr>
              <a:r>
                <a:rPr lang="en-US" sz="1000" dirty="0"/>
                <a:t>Improves Vibration Durability</a:t>
              </a:r>
            </a:p>
          </p:txBody>
        </p:sp>
        <p:sp>
          <p:nvSpPr>
            <p:cNvPr id="26" name="Полилиния 143">
              <a:extLst>
                <a:ext uri="{FF2B5EF4-FFF2-40B4-BE49-F238E27FC236}">
                  <a16:creationId xmlns:a16="http://schemas.microsoft.com/office/drawing/2014/main" id="{01E81EE7-ECF2-DE43-B26F-8BA96296DB47}"/>
                </a:ext>
              </a:extLst>
            </p:cNvPr>
            <p:cNvSpPr>
              <a:spLocks/>
            </p:cNvSpPr>
            <p:nvPr/>
          </p:nvSpPr>
          <p:spPr bwMode="auto">
            <a:xfrm>
              <a:off x="4497127" y="3996098"/>
              <a:ext cx="1733878" cy="37147"/>
            </a:xfrm>
            <a:custGeom>
              <a:avLst/>
              <a:gdLst>
                <a:gd name="T0" fmla="*/ 0 w 8163"/>
                <a:gd name="T1" fmla="*/ 1047866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38100" cap="flat" cmpd="sng">
              <a:solidFill>
                <a:srgbClr val="7F7F7F"/>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2924" dirty="0">
                <a:latin typeface="Lato Light" panose="020F0502020204030203" pitchFamily="34" charset="0"/>
              </a:endParaRPr>
            </a:p>
          </p:txBody>
        </p:sp>
      </p:grpSp>
      <p:grpSp>
        <p:nvGrpSpPr>
          <p:cNvPr id="27" name="Group 26">
            <a:extLst>
              <a:ext uri="{FF2B5EF4-FFF2-40B4-BE49-F238E27FC236}">
                <a16:creationId xmlns:a16="http://schemas.microsoft.com/office/drawing/2014/main" id="{E21F91B5-E88D-214F-B3B7-C122A9FB6ACF}"/>
              </a:ext>
            </a:extLst>
          </p:cNvPr>
          <p:cNvGrpSpPr/>
          <p:nvPr/>
        </p:nvGrpSpPr>
        <p:grpSpPr>
          <a:xfrm>
            <a:off x="4236851" y="3753510"/>
            <a:ext cx="7511381" cy="2805376"/>
            <a:chOff x="228600" y="609600"/>
            <a:chExt cx="8089530" cy="2805376"/>
          </a:xfrm>
        </p:grpSpPr>
        <p:grpSp>
          <p:nvGrpSpPr>
            <p:cNvPr id="28" name="Group 27">
              <a:extLst>
                <a:ext uri="{FF2B5EF4-FFF2-40B4-BE49-F238E27FC236}">
                  <a16:creationId xmlns:a16="http://schemas.microsoft.com/office/drawing/2014/main" id="{5693FC4D-866E-F640-BE05-C9A20881FAEF}"/>
                </a:ext>
              </a:extLst>
            </p:cNvPr>
            <p:cNvGrpSpPr/>
            <p:nvPr/>
          </p:nvGrpSpPr>
          <p:grpSpPr>
            <a:xfrm>
              <a:off x="5644896" y="609600"/>
              <a:ext cx="2673234" cy="2805376"/>
              <a:chOff x="4958723" y="1538024"/>
              <a:chExt cx="2673234" cy="3781953"/>
            </a:xfrm>
          </p:grpSpPr>
          <p:pic>
            <p:nvPicPr>
              <p:cNvPr id="36" name="Picture 35">
                <a:extLst>
                  <a:ext uri="{FF2B5EF4-FFF2-40B4-BE49-F238E27FC236}">
                    <a16:creationId xmlns:a16="http://schemas.microsoft.com/office/drawing/2014/main" id="{846BA3B3-CB10-EB43-8F25-081E31D06A0D}"/>
                  </a:ext>
                </a:extLst>
              </p:cNvPr>
              <p:cNvPicPr>
                <a:picLocks noChangeAspect="1"/>
              </p:cNvPicPr>
              <p:nvPr/>
            </p:nvPicPr>
            <p:blipFill>
              <a:blip r:embed="rId4"/>
              <a:stretch>
                <a:fillRect/>
              </a:stretch>
            </p:blipFill>
            <p:spPr>
              <a:xfrm>
                <a:off x="4958723" y="1538024"/>
                <a:ext cx="2673234" cy="3781953"/>
              </a:xfrm>
              <a:prstGeom prst="rect">
                <a:avLst/>
              </a:prstGeom>
            </p:spPr>
          </p:pic>
          <p:sp>
            <p:nvSpPr>
              <p:cNvPr id="37" name="Oval 36">
                <a:extLst>
                  <a:ext uri="{FF2B5EF4-FFF2-40B4-BE49-F238E27FC236}">
                    <a16:creationId xmlns:a16="http://schemas.microsoft.com/office/drawing/2014/main" id="{A8A8E18A-9E8C-274D-8583-EF092CDECAA4}"/>
                  </a:ext>
                </a:extLst>
              </p:cNvPr>
              <p:cNvSpPr/>
              <p:nvPr/>
            </p:nvSpPr>
            <p:spPr>
              <a:xfrm>
                <a:off x="7019834" y="1688634"/>
                <a:ext cx="296062" cy="320526"/>
              </a:xfrm>
              <a:prstGeom prst="ellipse">
                <a:avLst/>
              </a:prstGeom>
              <a:solidFill>
                <a:srgbClr val="1DE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1" dirty="0">
                  <a:latin typeface="Lato Light" panose="020F0502020204030203" pitchFamily="34" charset="0"/>
                </a:endParaRPr>
              </a:p>
            </p:txBody>
          </p:sp>
          <p:sp>
            <p:nvSpPr>
              <p:cNvPr id="38" name="Oval 37">
                <a:extLst>
                  <a:ext uri="{FF2B5EF4-FFF2-40B4-BE49-F238E27FC236}">
                    <a16:creationId xmlns:a16="http://schemas.microsoft.com/office/drawing/2014/main" id="{87673D19-B4EA-9E46-BE5C-B557176386F3}"/>
                  </a:ext>
                </a:extLst>
              </p:cNvPr>
              <p:cNvSpPr/>
              <p:nvPr/>
            </p:nvSpPr>
            <p:spPr>
              <a:xfrm>
                <a:off x="6113428" y="2564015"/>
                <a:ext cx="296062" cy="320526"/>
              </a:xfrm>
              <a:prstGeom prst="ellipse">
                <a:avLst/>
              </a:prstGeom>
              <a:solidFill>
                <a:srgbClr val="34B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1" dirty="0">
                  <a:latin typeface="Lato Light" panose="020F0502020204030203" pitchFamily="34" charset="0"/>
                </a:endParaRPr>
              </a:p>
            </p:txBody>
          </p:sp>
          <p:sp>
            <p:nvSpPr>
              <p:cNvPr id="39" name="Oval 38">
                <a:extLst>
                  <a:ext uri="{FF2B5EF4-FFF2-40B4-BE49-F238E27FC236}">
                    <a16:creationId xmlns:a16="http://schemas.microsoft.com/office/drawing/2014/main" id="{963F60D3-F5E9-A046-AC10-6132B84405FE}"/>
                  </a:ext>
                </a:extLst>
              </p:cNvPr>
              <p:cNvSpPr/>
              <p:nvPr/>
            </p:nvSpPr>
            <p:spPr>
              <a:xfrm>
                <a:off x="6283330" y="4094898"/>
                <a:ext cx="296062" cy="320526"/>
              </a:xfrm>
              <a:prstGeom prst="ellipse">
                <a:avLst/>
              </a:prstGeom>
              <a:solidFill>
                <a:srgbClr val="509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1" dirty="0">
                  <a:latin typeface="Lato Light" panose="020F0502020204030203" pitchFamily="34" charset="0"/>
                </a:endParaRPr>
              </a:p>
            </p:txBody>
          </p:sp>
          <p:sp>
            <p:nvSpPr>
              <p:cNvPr id="40" name="Oval 39">
                <a:extLst>
                  <a:ext uri="{FF2B5EF4-FFF2-40B4-BE49-F238E27FC236}">
                    <a16:creationId xmlns:a16="http://schemas.microsoft.com/office/drawing/2014/main" id="{80A60983-FCF6-274E-BAE2-4DEBAD4B8ED5}"/>
                  </a:ext>
                </a:extLst>
              </p:cNvPr>
              <p:cNvSpPr/>
              <p:nvPr/>
            </p:nvSpPr>
            <p:spPr>
              <a:xfrm>
                <a:off x="5551391" y="1922579"/>
                <a:ext cx="296062" cy="320526"/>
              </a:xfrm>
              <a:prstGeom prst="ellipse">
                <a:avLst/>
              </a:prstGeom>
              <a:solidFill>
                <a:srgbClr val="29C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1" dirty="0">
                  <a:latin typeface="Lato Light" panose="020F0502020204030203" pitchFamily="34" charset="0"/>
                </a:endParaRPr>
              </a:p>
            </p:txBody>
          </p:sp>
          <p:sp>
            <p:nvSpPr>
              <p:cNvPr id="41" name="Oval 40">
                <a:extLst>
                  <a:ext uri="{FF2B5EF4-FFF2-40B4-BE49-F238E27FC236}">
                    <a16:creationId xmlns:a16="http://schemas.microsoft.com/office/drawing/2014/main" id="{BED12029-F0DB-DE4D-94AC-64BB5A8B68FE}"/>
                  </a:ext>
                </a:extLst>
              </p:cNvPr>
              <p:cNvSpPr/>
              <p:nvPr/>
            </p:nvSpPr>
            <p:spPr>
              <a:xfrm>
                <a:off x="5709603" y="3669926"/>
                <a:ext cx="296062" cy="320526"/>
              </a:xfrm>
              <a:prstGeom prst="ellipse">
                <a:avLst/>
              </a:prstGeom>
              <a:solidFill>
                <a:srgbClr val="42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1" dirty="0">
                  <a:latin typeface="Lato Light" panose="020F0502020204030203" pitchFamily="34" charset="0"/>
                </a:endParaRPr>
              </a:p>
            </p:txBody>
          </p:sp>
          <p:sp>
            <p:nvSpPr>
              <p:cNvPr id="42" name="TextBox 41">
                <a:extLst>
                  <a:ext uri="{FF2B5EF4-FFF2-40B4-BE49-F238E27FC236}">
                    <a16:creationId xmlns:a16="http://schemas.microsoft.com/office/drawing/2014/main" id="{5B9D8952-D4E6-284A-9FD1-F6438D8E80FE}"/>
                  </a:ext>
                </a:extLst>
              </p:cNvPr>
              <p:cNvSpPr txBox="1"/>
              <p:nvPr/>
            </p:nvSpPr>
            <p:spPr>
              <a:xfrm>
                <a:off x="7066154" y="1640750"/>
                <a:ext cx="284515" cy="414917"/>
              </a:xfrm>
              <a:prstGeom prst="rect">
                <a:avLst/>
              </a:prstGeom>
              <a:noFill/>
            </p:spPr>
            <p:txBody>
              <a:bodyPr wrap="none" rtlCol="0">
                <a:spAutoFit/>
              </a:bodyPr>
              <a:lstStyle/>
              <a:p>
                <a:r>
                  <a:rPr lang="en-US" sz="1400" b="1" dirty="0">
                    <a:solidFill>
                      <a:schemeClr val="bg1"/>
                    </a:solidFill>
                    <a:latin typeface="Poppins" panose="00000500000000000000" pitchFamily="50" charset="0"/>
                    <a:cs typeface="Poppins" panose="00000500000000000000" pitchFamily="50" charset="0"/>
                  </a:rPr>
                  <a:t>1</a:t>
                </a:r>
              </a:p>
            </p:txBody>
          </p:sp>
          <p:sp>
            <p:nvSpPr>
              <p:cNvPr id="43" name="TextBox 42">
                <a:extLst>
                  <a:ext uri="{FF2B5EF4-FFF2-40B4-BE49-F238E27FC236}">
                    <a16:creationId xmlns:a16="http://schemas.microsoft.com/office/drawing/2014/main" id="{74D6DC60-007F-4C47-B5CA-6BA413F0AFAC}"/>
                  </a:ext>
                </a:extLst>
              </p:cNvPr>
              <p:cNvSpPr txBox="1"/>
              <p:nvPr/>
            </p:nvSpPr>
            <p:spPr>
              <a:xfrm>
                <a:off x="5576737" y="1846202"/>
                <a:ext cx="284515" cy="414917"/>
              </a:xfrm>
              <a:prstGeom prst="rect">
                <a:avLst/>
              </a:prstGeom>
              <a:noFill/>
            </p:spPr>
            <p:txBody>
              <a:bodyPr wrap="none" rtlCol="0">
                <a:spAutoFit/>
              </a:bodyPr>
              <a:lstStyle/>
              <a:p>
                <a:r>
                  <a:rPr lang="en-US" sz="1400" b="1" dirty="0">
                    <a:solidFill>
                      <a:schemeClr val="bg1"/>
                    </a:solidFill>
                    <a:latin typeface="Poppins" panose="00000500000000000000" pitchFamily="50" charset="0"/>
                    <a:cs typeface="Poppins" panose="00000500000000000000" pitchFamily="50" charset="0"/>
                  </a:rPr>
                  <a:t>2</a:t>
                </a:r>
              </a:p>
            </p:txBody>
          </p:sp>
          <p:sp>
            <p:nvSpPr>
              <p:cNvPr id="44" name="TextBox 43">
                <a:extLst>
                  <a:ext uri="{FF2B5EF4-FFF2-40B4-BE49-F238E27FC236}">
                    <a16:creationId xmlns:a16="http://schemas.microsoft.com/office/drawing/2014/main" id="{C7ACC819-74F8-804B-9B5D-77F6143CD129}"/>
                  </a:ext>
                </a:extLst>
              </p:cNvPr>
              <p:cNvSpPr txBox="1"/>
              <p:nvPr/>
            </p:nvSpPr>
            <p:spPr>
              <a:xfrm>
                <a:off x="6140802" y="2561270"/>
                <a:ext cx="284515" cy="414917"/>
              </a:xfrm>
              <a:prstGeom prst="rect">
                <a:avLst/>
              </a:prstGeom>
              <a:noFill/>
            </p:spPr>
            <p:txBody>
              <a:bodyPr wrap="none" rtlCol="0">
                <a:spAutoFit/>
              </a:bodyPr>
              <a:lstStyle/>
              <a:p>
                <a:r>
                  <a:rPr lang="en-US" sz="1400" b="1" dirty="0">
                    <a:solidFill>
                      <a:schemeClr val="bg1"/>
                    </a:solidFill>
                    <a:latin typeface="Poppins" panose="00000500000000000000" pitchFamily="50" charset="0"/>
                    <a:cs typeface="Poppins" panose="00000500000000000000" pitchFamily="50" charset="0"/>
                  </a:rPr>
                  <a:t>3</a:t>
                </a:r>
              </a:p>
            </p:txBody>
          </p:sp>
          <p:sp>
            <p:nvSpPr>
              <p:cNvPr id="45" name="TextBox 44">
                <a:extLst>
                  <a:ext uri="{FF2B5EF4-FFF2-40B4-BE49-F238E27FC236}">
                    <a16:creationId xmlns:a16="http://schemas.microsoft.com/office/drawing/2014/main" id="{1F0FA11C-DA95-E243-A326-F7F3BA7F76F7}"/>
                  </a:ext>
                </a:extLst>
              </p:cNvPr>
              <p:cNvSpPr txBox="1"/>
              <p:nvPr/>
            </p:nvSpPr>
            <p:spPr>
              <a:xfrm>
                <a:off x="5725905" y="3592542"/>
                <a:ext cx="284515" cy="414917"/>
              </a:xfrm>
              <a:prstGeom prst="rect">
                <a:avLst/>
              </a:prstGeom>
              <a:noFill/>
            </p:spPr>
            <p:txBody>
              <a:bodyPr wrap="none" rtlCol="0">
                <a:spAutoFit/>
              </a:bodyPr>
              <a:lstStyle/>
              <a:p>
                <a:r>
                  <a:rPr lang="en-US" sz="1400" b="1" dirty="0">
                    <a:solidFill>
                      <a:schemeClr val="bg1"/>
                    </a:solidFill>
                    <a:latin typeface="Poppins" panose="00000500000000000000" pitchFamily="50" charset="0"/>
                    <a:cs typeface="Poppins" panose="00000500000000000000" pitchFamily="50" charset="0"/>
                  </a:rPr>
                  <a:t>4</a:t>
                </a:r>
              </a:p>
            </p:txBody>
          </p:sp>
          <p:sp>
            <p:nvSpPr>
              <p:cNvPr id="46" name="TextBox 45">
                <a:extLst>
                  <a:ext uri="{FF2B5EF4-FFF2-40B4-BE49-F238E27FC236}">
                    <a16:creationId xmlns:a16="http://schemas.microsoft.com/office/drawing/2014/main" id="{D2AE81B6-BAE2-9445-A53C-FB131B9FF0C5}"/>
                  </a:ext>
                </a:extLst>
              </p:cNvPr>
              <p:cNvSpPr txBox="1"/>
              <p:nvPr/>
            </p:nvSpPr>
            <p:spPr>
              <a:xfrm>
                <a:off x="6303801" y="4003446"/>
                <a:ext cx="284515" cy="414917"/>
              </a:xfrm>
              <a:prstGeom prst="rect">
                <a:avLst/>
              </a:prstGeom>
              <a:noFill/>
            </p:spPr>
            <p:txBody>
              <a:bodyPr wrap="none" rtlCol="0">
                <a:spAutoFit/>
              </a:bodyPr>
              <a:lstStyle/>
              <a:p>
                <a:r>
                  <a:rPr lang="en-US" sz="1400" b="1" dirty="0">
                    <a:solidFill>
                      <a:schemeClr val="bg1"/>
                    </a:solidFill>
                    <a:latin typeface="Poppins" panose="00000500000000000000" pitchFamily="50" charset="0"/>
                    <a:cs typeface="Poppins" panose="00000500000000000000" pitchFamily="50" charset="0"/>
                  </a:rPr>
                  <a:t>5</a:t>
                </a:r>
              </a:p>
            </p:txBody>
          </p:sp>
        </p:grpSp>
        <p:grpSp>
          <p:nvGrpSpPr>
            <p:cNvPr id="29" name="Group 28">
              <a:extLst>
                <a:ext uri="{FF2B5EF4-FFF2-40B4-BE49-F238E27FC236}">
                  <a16:creationId xmlns:a16="http://schemas.microsoft.com/office/drawing/2014/main" id="{096DAA08-830B-8042-B9D6-73711390E5B9}"/>
                </a:ext>
              </a:extLst>
            </p:cNvPr>
            <p:cNvGrpSpPr/>
            <p:nvPr/>
          </p:nvGrpSpPr>
          <p:grpSpPr>
            <a:xfrm>
              <a:off x="228600" y="685800"/>
              <a:ext cx="5334231" cy="2667000"/>
              <a:chOff x="577187" y="1854044"/>
              <a:chExt cx="4662602" cy="3784756"/>
            </a:xfrm>
          </p:grpSpPr>
          <p:pic>
            <p:nvPicPr>
              <p:cNvPr id="30" name="Picture 29">
                <a:extLst>
                  <a:ext uri="{FF2B5EF4-FFF2-40B4-BE49-F238E27FC236}">
                    <a16:creationId xmlns:a16="http://schemas.microsoft.com/office/drawing/2014/main" id="{9E0D345E-CC77-1743-A00C-850D4D58453B}"/>
                  </a:ext>
                </a:extLst>
              </p:cNvPr>
              <p:cNvPicPr>
                <a:picLocks noChangeAspect="1"/>
              </p:cNvPicPr>
              <p:nvPr/>
            </p:nvPicPr>
            <p:blipFill>
              <a:blip r:embed="rId5"/>
              <a:stretch>
                <a:fillRect/>
              </a:stretch>
            </p:blipFill>
            <p:spPr>
              <a:xfrm>
                <a:off x="577187" y="1854044"/>
                <a:ext cx="4537049" cy="3784756"/>
              </a:xfrm>
              <a:prstGeom prst="rect">
                <a:avLst/>
              </a:prstGeom>
            </p:spPr>
          </p:pic>
          <p:sp>
            <p:nvSpPr>
              <p:cNvPr id="31" name="Subtitle 2">
                <a:extLst>
                  <a:ext uri="{FF2B5EF4-FFF2-40B4-BE49-F238E27FC236}">
                    <a16:creationId xmlns:a16="http://schemas.microsoft.com/office/drawing/2014/main" id="{49E1B477-3E97-8E4D-A449-9B32378BB1EB}"/>
                  </a:ext>
                </a:extLst>
              </p:cNvPr>
              <p:cNvSpPr txBox="1">
                <a:spLocks/>
              </p:cNvSpPr>
              <p:nvPr/>
            </p:nvSpPr>
            <p:spPr>
              <a:xfrm>
                <a:off x="3138663" y="2070316"/>
                <a:ext cx="2101126" cy="220252"/>
              </a:xfrm>
              <a:prstGeom prst="rect">
                <a:avLst/>
              </a:prstGeom>
            </p:spPr>
            <p:txBody>
              <a:bodyPr vert="horz" wrap="square" lIns="37148" tIns="18574" rIns="37148" bIns="1857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422"/>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Magic eye indicator</a:t>
                </a:r>
              </a:p>
            </p:txBody>
          </p:sp>
          <p:sp>
            <p:nvSpPr>
              <p:cNvPr id="32" name="Subtitle 2">
                <a:extLst>
                  <a:ext uri="{FF2B5EF4-FFF2-40B4-BE49-F238E27FC236}">
                    <a16:creationId xmlns:a16="http://schemas.microsoft.com/office/drawing/2014/main" id="{4CCB4683-CDAD-CA42-AD1C-C139A4EC0A61}"/>
                  </a:ext>
                </a:extLst>
              </p:cNvPr>
              <p:cNvSpPr txBox="1">
                <a:spLocks/>
              </p:cNvSpPr>
              <p:nvPr/>
            </p:nvSpPr>
            <p:spPr>
              <a:xfrm>
                <a:off x="3138663" y="2502859"/>
                <a:ext cx="2101126" cy="402610"/>
              </a:xfrm>
              <a:prstGeom prst="rect">
                <a:avLst/>
              </a:prstGeom>
            </p:spPr>
            <p:txBody>
              <a:bodyPr vert="horz" wrap="square" lIns="37148" tIns="18574" rIns="37148" bIns="1857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422"/>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Sealed double cover with flame arrester</a:t>
                </a:r>
              </a:p>
            </p:txBody>
          </p:sp>
          <p:sp>
            <p:nvSpPr>
              <p:cNvPr id="33" name="Subtitle 2">
                <a:extLst>
                  <a:ext uri="{FF2B5EF4-FFF2-40B4-BE49-F238E27FC236}">
                    <a16:creationId xmlns:a16="http://schemas.microsoft.com/office/drawing/2014/main" id="{84E3117A-DE05-9448-B05E-A961644E6F19}"/>
                  </a:ext>
                </a:extLst>
              </p:cNvPr>
              <p:cNvSpPr txBox="1">
                <a:spLocks/>
              </p:cNvSpPr>
              <p:nvPr/>
            </p:nvSpPr>
            <p:spPr>
              <a:xfrm>
                <a:off x="3076881" y="3151675"/>
                <a:ext cx="2080655" cy="406844"/>
              </a:xfrm>
              <a:prstGeom prst="rect">
                <a:avLst/>
              </a:prstGeom>
            </p:spPr>
            <p:txBody>
              <a:bodyPr vert="horz" wrap="square" lIns="37148" tIns="18574" rIns="37148" bIns="1857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Advanced center lug technology and cast on strap</a:t>
                </a:r>
              </a:p>
            </p:txBody>
          </p:sp>
          <p:sp>
            <p:nvSpPr>
              <p:cNvPr id="34" name="Subtitle 2">
                <a:extLst>
                  <a:ext uri="{FF2B5EF4-FFF2-40B4-BE49-F238E27FC236}">
                    <a16:creationId xmlns:a16="http://schemas.microsoft.com/office/drawing/2014/main" id="{A86A4A7C-A5DC-B74F-804A-212FEC0F83DF}"/>
                  </a:ext>
                </a:extLst>
              </p:cNvPr>
              <p:cNvSpPr txBox="1">
                <a:spLocks/>
              </p:cNvSpPr>
              <p:nvPr/>
            </p:nvSpPr>
            <p:spPr>
              <a:xfrm>
                <a:off x="3138663" y="3800490"/>
                <a:ext cx="1816454" cy="402610"/>
              </a:xfrm>
              <a:prstGeom prst="rect">
                <a:avLst/>
              </a:prstGeom>
            </p:spPr>
            <p:txBody>
              <a:bodyPr vert="horz" wrap="square" lIns="37148" tIns="18574" rIns="37148" bIns="1857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422"/>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Optimized design of plate for battery capacity</a:t>
                </a:r>
              </a:p>
            </p:txBody>
          </p:sp>
          <p:sp>
            <p:nvSpPr>
              <p:cNvPr id="35" name="Subtitle 2">
                <a:extLst>
                  <a:ext uri="{FF2B5EF4-FFF2-40B4-BE49-F238E27FC236}">
                    <a16:creationId xmlns:a16="http://schemas.microsoft.com/office/drawing/2014/main" id="{F0B2469E-220D-5145-882C-7D56E8A7E8E2}"/>
                  </a:ext>
                </a:extLst>
              </p:cNvPr>
              <p:cNvSpPr txBox="1">
                <a:spLocks/>
              </p:cNvSpPr>
              <p:nvPr/>
            </p:nvSpPr>
            <p:spPr>
              <a:xfrm>
                <a:off x="3138663" y="4449305"/>
                <a:ext cx="2101126" cy="402610"/>
              </a:xfrm>
              <a:prstGeom prst="rect">
                <a:avLst/>
              </a:prstGeom>
            </p:spPr>
            <p:txBody>
              <a:bodyPr vert="horz" wrap="square" lIns="37148" tIns="18574" rIns="37148" bIns="18574"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422"/>
                  </a:lnSpc>
                </a:pPr>
                <a:r>
                  <a:rPr lang="en-US" sz="1200"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Enveloped separator for low electrical resistance</a:t>
                </a:r>
              </a:p>
            </p:txBody>
          </p:sp>
        </p:grpSp>
      </p:grpSp>
      <p:sp>
        <p:nvSpPr>
          <p:cNvPr id="47" name="Title 46">
            <a:extLst>
              <a:ext uri="{FF2B5EF4-FFF2-40B4-BE49-F238E27FC236}">
                <a16:creationId xmlns:a16="http://schemas.microsoft.com/office/drawing/2014/main" id="{E4C5672D-DAF3-A84C-B96D-014E15CE3FDA}"/>
              </a:ext>
            </a:extLst>
          </p:cNvPr>
          <p:cNvSpPr txBox="1">
            <a:spLocks noGrp="1"/>
          </p:cNvSpPr>
          <p:nvPr>
            <p:ph type="title"/>
          </p:nvPr>
        </p:nvSpPr>
        <p:spPr>
          <a:xfrm>
            <a:off x="85699" y="99492"/>
            <a:ext cx="10877550" cy="523875"/>
          </a:xfrm>
          <a:prstGeom prst="rect">
            <a:avLst/>
          </a:prstGeom>
        </p:spPr>
        <p:txBody>
          <a:bodyPr vert="horz" lIns="91440" tIns="45720" rIns="91440" bIns="45720" rtlCol="0" anchor="ctr">
            <a:normAutofit fontScale="90000"/>
          </a:bodyPr>
          <a:lstStyle/>
          <a:p>
            <a:r>
              <a:rPr lang="en-US" sz="3200" b="1" dirty="0">
                <a:latin typeface="Poppins" panose="00000500000000000000" pitchFamily="50" charset="0"/>
                <a:cs typeface="Poppins" panose="00000500000000000000" pitchFamily="50" charset="0"/>
              </a:rPr>
              <a:t>Car Batteries – Sealed ‘’100% Maintenance Free’’ Battery</a:t>
            </a:r>
          </a:p>
        </p:txBody>
      </p:sp>
    </p:spTree>
    <p:extLst>
      <p:ext uri="{BB962C8B-B14F-4D97-AF65-F5344CB8AC3E}">
        <p14:creationId xmlns:p14="http://schemas.microsoft.com/office/powerpoint/2010/main" val="4291846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4B490A-EE38-2642-A660-CEC3F7B9EE23}"/>
              </a:ext>
            </a:extLst>
          </p:cNvPr>
          <p:cNvGrpSpPr/>
          <p:nvPr/>
        </p:nvGrpSpPr>
        <p:grpSpPr>
          <a:xfrm>
            <a:off x="2224084" y="1381089"/>
            <a:ext cx="7655789" cy="3408625"/>
            <a:chOff x="726211" y="1828800"/>
            <a:chExt cx="7784743" cy="3790328"/>
          </a:xfrm>
        </p:grpSpPr>
        <p:pic>
          <p:nvPicPr>
            <p:cNvPr id="5" name="Picture 4">
              <a:extLst>
                <a:ext uri="{FF2B5EF4-FFF2-40B4-BE49-F238E27FC236}">
                  <a16:creationId xmlns:a16="http://schemas.microsoft.com/office/drawing/2014/main" id="{0233D3E5-D5E2-2C4D-B68C-10A0B9C4D748}"/>
                </a:ext>
              </a:extLst>
            </p:cNvPr>
            <p:cNvPicPr>
              <a:picLocks noChangeAspect="1"/>
            </p:cNvPicPr>
            <p:nvPr/>
          </p:nvPicPr>
          <p:blipFill>
            <a:blip r:embed="rId2"/>
            <a:stretch>
              <a:fillRect/>
            </a:stretch>
          </p:blipFill>
          <p:spPr>
            <a:xfrm>
              <a:off x="3059723" y="1828800"/>
              <a:ext cx="3130062" cy="3781425"/>
            </a:xfrm>
            <a:prstGeom prst="rect">
              <a:avLst/>
            </a:prstGeom>
          </p:spPr>
        </p:pic>
        <p:sp>
          <p:nvSpPr>
            <p:cNvPr id="6" name="Скругленный прямоугольник 15">
              <a:extLst>
                <a:ext uri="{FF2B5EF4-FFF2-40B4-BE49-F238E27FC236}">
                  <a16:creationId xmlns:a16="http://schemas.microsoft.com/office/drawing/2014/main" id="{379280AE-9104-9546-A8E2-4F0F5689DA2E}"/>
                </a:ext>
              </a:extLst>
            </p:cNvPr>
            <p:cNvSpPr>
              <a:spLocks noChangeArrowheads="1"/>
            </p:cNvSpPr>
            <p:nvPr/>
          </p:nvSpPr>
          <p:spPr bwMode="auto">
            <a:xfrm>
              <a:off x="726211" y="1978750"/>
              <a:ext cx="1593083" cy="351272"/>
            </a:xfrm>
            <a:prstGeom prst="roundRect">
              <a:avLst>
                <a:gd name="adj" fmla="val 50000"/>
              </a:avLst>
            </a:prstGeom>
            <a:solidFill>
              <a:srgbClr val="009F94"/>
            </a:solidFill>
            <a:ln>
              <a:noFill/>
            </a:ln>
          </p:spPr>
          <p:txBody>
            <a:bodyPr lIns="91440" tIns="0" rIns="0" bIns="0" anchor="ctr">
              <a:noAutofit/>
            </a:bodyPr>
            <a:lstStyle/>
            <a:p>
              <a:pPr>
                <a:lnSpc>
                  <a:spcPts val="1422"/>
                </a:lnSpc>
              </a:pPr>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Weld System</a:t>
              </a:r>
            </a:p>
          </p:txBody>
        </p:sp>
        <p:sp>
          <p:nvSpPr>
            <p:cNvPr id="7" name="Овал 71">
              <a:extLst>
                <a:ext uri="{FF2B5EF4-FFF2-40B4-BE49-F238E27FC236}">
                  <a16:creationId xmlns:a16="http://schemas.microsoft.com/office/drawing/2014/main" id="{B03BDDDC-24DA-5D46-849F-5F4CA1398200}"/>
                </a:ext>
              </a:extLst>
            </p:cNvPr>
            <p:cNvSpPr>
              <a:spLocks noChangeArrowheads="1"/>
            </p:cNvSpPr>
            <p:nvPr/>
          </p:nvSpPr>
          <p:spPr bwMode="auto">
            <a:xfrm>
              <a:off x="2088135" y="2071002"/>
              <a:ext cx="151931" cy="164592"/>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1463" dirty="0">
                <a:latin typeface="Lato Light" panose="020F0502020204030203" pitchFamily="34" charset="0"/>
              </a:endParaRPr>
            </a:p>
          </p:txBody>
        </p:sp>
        <p:sp>
          <p:nvSpPr>
            <p:cNvPr id="8" name="Скругленный прямоугольник 88">
              <a:extLst>
                <a:ext uri="{FF2B5EF4-FFF2-40B4-BE49-F238E27FC236}">
                  <a16:creationId xmlns:a16="http://schemas.microsoft.com/office/drawing/2014/main" id="{FBC23567-98B9-914F-85FF-458B88DE993E}"/>
                </a:ext>
              </a:extLst>
            </p:cNvPr>
            <p:cNvSpPr>
              <a:spLocks noChangeArrowheads="1"/>
            </p:cNvSpPr>
            <p:nvPr/>
          </p:nvSpPr>
          <p:spPr bwMode="auto">
            <a:xfrm>
              <a:off x="6816715" y="1943780"/>
              <a:ext cx="1593083" cy="386241"/>
            </a:xfrm>
            <a:prstGeom prst="roundRect">
              <a:avLst>
                <a:gd name="adj" fmla="val 50000"/>
              </a:avLst>
            </a:prstGeom>
            <a:solidFill>
              <a:srgbClr val="009F94"/>
            </a:solidFill>
            <a:ln>
              <a:noFill/>
            </a:ln>
          </p:spPr>
          <p:txBody>
            <a:bodyPr lIns="0" tIns="0" rIns="91440" bIns="0" anchor="ctr">
              <a:noAutofit/>
            </a:bodyPr>
            <a:lstStyle/>
            <a:p>
              <a:pPr algn="r">
                <a:lnSpc>
                  <a:spcPts val="1422"/>
                </a:lnSpc>
              </a:pPr>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Best in-class vent caps</a:t>
              </a:r>
            </a:p>
          </p:txBody>
        </p:sp>
        <p:sp>
          <p:nvSpPr>
            <p:cNvPr id="9" name="Скругленный прямоугольник 88">
              <a:extLst>
                <a:ext uri="{FF2B5EF4-FFF2-40B4-BE49-F238E27FC236}">
                  <a16:creationId xmlns:a16="http://schemas.microsoft.com/office/drawing/2014/main" id="{E2094496-A3AF-BA42-AC0E-C0F5F94E784F}"/>
                </a:ext>
              </a:extLst>
            </p:cNvPr>
            <p:cNvSpPr>
              <a:spLocks noChangeArrowheads="1"/>
            </p:cNvSpPr>
            <p:nvPr/>
          </p:nvSpPr>
          <p:spPr bwMode="auto">
            <a:xfrm>
              <a:off x="6733680" y="4785258"/>
              <a:ext cx="1593138" cy="351249"/>
            </a:xfrm>
            <a:prstGeom prst="roundRect">
              <a:avLst>
                <a:gd name="adj" fmla="val 50000"/>
              </a:avLst>
            </a:prstGeom>
            <a:solidFill>
              <a:srgbClr val="2FAA46"/>
            </a:solidFill>
            <a:ln>
              <a:noFill/>
            </a:ln>
          </p:spPr>
          <p:txBody>
            <a:bodyPr lIns="0" tIns="0" rIns="91440" bIns="0" anchor="ctr">
              <a:noAutofit/>
            </a:bodyPr>
            <a:lstStyle/>
            <a:p>
              <a:pPr algn="r">
                <a:lnSpc>
                  <a:spcPts val="1422"/>
                </a:lnSpc>
              </a:pPr>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Robust Separators</a:t>
              </a:r>
            </a:p>
          </p:txBody>
        </p:sp>
        <p:sp>
          <p:nvSpPr>
            <p:cNvPr id="10" name="Полилиния 65">
              <a:extLst>
                <a:ext uri="{FF2B5EF4-FFF2-40B4-BE49-F238E27FC236}">
                  <a16:creationId xmlns:a16="http://schemas.microsoft.com/office/drawing/2014/main" id="{FB24FAD3-988F-E743-B0DA-E1F0C98320A9}"/>
                </a:ext>
              </a:extLst>
            </p:cNvPr>
            <p:cNvSpPr>
              <a:spLocks/>
            </p:cNvSpPr>
            <p:nvPr/>
          </p:nvSpPr>
          <p:spPr bwMode="auto">
            <a:xfrm flipH="1">
              <a:off x="2158904" y="2154218"/>
              <a:ext cx="1772529" cy="913153"/>
            </a:xfrm>
            <a:custGeom>
              <a:avLst/>
              <a:gdLst>
                <a:gd name="T0" fmla="*/ 0 w 2117558"/>
                <a:gd name="T1" fmla="*/ 1180800 h 1179094"/>
                <a:gd name="T2" fmla="*/ 986236 w 2117558"/>
                <a:gd name="T3" fmla="*/ 192784 h 1179094"/>
                <a:gd name="T4" fmla="*/ 1371109 w 2117558"/>
                <a:gd name="T5" fmla="*/ 0 h 1179094"/>
                <a:gd name="T6" fmla="*/ 2116800 w 2117558"/>
                <a:gd name="T7" fmla="*/ 0 h 1179094"/>
                <a:gd name="T8" fmla="*/ 0 60000 65536"/>
                <a:gd name="T9" fmla="*/ 0 60000 65536"/>
                <a:gd name="T10" fmla="*/ 0 60000 65536"/>
                <a:gd name="T11" fmla="*/ 0 60000 65536"/>
                <a:gd name="connsiteX0" fmla="*/ 0 w 1695565"/>
                <a:gd name="connsiteY0" fmla="*/ 758100 h 758100"/>
                <a:gd name="connsiteX1" fmla="*/ 564596 w 1695565"/>
                <a:gd name="connsiteY1" fmla="*/ 192505 h 758100"/>
                <a:gd name="connsiteX2" fmla="*/ 949607 w 1695565"/>
                <a:gd name="connsiteY2" fmla="*/ 0 h 758100"/>
                <a:gd name="connsiteX3" fmla="*/ 1695565 w 1695565"/>
                <a:gd name="connsiteY3" fmla="*/ 0 h 758100"/>
              </a:gdLst>
              <a:ahLst/>
              <a:cxnLst>
                <a:cxn ang="0">
                  <a:pos x="connsiteX0" y="connsiteY0"/>
                </a:cxn>
                <a:cxn ang="0">
                  <a:pos x="connsiteX1" y="connsiteY1"/>
                </a:cxn>
                <a:cxn ang="0">
                  <a:pos x="connsiteX2" y="connsiteY2"/>
                </a:cxn>
                <a:cxn ang="0">
                  <a:pos x="connsiteX3" y="connsiteY3"/>
                </a:cxn>
              </a:cxnLst>
              <a:rect l="l" t="t" r="r" b="b"/>
              <a:pathLst>
                <a:path w="1695565" h="758100">
                  <a:moveTo>
                    <a:pt x="0" y="758100"/>
                  </a:moveTo>
                  <a:lnTo>
                    <a:pt x="564596" y="192505"/>
                  </a:lnTo>
                  <a:cubicBezTo>
                    <a:pt x="653904" y="111610"/>
                    <a:pt x="765514" y="8412"/>
                    <a:pt x="949607" y="0"/>
                  </a:cubicBezTo>
                  <a:lnTo>
                    <a:pt x="1695565" y="0"/>
                  </a:lnTo>
                </a:path>
              </a:pathLst>
            </a:custGeom>
            <a:noFill/>
            <a:ln w="38100" cap="flat" cmpd="sng">
              <a:solidFill>
                <a:srgbClr val="5091E7"/>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1463" dirty="0">
                <a:latin typeface="Lato Light" panose="020F0502020204030203" pitchFamily="34" charset="0"/>
              </a:endParaRPr>
            </a:p>
          </p:txBody>
        </p:sp>
        <p:sp>
          <p:nvSpPr>
            <p:cNvPr id="11" name="Скругленный прямоугольник 88">
              <a:extLst>
                <a:ext uri="{FF2B5EF4-FFF2-40B4-BE49-F238E27FC236}">
                  <a16:creationId xmlns:a16="http://schemas.microsoft.com/office/drawing/2014/main" id="{A7C1E04A-0EC2-CB45-82C4-C4C95AAA5593}"/>
                </a:ext>
              </a:extLst>
            </p:cNvPr>
            <p:cNvSpPr>
              <a:spLocks noChangeArrowheads="1"/>
            </p:cNvSpPr>
            <p:nvPr/>
          </p:nvSpPr>
          <p:spPr bwMode="auto">
            <a:xfrm>
              <a:off x="6719797" y="3518376"/>
              <a:ext cx="1593083" cy="351272"/>
            </a:xfrm>
            <a:prstGeom prst="roundRect">
              <a:avLst>
                <a:gd name="adj" fmla="val 50000"/>
              </a:avLst>
            </a:prstGeom>
            <a:solidFill>
              <a:srgbClr val="0180B9"/>
            </a:solidFill>
            <a:ln>
              <a:noFill/>
            </a:ln>
          </p:spPr>
          <p:txBody>
            <a:bodyPr lIns="0" tIns="0" rIns="91440" bIns="0" anchor="ctr">
              <a:noAutofit/>
            </a:bodyPr>
            <a:lstStyle/>
            <a:p>
              <a:pPr algn="r">
                <a:lnSpc>
                  <a:spcPts val="1422"/>
                </a:lnSpc>
              </a:pPr>
              <a:r>
                <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Paste Formulation</a:t>
              </a:r>
            </a:p>
          </p:txBody>
        </p:sp>
        <p:sp>
          <p:nvSpPr>
            <p:cNvPr id="12" name="Скругленный прямоугольник 15">
              <a:extLst>
                <a:ext uri="{FF2B5EF4-FFF2-40B4-BE49-F238E27FC236}">
                  <a16:creationId xmlns:a16="http://schemas.microsoft.com/office/drawing/2014/main" id="{7AB1B5B8-2DDC-6449-87A7-B60FA6B43FC2}"/>
                </a:ext>
              </a:extLst>
            </p:cNvPr>
            <p:cNvSpPr>
              <a:spLocks noChangeArrowheads="1"/>
            </p:cNvSpPr>
            <p:nvPr/>
          </p:nvSpPr>
          <p:spPr bwMode="auto">
            <a:xfrm>
              <a:off x="734208" y="3538903"/>
              <a:ext cx="1593083" cy="351272"/>
            </a:xfrm>
            <a:prstGeom prst="roundRect">
              <a:avLst>
                <a:gd name="adj" fmla="val 50000"/>
              </a:avLst>
            </a:prstGeom>
            <a:solidFill>
              <a:srgbClr val="0180B9"/>
            </a:solidFill>
            <a:ln>
              <a:noFill/>
            </a:ln>
          </p:spPr>
          <p:txBody>
            <a:bodyPr lIns="91440" tIns="0" rIns="0" bIns="0" anchor="ctr">
              <a:noAutofit/>
            </a:bodyPr>
            <a:lstStyle/>
            <a:p>
              <a:pPr>
                <a:lnSpc>
                  <a:spcPts val="1422"/>
                </a:lnSpc>
              </a:pPr>
              <a:r>
                <a:rPr lang="en-US" sz="1000">
                  <a:solidFill>
                    <a:schemeClr val="bg1"/>
                  </a:solidFill>
                  <a:latin typeface="Lato Light" panose="020F0502020204030203" pitchFamily="34" charset="0"/>
                  <a:ea typeface="Lato Light" panose="020F0502020204030203" pitchFamily="34" charset="0"/>
                  <a:cs typeface="Mukta ExtraLight" panose="020B0000000000000000" pitchFamily="34" charset="77"/>
                </a:rPr>
                <a:t>Grid Manufacturing</a:t>
              </a:r>
              <a:endPar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13" name="TextBox 12">
              <a:extLst>
                <a:ext uri="{FF2B5EF4-FFF2-40B4-BE49-F238E27FC236}">
                  <a16:creationId xmlns:a16="http://schemas.microsoft.com/office/drawing/2014/main" id="{9AFBE547-3631-A242-81E4-F29CF4FDEB44}"/>
                </a:ext>
              </a:extLst>
            </p:cNvPr>
            <p:cNvSpPr txBox="1"/>
            <p:nvPr/>
          </p:nvSpPr>
          <p:spPr>
            <a:xfrm>
              <a:off x="773723" y="2356135"/>
              <a:ext cx="1941342" cy="338554"/>
            </a:xfrm>
            <a:prstGeom prst="rect">
              <a:avLst/>
            </a:prstGeom>
            <a:noFill/>
          </p:spPr>
          <p:txBody>
            <a:bodyPr wrap="square" lIns="0" tIns="0" rIns="0" bIns="0" rtlCol="0">
              <a:spAutoFit/>
            </a:bodyPr>
            <a:lstStyle/>
            <a:p>
              <a:pPr marL="139303" indent="-139303">
                <a:buFont typeface="Arial" panose="020B0604020202020204" pitchFamily="34" charset="0"/>
                <a:buChar char="•"/>
              </a:pPr>
              <a:r>
                <a:rPr lang="en-US" sz="1100" dirty="0"/>
                <a:t>Increases durability for extended life</a:t>
              </a:r>
            </a:p>
          </p:txBody>
        </p:sp>
        <p:sp>
          <p:nvSpPr>
            <p:cNvPr id="14" name="Скругленный прямоугольник 15">
              <a:extLst>
                <a:ext uri="{FF2B5EF4-FFF2-40B4-BE49-F238E27FC236}">
                  <a16:creationId xmlns:a16="http://schemas.microsoft.com/office/drawing/2014/main" id="{C1495CE1-0A77-7C46-909D-490FE15429E4}"/>
                </a:ext>
              </a:extLst>
            </p:cNvPr>
            <p:cNvSpPr>
              <a:spLocks noChangeArrowheads="1"/>
            </p:cNvSpPr>
            <p:nvPr/>
          </p:nvSpPr>
          <p:spPr bwMode="auto">
            <a:xfrm>
              <a:off x="740324" y="4908970"/>
              <a:ext cx="1593083" cy="351272"/>
            </a:xfrm>
            <a:prstGeom prst="roundRect">
              <a:avLst>
                <a:gd name="adj" fmla="val 50000"/>
              </a:avLst>
            </a:prstGeom>
            <a:solidFill>
              <a:srgbClr val="2FAA46"/>
            </a:solidFill>
            <a:ln>
              <a:noFill/>
            </a:ln>
          </p:spPr>
          <p:txBody>
            <a:bodyPr lIns="91440" tIns="0" rIns="0" bIns="0" anchor="ctr">
              <a:noAutofit/>
            </a:bodyPr>
            <a:lstStyle/>
            <a:p>
              <a:pPr>
                <a:lnSpc>
                  <a:spcPts val="1422"/>
                </a:lnSpc>
              </a:pPr>
              <a:r>
                <a:rPr lang="en-US" sz="1000">
                  <a:solidFill>
                    <a:schemeClr val="bg1"/>
                  </a:solidFill>
                  <a:latin typeface="Lato Light" panose="020F0502020204030203" pitchFamily="34" charset="0"/>
                  <a:ea typeface="Lato Light" panose="020F0502020204030203" pitchFamily="34" charset="0"/>
                  <a:cs typeface="Mukta ExtraLight" panose="020B0000000000000000" pitchFamily="34" charset="77"/>
                </a:rPr>
                <a:t>Rounded Corners</a:t>
              </a:r>
              <a:endParaRPr lang="en-US" sz="10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15" name="TextBox 14">
              <a:extLst>
                <a:ext uri="{FF2B5EF4-FFF2-40B4-BE49-F238E27FC236}">
                  <a16:creationId xmlns:a16="http://schemas.microsoft.com/office/drawing/2014/main" id="{1BA5483F-28D0-0D4C-BF18-2B83E71142E5}"/>
                </a:ext>
              </a:extLst>
            </p:cNvPr>
            <p:cNvSpPr txBox="1"/>
            <p:nvPr/>
          </p:nvSpPr>
          <p:spPr>
            <a:xfrm>
              <a:off x="773723" y="3915216"/>
              <a:ext cx="1941342" cy="169277"/>
            </a:xfrm>
            <a:prstGeom prst="rect">
              <a:avLst/>
            </a:prstGeom>
            <a:noFill/>
          </p:spPr>
          <p:txBody>
            <a:bodyPr wrap="square" lIns="0" tIns="0" rIns="0" bIns="0" rtlCol="0">
              <a:spAutoFit/>
            </a:bodyPr>
            <a:lstStyle/>
            <a:p>
              <a:pPr marL="139303" indent="-139303">
                <a:buFont typeface="Arial" panose="020B0604020202020204" pitchFamily="34" charset="0"/>
                <a:buChar char="•"/>
              </a:pPr>
              <a:r>
                <a:rPr lang="en-US" sz="1100" dirty="0"/>
                <a:t>Stamped grid technology</a:t>
              </a:r>
            </a:p>
          </p:txBody>
        </p:sp>
        <p:sp>
          <p:nvSpPr>
            <p:cNvPr id="16" name="TextBox 15">
              <a:extLst>
                <a:ext uri="{FF2B5EF4-FFF2-40B4-BE49-F238E27FC236}">
                  <a16:creationId xmlns:a16="http://schemas.microsoft.com/office/drawing/2014/main" id="{55C4A000-3F76-A749-B0C4-00808E94FEF0}"/>
                </a:ext>
              </a:extLst>
            </p:cNvPr>
            <p:cNvSpPr txBox="1"/>
            <p:nvPr/>
          </p:nvSpPr>
          <p:spPr>
            <a:xfrm>
              <a:off x="6569612" y="3898915"/>
              <a:ext cx="1941342" cy="507831"/>
            </a:xfrm>
            <a:prstGeom prst="rect">
              <a:avLst/>
            </a:prstGeom>
            <a:noFill/>
          </p:spPr>
          <p:txBody>
            <a:bodyPr wrap="square" lIns="0" tIns="0" rIns="0" bIns="0" rtlCol="0">
              <a:spAutoFit/>
            </a:bodyPr>
            <a:lstStyle/>
            <a:p>
              <a:pPr marL="139303" indent="-139303" algn="r">
                <a:buFont typeface="Arial" panose="020B0604020202020204" pitchFamily="34" charset="0"/>
                <a:buChar char="•"/>
              </a:pPr>
              <a:r>
                <a:rPr lang="en-US" sz="1100" dirty="0"/>
                <a:t>Extreme bond created by the formula improves overall performance and increases life</a:t>
              </a:r>
            </a:p>
          </p:txBody>
        </p:sp>
        <p:sp>
          <p:nvSpPr>
            <p:cNvPr id="17" name="TextBox 16">
              <a:extLst>
                <a:ext uri="{FF2B5EF4-FFF2-40B4-BE49-F238E27FC236}">
                  <a16:creationId xmlns:a16="http://schemas.microsoft.com/office/drawing/2014/main" id="{696B6731-3960-1247-BD8D-3FA89822D9E6}"/>
                </a:ext>
              </a:extLst>
            </p:cNvPr>
            <p:cNvSpPr txBox="1"/>
            <p:nvPr/>
          </p:nvSpPr>
          <p:spPr>
            <a:xfrm>
              <a:off x="6564567" y="5111297"/>
              <a:ext cx="1941342" cy="507831"/>
            </a:xfrm>
            <a:prstGeom prst="rect">
              <a:avLst/>
            </a:prstGeom>
            <a:noFill/>
          </p:spPr>
          <p:txBody>
            <a:bodyPr wrap="square" lIns="0" tIns="0" rIns="0" bIns="0" rtlCol="0">
              <a:spAutoFit/>
            </a:bodyPr>
            <a:lstStyle/>
            <a:p>
              <a:pPr marL="139303" indent="-139303" algn="r">
                <a:buFont typeface="Arial" panose="020B0604020202020204" pitchFamily="34" charset="0"/>
                <a:buChar char="•"/>
              </a:pPr>
              <a:r>
                <a:rPr lang="en-US" sz="1100" dirty="0"/>
                <a:t>Are stronger and more stable, leading to fewer battery failures due to short circuits</a:t>
              </a:r>
            </a:p>
          </p:txBody>
        </p:sp>
        <p:sp>
          <p:nvSpPr>
            <p:cNvPr id="18" name="TextBox 17">
              <a:extLst>
                <a:ext uri="{FF2B5EF4-FFF2-40B4-BE49-F238E27FC236}">
                  <a16:creationId xmlns:a16="http://schemas.microsoft.com/office/drawing/2014/main" id="{223D58EA-59F2-6740-AF12-CC6CF1D54DCC}"/>
                </a:ext>
              </a:extLst>
            </p:cNvPr>
            <p:cNvSpPr txBox="1"/>
            <p:nvPr/>
          </p:nvSpPr>
          <p:spPr>
            <a:xfrm>
              <a:off x="773723" y="5240095"/>
              <a:ext cx="1941342" cy="338554"/>
            </a:xfrm>
            <a:prstGeom prst="rect">
              <a:avLst/>
            </a:prstGeom>
            <a:noFill/>
          </p:spPr>
          <p:txBody>
            <a:bodyPr wrap="square" lIns="0" tIns="0" rIns="0" bIns="0" rtlCol="0">
              <a:spAutoFit/>
            </a:bodyPr>
            <a:lstStyle/>
            <a:p>
              <a:pPr marL="139303" indent="-139303">
                <a:buFont typeface="Arial" panose="020B0604020202020204" pitchFamily="34" charset="0"/>
                <a:buChar char="•"/>
              </a:pPr>
              <a:r>
                <a:rPr lang="en-US" sz="1100" dirty="0"/>
                <a:t>Reduce internal shorts and extend battery life</a:t>
              </a:r>
            </a:p>
          </p:txBody>
        </p:sp>
        <p:sp>
          <p:nvSpPr>
            <p:cNvPr id="19" name="TextBox 18">
              <a:extLst>
                <a:ext uri="{FF2B5EF4-FFF2-40B4-BE49-F238E27FC236}">
                  <a16:creationId xmlns:a16="http://schemas.microsoft.com/office/drawing/2014/main" id="{0BF848AF-0E97-B644-891F-7B594F9A166E}"/>
                </a:ext>
              </a:extLst>
            </p:cNvPr>
            <p:cNvSpPr txBox="1"/>
            <p:nvPr/>
          </p:nvSpPr>
          <p:spPr>
            <a:xfrm>
              <a:off x="6564567" y="2343903"/>
              <a:ext cx="1941342" cy="338554"/>
            </a:xfrm>
            <a:prstGeom prst="rect">
              <a:avLst/>
            </a:prstGeom>
            <a:noFill/>
          </p:spPr>
          <p:txBody>
            <a:bodyPr wrap="square" lIns="0" tIns="0" rIns="0" bIns="0" rtlCol="0">
              <a:spAutoFit/>
            </a:bodyPr>
            <a:lstStyle/>
            <a:p>
              <a:pPr marL="139303" indent="-139303" algn="r">
                <a:buFont typeface="Arial" panose="020B0604020202020204" pitchFamily="34" charset="0"/>
                <a:buChar char="•"/>
              </a:pPr>
              <a:r>
                <a:rPr lang="en-US" sz="1100" dirty="0"/>
                <a:t>Reduces leakage and corrosion for safer battery performance</a:t>
              </a:r>
            </a:p>
          </p:txBody>
        </p:sp>
        <p:sp>
          <p:nvSpPr>
            <p:cNvPr id="20" name="Овал 71">
              <a:extLst>
                <a:ext uri="{FF2B5EF4-FFF2-40B4-BE49-F238E27FC236}">
                  <a16:creationId xmlns:a16="http://schemas.microsoft.com/office/drawing/2014/main" id="{A21FDEEB-76E7-EE42-B50E-B0DDB27817BC}"/>
                </a:ext>
              </a:extLst>
            </p:cNvPr>
            <p:cNvSpPr>
              <a:spLocks noChangeArrowheads="1"/>
            </p:cNvSpPr>
            <p:nvPr/>
          </p:nvSpPr>
          <p:spPr bwMode="auto">
            <a:xfrm>
              <a:off x="2097921" y="3632156"/>
              <a:ext cx="151931" cy="164592"/>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1463" dirty="0">
                <a:latin typeface="Lato Light" panose="020F0502020204030203" pitchFamily="34" charset="0"/>
              </a:endParaRPr>
            </a:p>
          </p:txBody>
        </p:sp>
        <p:sp>
          <p:nvSpPr>
            <p:cNvPr id="21" name="Полилиния 143">
              <a:extLst>
                <a:ext uri="{FF2B5EF4-FFF2-40B4-BE49-F238E27FC236}">
                  <a16:creationId xmlns:a16="http://schemas.microsoft.com/office/drawing/2014/main" id="{58DA80F8-7B8F-9D43-A27B-A8FC5CB8BD33}"/>
                </a:ext>
              </a:extLst>
            </p:cNvPr>
            <p:cNvSpPr>
              <a:spLocks/>
            </p:cNvSpPr>
            <p:nvPr/>
          </p:nvSpPr>
          <p:spPr bwMode="auto">
            <a:xfrm flipV="1">
              <a:off x="2172971" y="3651504"/>
              <a:ext cx="1941342" cy="62272"/>
            </a:xfrm>
            <a:custGeom>
              <a:avLst/>
              <a:gdLst>
                <a:gd name="T0" fmla="*/ 0 w 8163"/>
                <a:gd name="T1" fmla="*/ 1047866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38100" cap="flat" cmpd="sng">
              <a:solidFill>
                <a:srgbClr val="5091E7"/>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1463" dirty="0">
                <a:latin typeface="Lato Light" panose="020F0502020204030203" pitchFamily="34" charset="0"/>
              </a:endParaRPr>
            </a:p>
          </p:txBody>
        </p:sp>
        <p:sp>
          <p:nvSpPr>
            <p:cNvPr id="22" name="Овал 71">
              <a:extLst>
                <a:ext uri="{FF2B5EF4-FFF2-40B4-BE49-F238E27FC236}">
                  <a16:creationId xmlns:a16="http://schemas.microsoft.com/office/drawing/2014/main" id="{C1B9C073-78A7-D144-A8F1-5BBA2610EF7A}"/>
                </a:ext>
              </a:extLst>
            </p:cNvPr>
            <p:cNvSpPr>
              <a:spLocks noChangeArrowheads="1"/>
            </p:cNvSpPr>
            <p:nvPr/>
          </p:nvSpPr>
          <p:spPr bwMode="auto">
            <a:xfrm>
              <a:off x="2097921" y="4997130"/>
              <a:ext cx="151931" cy="164592"/>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1463" dirty="0">
                <a:latin typeface="Lato Light" panose="020F0502020204030203" pitchFamily="34" charset="0"/>
              </a:endParaRPr>
            </a:p>
          </p:txBody>
        </p:sp>
        <p:sp>
          <p:nvSpPr>
            <p:cNvPr id="23" name="Полилиния 69">
              <a:extLst>
                <a:ext uri="{FF2B5EF4-FFF2-40B4-BE49-F238E27FC236}">
                  <a16:creationId xmlns:a16="http://schemas.microsoft.com/office/drawing/2014/main" id="{A5A701F1-AEBB-A74F-8368-44EB9A586D3E}"/>
                </a:ext>
              </a:extLst>
            </p:cNvPr>
            <p:cNvSpPr>
              <a:spLocks noChangeAspect="1"/>
            </p:cNvSpPr>
            <p:nvPr/>
          </p:nvSpPr>
          <p:spPr bwMode="auto">
            <a:xfrm flipH="1" flipV="1">
              <a:off x="2172971" y="4772227"/>
              <a:ext cx="1350498" cy="312118"/>
            </a:xfrm>
            <a:custGeom>
              <a:avLst/>
              <a:gdLst>
                <a:gd name="T0" fmla="*/ 0 w 2117558"/>
                <a:gd name="T1" fmla="*/ 1180801 h 1179094"/>
                <a:gd name="T2" fmla="*/ 986236 w 2117558"/>
                <a:gd name="T3" fmla="*/ 192784 h 1179094"/>
                <a:gd name="T4" fmla="*/ 1371109 w 2117558"/>
                <a:gd name="T5" fmla="*/ 0 h 1179094"/>
                <a:gd name="T6" fmla="*/ 2116800 w 2117558"/>
                <a:gd name="T7" fmla="*/ 0 h 1179094"/>
                <a:gd name="T8" fmla="*/ 0 60000 65536"/>
                <a:gd name="T9" fmla="*/ 0 60000 65536"/>
                <a:gd name="T10" fmla="*/ 0 60000 65536"/>
                <a:gd name="T11" fmla="*/ 0 60000 65536"/>
                <a:gd name="connsiteX0" fmla="*/ 0 w 1658306"/>
                <a:gd name="connsiteY0" fmla="*/ 720586 h 720586"/>
                <a:gd name="connsiteX1" fmla="*/ 527337 w 1658306"/>
                <a:gd name="connsiteY1" fmla="*/ 192505 h 720586"/>
                <a:gd name="connsiteX2" fmla="*/ 912348 w 1658306"/>
                <a:gd name="connsiteY2" fmla="*/ 0 h 720586"/>
                <a:gd name="connsiteX3" fmla="*/ 1658306 w 1658306"/>
                <a:gd name="connsiteY3" fmla="*/ 0 h 720586"/>
              </a:gdLst>
              <a:ahLst/>
              <a:cxnLst>
                <a:cxn ang="0">
                  <a:pos x="connsiteX0" y="connsiteY0"/>
                </a:cxn>
                <a:cxn ang="0">
                  <a:pos x="connsiteX1" y="connsiteY1"/>
                </a:cxn>
                <a:cxn ang="0">
                  <a:pos x="connsiteX2" y="connsiteY2"/>
                </a:cxn>
                <a:cxn ang="0">
                  <a:pos x="connsiteX3" y="connsiteY3"/>
                </a:cxn>
              </a:cxnLst>
              <a:rect l="l" t="t" r="r" b="b"/>
              <a:pathLst>
                <a:path w="1658306" h="720586">
                  <a:moveTo>
                    <a:pt x="0" y="720586"/>
                  </a:moveTo>
                  <a:lnTo>
                    <a:pt x="527337" y="192505"/>
                  </a:lnTo>
                  <a:cubicBezTo>
                    <a:pt x="616645" y="111610"/>
                    <a:pt x="728255" y="8412"/>
                    <a:pt x="912348" y="0"/>
                  </a:cubicBezTo>
                  <a:lnTo>
                    <a:pt x="1658306" y="0"/>
                  </a:lnTo>
                </a:path>
              </a:pathLst>
            </a:custGeom>
            <a:noFill/>
            <a:ln w="38100" cap="flat" cmpd="sng">
              <a:solidFill>
                <a:srgbClr val="5091E7"/>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1463" dirty="0">
                <a:latin typeface="Lato Light" panose="020F0502020204030203" pitchFamily="34" charset="0"/>
              </a:endParaRPr>
            </a:p>
          </p:txBody>
        </p:sp>
        <p:sp>
          <p:nvSpPr>
            <p:cNvPr id="24" name="Овал 71">
              <a:extLst>
                <a:ext uri="{FF2B5EF4-FFF2-40B4-BE49-F238E27FC236}">
                  <a16:creationId xmlns:a16="http://schemas.microsoft.com/office/drawing/2014/main" id="{ACF4F25A-2177-F841-ABC9-2FBCFC33C958}"/>
                </a:ext>
              </a:extLst>
            </p:cNvPr>
            <p:cNvSpPr>
              <a:spLocks noChangeArrowheads="1"/>
            </p:cNvSpPr>
            <p:nvPr/>
          </p:nvSpPr>
          <p:spPr bwMode="auto">
            <a:xfrm>
              <a:off x="6816715" y="2057400"/>
              <a:ext cx="151931" cy="164592"/>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1463" dirty="0">
                <a:latin typeface="Lato Light" panose="020F0502020204030203" pitchFamily="34" charset="0"/>
              </a:endParaRPr>
            </a:p>
          </p:txBody>
        </p:sp>
        <p:sp>
          <p:nvSpPr>
            <p:cNvPr id="25" name="Овал 71">
              <a:extLst>
                <a:ext uri="{FF2B5EF4-FFF2-40B4-BE49-F238E27FC236}">
                  <a16:creationId xmlns:a16="http://schemas.microsoft.com/office/drawing/2014/main" id="{BB69ABB0-1BA2-234C-8419-CA1258769259}"/>
                </a:ext>
              </a:extLst>
            </p:cNvPr>
            <p:cNvSpPr>
              <a:spLocks noChangeArrowheads="1"/>
            </p:cNvSpPr>
            <p:nvPr/>
          </p:nvSpPr>
          <p:spPr bwMode="auto">
            <a:xfrm>
              <a:off x="6816715" y="3624470"/>
              <a:ext cx="151931" cy="164592"/>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1463" dirty="0">
                <a:latin typeface="Lato Light" panose="020F0502020204030203" pitchFamily="34" charset="0"/>
              </a:endParaRPr>
            </a:p>
          </p:txBody>
        </p:sp>
        <p:sp>
          <p:nvSpPr>
            <p:cNvPr id="26" name="Овал 71">
              <a:extLst>
                <a:ext uri="{FF2B5EF4-FFF2-40B4-BE49-F238E27FC236}">
                  <a16:creationId xmlns:a16="http://schemas.microsoft.com/office/drawing/2014/main" id="{EA0D7E8D-E55C-5F4E-8621-E590E4BA9898}"/>
                </a:ext>
              </a:extLst>
            </p:cNvPr>
            <p:cNvSpPr>
              <a:spLocks noChangeArrowheads="1"/>
            </p:cNvSpPr>
            <p:nvPr/>
          </p:nvSpPr>
          <p:spPr bwMode="auto">
            <a:xfrm>
              <a:off x="6823911" y="4906180"/>
              <a:ext cx="151931" cy="164592"/>
            </a:xfrm>
            <a:prstGeom prst="ellipse">
              <a:avLst/>
            </a:prstGeom>
            <a:solidFill>
              <a:srgbClr val="FFFFFF"/>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0" tIns="0" rIns="0" bIns="0" anchor="ctr">
              <a:noAutofit/>
            </a:bodyPr>
            <a:lstStyle/>
            <a:p>
              <a:pPr algn="ctr" eaLnBrk="1"/>
              <a:endParaRPr lang="ru-RU" altLang="ru-RU" sz="1463" dirty="0">
                <a:latin typeface="Lato Light" panose="020F0502020204030203" pitchFamily="34" charset="0"/>
              </a:endParaRPr>
            </a:p>
          </p:txBody>
        </p:sp>
        <p:sp>
          <p:nvSpPr>
            <p:cNvPr id="27" name="Полилиния 70">
              <a:extLst>
                <a:ext uri="{FF2B5EF4-FFF2-40B4-BE49-F238E27FC236}">
                  <a16:creationId xmlns:a16="http://schemas.microsoft.com/office/drawing/2014/main" id="{0412836D-0321-FA4A-BC50-E13C9E88E335}"/>
                </a:ext>
              </a:extLst>
            </p:cNvPr>
            <p:cNvSpPr>
              <a:spLocks/>
            </p:cNvSpPr>
            <p:nvPr/>
          </p:nvSpPr>
          <p:spPr bwMode="auto">
            <a:xfrm flipV="1">
              <a:off x="4958534" y="4557837"/>
              <a:ext cx="1941342" cy="430639"/>
            </a:xfrm>
            <a:custGeom>
              <a:avLst/>
              <a:gdLst>
                <a:gd name="T0" fmla="*/ 0 w 2117558"/>
                <a:gd name="T1" fmla="*/ 1180800 h 1179094"/>
                <a:gd name="T2" fmla="*/ 986236 w 2117558"/>
                <a:gd name="T3" fmla="*/ 192784 h 1179094"/>
                <a:gd name="T4" fmla="*/ 1371109 w 2117558"/>
                <a:gd name="T5" fmla="*/ 0 h 1179094"/>
                <a:gd name="T6" fmla="*/ 2116800 w 2117558"/>
                <a:gd name="T7" fmla="*/ 0 h 1179094"/>
                <a:gd name="T8" fmla="*/ 0 60000 65536"/>
                <a:gd name="T9" fmla="*/ 0 60000 65536"/>
                <a:gd name="T10" fmla="*/ 0 60000 65536"/>
                <a:gd name="T11" fmla="*/ 0 60000 65536"/>
                <a:gd name="connsiteX0" fmla="*/ 0 w 1683356"/>
                <a:gd name="connsiteY0" fmla="*/ 741428 h 741428"/>
                <a:gd name="connsiteX1" fmla="*/ 552387 w 1683356"/>
                <a:gd name="connsiteY1" fmla="*/ 192505 h 741428"/>
                <a:gd name="connsiteX2" fmla="*/ 937398 w 1683356"/>
                <a:gd name="connsiteY2" fmla="*/ 0 h 741428"/>
                <a:gd name="connsiteX3" fmla="*/ 1683356 w 1683356"/>
                <a:gd name="connsiteY3" fmla="*/ 0 h 741428"/>
              </a:gdLst>
              <a:ahLst/>
              <a:cxnLst>
                <a:cxn ang="0">
                  <a:pos x="connsiteX0" y="connsiteY0"/>
                </a:cxn>
                <a:cxn ang="0">
                  <a:pos x="connsiteX1" y="connsiteY1"/>
                </a:cxn>
                <a:cxn ang="0">
                  <a:pos x="connsiteX2" y="connsiteY2"/>
                </a:cxn>
                <a:cxn ang="0">
                  <a:pos x="connsiteX3" y="connsiteY3"/>
                </a:cxn>
              </a:cxnLst>
              <a:rect l="l" t="t" r="r" b="b"/>
              <a:pathLst>
                <a:path w="1683356" h="741428">
                  <a:moveTo>
                    <a:pt x="0" y="741428"/>
                  </a:moveTo>
                  <a:lnTo>
                    <a:pt x="552387" y="192505"/>
                  </a:lnTo>
                  <a:cubicBezTo>
                    <a:pt x="641695" y="111610"/>
                    <a:pt x="753305" y="8412"/>
                    <a:pt x="937398" y="0"/>
                  </a:cubicBezTo>
                  <a:lnTo>
                    <a:pt x="1683356" y="0"/>
                  </a:lnTo>
                </a:path>
              </a:pathLst>
            </a:custGeom>
            <a:noFill/>
            <a:ln w="38100" cap="flat" cmpd="sng">
              <a:solidFill>
                <a:srgbClr val="5091E7"/>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1463" dirty="0">
                <a:latin typeface="Lato Light" panose="020F0502020204030203" pitchFamily="34" charset="0"/>
              </a:endParaRPr>
            </a:p>
          </p:txBody>
        </p:sp>
        <p:sp>
          <p:nvSpPr>
            <p:cNvPr id="28" name="Полилиния 14">
              <a:extLst>
                <a:ext uri="{FF2B5EF4-FFF2-40B4-BE49-F238E27FC236}">
                  <a16:creationId xmlns:a16="http://schemas.microsoft.com/office/drawing/2014/main" id="{08A903E4-22B4-2D4C-85FF-206BE816350A}"/>
                </a:ext>
              </a:extLst>
            </p:cNvPr>
            <p:cNvSpPr>
              <a:spLocks/>
            </p:cNvSpPr>
            <p:nvPr/>
          </p:nvSpPr>
          <p:spPr bwMode="auto">
            <a:xfrm>
              <a:off x="5627077" y="2132364"/>
              <a:ext cx="1266092" cy="58728"/>
            </a:xfrm>
            <a:custGeom>
              <a:avLst/>
              <a:gdLst>
                <a:gd name="T0" fmla="*/ 0 w 8163"/>
                <a:gd name="T1" fmla="*/ 1047866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38100" cap="flat" cmpd="sng">
              <a:solidFill>
                <a:srgbClr val="5091E7"/>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1463" dirty="0">
                <a:latin typeface="Lato Light" panose="020F0502020204030203" pitchFamily="34" charset="0"/>
              </a:endParaRPr>
            </a:p>
          </p:txBody>
        </p:sp>
        <p:sp>
          <p:nvSpPr>
            <p:cNvPr id="29" name="Полилиния 14">
              <a:extLst>
                <a:ext uri="{FF2B5EF4-FFF2-40B4-BE49-F238E27FC236}">
                  <a16:creationId xmlns:a16="http://schemas.microsoft.com/office/drawing/2014/main" id="{E1A3FE6E-CF99-6C4A-A612-69F3C4DFF3C9}"/>
                </a:ext>
              </a:extLst>
            </p:cNvPr>
            <p:cNvSpPr>
              <a:spLocks/>
            </p:cNvSpPr>
            <p:nvPr/>
          </p:nvSpPr>
          <p:spPr bwMode="auto">
            <a:xfrm>
              <a:off x="4529797" y="3706035"/>
              <a:ext cx="2363372" cy="57130"/>
            </a:xfrm>
            <a:custGeom>
              <a:avLst/>
              <a:gdLst>
                <a:gd name="T0" fmla="*/ 0 w 8163"/>
                <a:gd name="T1" fmla="*/ 1047866 w 8163"/>
                <a:gd name="T2" fmla="*/ 0 60000 65536"/>
                <a:gd name="T3" fmla="*/ 0 60000 65536"/>
              </a:gdLst>
              <a:ahLst/>
              <a:cxnLst>
                <a:cxn ang="T2">
                  <a:pos x="T0" y="0"/>
                </a:cxn>
                <a:cxn ang="T3">
                  <a:pos x="T1" y="0"/>
                </a:cxn>
              </a:cxnLst>
              <a:rect l="0" t="0" r="r" b="b"/>
              <a:pathLst>
                <a:path w="8163">
                  <a:moveTo>
                    <a:pt x="0" y="0"/>
                  </a:moveTo>
                  <a:lnTo>
                    <a:pt x="8163" y="4138"/>
                  </a:lnTo>
                </a:path>
              </a:pathLst>
            </a:custGeom>
            <a:noFill/>
            <a:ln w="38100" cap="flat" cmpd="sng">
              <a:solidFill>
                <a:srgbClr val="5091E7"/>
              </a:solidFill>
              <a:prstDash val="solid"/>
              <a:miter lim="40000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noAutofit/>
            </a:bodyPr>
            <a:lstStyle/>
            <a:p>
              <a:pPr>
                <a:defRPr/>
              </a:pPr>
              <a:endParaRPr lang="ru-RU" sz="1463" dirty="0">
                <a:latin typeface="Lato Light" panose="020F0502020204030203" pitchFamily="34" charset="0"/>
              </a:endParaRPr>
            </a:p>
          </p:txBody>
        </p:sp>
      </p:grpSp>
      <p:sp>
        <p:nvSpPr>
          <p:cNvPr id="30" name="Rectangle 29">
            <a:extLst>
              <a:ext uri="{FF2B5EF4-FFF2-40B4-BE49-F238E27FC236}">
                <a16:creationId xmlns:a16="http://schemas.microsoft.com/office/drawing/2014/main" id="{6FCD76DA-A492-E548-843B-7BFE9F633495}"/>
              </a:ext>
            </a:extLst>
          </p:cNvPr>
          <p:cNvSpPr/>
          <p:nvPr/>
        </p:nvSpPr>
        <p:spPr>
          <a:xfrm>
            <a:off x="2002543" y="5174432"/>
            <a:ext cx="8111007" cy="1169551"/>
          </a:xfrm>
          <a:prstGeom prst="rect">
            <a:avLst/>
          </a:prstGeom>
          <a:solidFill>
            <a:schemeClr val="tx2">
              <a:lumMod val="20000"/>
              <a:lumOff val="80000"/>
            </a:schemeClr>
          </a:solidFill>
        </p:spPr>
        <p:txBody>
          <a:bodyPr wrap="square">
            <a:spAutoFit/>
          </a:bodyPr>
          <a:lstStyle/>
          <a:p>
            <a:pPr marL="171450" indent="-171450">
              <a:buFont typeface="Arial"/>
              <a:buChar char="•"/>
            </a:pPr>
            <a:r>
              <a:rPr lang="en-US" sz="1400" dirty="0">
                <a:solidFill>
                  <a:srgbClr val="7F7F7F"/>
                </a:solidFill>
                <a:cs typeface="Arial"/>
              </a:rPr>
              <a:t>Several models available ranging from amperage 80Ah ~ 220Ah</a:t>
            </a:r>
          </a:p>
          <a:p>
            <a:pPr marL="171450" indent="-171450">
              <a:buFont typeface="Arial"/>
              <a:buChar char="•"/>
            </a:pPr>
            <a:r>
              <a:rPr lang="en-US" sz="1400" dirty="0">
                <a:solidFill>
                  <a:srgbClr val="7F7F7F"/>
                </a:solidFill>
                <a:cs typeface="Arial"/>
              </a:rPr>
              <a:t>Specially designed for Solar Systems and UPS. Deep discharge rate of Deep Cycle Technology battery gives the longest backup time and lasts longer than ordinary batteries</a:t>
            </a:r>
          </a:p>
          <a:p>
            <a:pPr marL="171450" indent="-171450">
              <a:buFont typeface="Arial"/>
              <a:buChar char="•"/>
            </a:pPr>
            <a:r>
              <a:rPr lang="en-US" sz="1400" dirty="0">
                <a:solidFill>
                  <a:srgbClr val="7F7F7F"/>
                </a:solidFill>
                <a:cs typeface="Arial"/>
              </a:rPr>
              <a:t>These specialized batteries come with 1 year Free Replacement warranty and is best suited for UPS/Solar Systems in homes, offices and industries.</a:t>
            </a:r>
          </a:p>
        </p:txBody>
      </p:sp>
      <p:sp>
        <p:nvSpPr>
          <p:cNvPr id="31" name="Title 30">
            <a:extLst>
              <a:ext uri="{FF2B5EF4-FFF2-40B4-BE49-F238E27FC236}">
                <a16:creationId xmlns:a16="http://schemas.microsoft.com/office/drawing/2014/main" id="{1CE2CA15-902C-9240-B1C1-1323C9B0A7D2}"/>
              </a:ext>
            </a:extLst>
          </p:cNvPr>
          <p:cNvSpPr txBox="1">
            <a:spLocks noGrp="1"/>
          </p:cNvSpPr>
          <p:nvPr>
            <p:ph type="title"/>
          </p:nvPr>
        </p:nvSpPr>
        <p:spPr>
          <a:xfrm>
            <a:off x="84137" y="138113"/>
            <a:ext cx="11428989" cy="801008"/>
          </a:xfrm>
          <a:prstGeom prst="rect">
            <a:avLst/>
          </a:prstGeom>
        </p:spPr>
        <p:txBody>
          <a:bodyPr vert="horz" lIns="91440" tIns="45720" rIns="91440" bIns="45720" rtlCol="0" anchor="ctr">
            <a:normAutofit fontScale="90000"/>
          </a:bodyPr>
          <a:lstStyle/>
          <a:p>
            <a:r>
              <a:rPr lang="en-US" sz="3200" b="1" dirty="0">
                <a:latin typeface="Poppins" panose="00000500000000000000" pitchFamily="50" charset="0"/>
                <a:cs typeface="Poppins" panose="00000500000000000000" pitchFamily="50" charset="0"/>
              </a:rPr>
              <a:t>Storage Batteries for Solar Systems &amp; UPS – Specialized Deep Cycle Battery</a:t>
            </a:r>
          </a:p>
        </p:txBody>
      </p:sp>
    </p:spTree>
    <p:extLst>
      <p:ext uri="{BB962C8B-B14F-4D97-AF65-F5344CB8AC3E}">
        <p14:creationId xmlns:p14="http://schemas.microsoft.com/office/powerpoint/2010/main" val="2142939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3887" cy="886691"/>
          </a:xfrm>
        </p:spPr>
        <p:txBody>
          <a:bodyPr>
            <a:normAutofit/>
          </a:bodyPr>
          <a:lstStyle/>
          <a:p>
            <a:pPr defTabSz="914172"/>
            <a:r>
              <a:rPr lang="en-US" sz="4399" b="1" dirty="0">
                <a:solidFill>
                  <a:srgbClr val="009FE3"/>
                </a:solidFill>
                <a:latin typeface="Poppins" panose="00000500000000000000" pitchFamily="50" charset="0"/>
                <a:cs typeface="Poppins" panose="00000500000000000000" pitchFamily="50" charset="0"/>
              </a:rPr>
              <a:t>FTMM– Product Wise Sale in Unit</a:t>
            </a:r>
          </a:p>
        </p:txBody>
      </p:sp>
      <p:sp>
        <p:nvSpPr>
          <p:cNvPr id="20" name="Rectangle 19"/>
          <p:cNvSpPr/>
          <p:nvPr/>
        </p:nvSpPr>
        <p:spPr>
          <a:xfrm>
            <a:off x="8735539" y="1719258"/>
            <a:ext cx="3205057" cy="446276"/>
          </a:xfrm>
          <a:prstGeom prst="rect">
            <a:avLst/>
          </a:prstGeom>
        </p:spPr>
        <p:txBody>
          <a:bodyPr wrap="square">
            <a:spAutoFit/>
          </a:bodyPr>
          <a:lstStyle/>
          <a:p>
            <a:pPr algn="ctr"/>
            <a:r>
              <a:rPr lang="en-US" sz="1200" b="1" dirty="0">
                <a:solidFill>
                  <a:srgbClr val="009FE3"/>
                </a:solidFill>
                <a:latin typeface="Lato" panose="020F0502020204030203" pitchFamily="34" charset="0"/>
                <a:ea typeface="Lato" panose="020F0502020204030203" pitchFamily="34" charset="0"/>
                <a:cs typeface="Lato" panose="020F0502020204030203" pitchFamily="34" charset="0"/>
              </a:rPr>
              <a:t>100% Maintenance Free Battery Range </a:t>
            </a:r>
          </a:p>
          <a:p>
            <a:pPr algn="ctr"/>
            <a:r>
              <a:rPr 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MF Battery Range: 28 Ah to 100 Ah</a:t>
            </a:r>
          </a:p>
        </p:txBody>
      </p:sp>
      <p:sp>
        <p:nvSpPr>
          <p:cNvPr id="21" name="Rectangle 20"/>
          <p:cNvSpPr/>
          <p:nvPr/>
        </p:nvSpPr>
        <p:spPr>
          <a:xfrm>
            <a:off x="8926461" y="3747806"/>
            <a:ext cx="3046846" cy="446276"/>
          </a:xfrm>
          <a:prstGeom prst="rect">
            <a:avLst/>
          </a:prstGeom>
        </p:spPr>
        <p:txBody>
          <a:bodyPr wrap="square">
            <a:spAutoFit/>
          </a:bodyPr>
          <a:lstStyle/>
          <a:p>
            <a:pPr algn="ctr"/>
            <a:r>
              <a:rPr lang="en-US" sz="1200" b="1" dirty="0">
                <a:solidFill>
                  <a:srgbClr val="009FE3"/>
                </a:solidFill>
                <a:latin typeface="Lato" panose="020F0502020204030203" pitchFamily="34" charset="0"/>
                <a:ea typeface="Lato" panose="020F0502020204030203" pitchFamily="34" charset="0"/>
                <a:cs typeface="Lato" panose="020F0502020204030203" pitchFamily="34" charset="0"/>
              </a:rPr>
              <a:t>Deep Cycle Battery Range </a:t>
            </a:r>
          </a:p>
          <a:p>
            <a:pPr algn="ctr"/>
            <a:r>
              <a:rPr 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EB Battery Range: 80 Ah to 220 Ah</a:t>
            </a:r>
          </a:p>
        </p:txBody>
      </p:sp>
      <p:pic>
        <p:nvPicPr>
          <p:cNvPr id="22" name="Picture 21"/>
          <p:cNvPicPr>
            <a:picLocks noChangeAspect="1"/>
          </p:cNvPicPr>
          <p:nvPr/>
        </p:nvPicPr>
        <p:blipFill>
          <a:blip r:embed="rId2"/>
          <a:stretch>
            <a:fillRect/>
          </a:stretch>
        </p:blipFill>
        <p:spPr>
          <a:xfrm>
            <a:off x="9226261" y="2232640"/>
            <a:ext cx="2436204" cy="1360848"/>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6001"/>
          <a:stretch/>
        </p:blipFill>
        <p:spPr>
          <a:xfrm>
            <a:off x="9336598" y="220652"/>
            <a:ext cx="2002940" cy="1498606"/>
          </a:xfrm>
          <a:prstGeom prst="rect">
            <a:avLst/>
          </a:prstGeom>
        </p:spPr>
      </p:pic>
      <p:pic>
        <p:nvPicPr>
          <p:cNvPr id="8" name="Picture 7" descr="A picture containing text, battery&#10;&#10;Description automatically generated">
            <a:extLst>
              <a:ext uri="{FF2B5EF4-FFF2-40B4-BE49-F238E27FC236}">
                <a16:creationId xmlns:a16="http://schemas.microsoft.com/office/drawing/2014/main" id="{736BAD6B-FDDA-4656-A8C7-A37C5532E55A}"/>
              </a:ext>
            </a:extLst>
          </p:cNvPr>
          <p:cNvPicPr>
            <a:picLocks noChangeAspect="1"/>
          </p:cNvPicPr>
          <p:nvPr/>
        </p:nvPicPr>
        <p:blipFill>
          <a:blip r:embed="rId4"/>
          <a:stretch>
            <a:fillRect/>
          </a:stretch>
        </p:blipFill>
        <p:spPr>
          <a:xfrm>
            <a:off x="9331132" y="4227133"/>
            <a:ext cx="2343991" cy="1641533"/>
          </a:xfrm>
          <a:prstGeom prst="rect">
            <a:avLst/>
          </a:prstGeom>
        </p:spPr>
      </p:pic>
      <p:sp>
        <p:nvSpPr>
          <p:cNvPr id="24" name="Rectangle 23">
            <a:extLst>
              <a:ext uri="{FF2B5EF4-FFF2-40B4-BE49-F238E27FC236}">
                <a16:creationId xmlns:a16="http://schemas.microsoft.com/office/drawing/2014/main" id="{AC4E7896-4F9C-400D-9A01-EBDCFC69C1FA}"/>
              </a:ext>
            </a:extLst>
          </p:cNvPr>
          <p:cNvSpPr/>
          <p:nvPr/>
        </p:nvSpPr>
        <p:spPr>
          <a:xfrm>
            <a:off x="8926461" y="5978759"/>
            <a:ext cx="3046846" cy="446276"/>
          </a:xfrm>
          <a:prstGeom prst="rect">
            <a:avLst/>
          </a:prstGeom>
        </p:spPr>
        <p:txBody>
          <a:bodyPr wrap="square">
            <a:spAutoFit/>
          </a:bodyPr>
          <a:lstStyle/>
          <a:p>
            <a:pPr algn="ctr"/>
            <a:r>
              <a:rPr lang="en-US" sz="1200" b="1" dirty="0">
                <a:solidFill>
                  <a:srgbClr val="009FE3"/>
                </a:solidFill>
                <a:latin typeface="Lato" panose="020F0502020204030203" pitchFamily="34" charset="0"/>
              </a:rPr>
              <a:t>Heavy Automotive Battery</a:t>
            </a:r>
            <a:r>
              <a:rPr lang="en-US" sz="1200" b="1" dirty="0">
                <a:solidFill>
                  <a:srgbClr val="009FE3"/>
                </a:solidFill>
                <a:latin typeface="Lato" panose="020F0502020204030203" pitchFamily="34" charset="0"/>
                <a:ea typeface="Lato" panose="020F0502020204030203" pitchFamily="34" charset="0"/>
                <a:cs typeface="Lato" panose="020F0502020204030203" pitchFamily="34" charset="0"/>
              </a:rPr>
              <a:t> Range </a:t>
            </a:r>
          </a:p>
          <a:p>
            <a:pPr algn="ctr"/>
            <a:r>
              <a:rPr lang="en-US" sz="11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Range: 85 Ah to 190 Ah</a:t>
            </a:r>
          </a:p>
        </p:txBody>
      </p:sp>
      <p:graphicFrame>
        <p:nvGraphicFramePr>
          <p:cNvPr id="6" name="Table 5">
            <a:extLst>
              <a:ext uri="{FF2B5EF4-FFF2-40B4-BE49-F238E27FC236}">
                <a16:creationId xmlns:a16="http://schemas.microsoft.com/office/drawing/2014/main" id="{B5C7D740-0800-DA4A-855E-5C5CEF55F697}"/>
              </a:ext>
            </a:extLst>
          </p:cNvPr>
          <p:cNvGraphicFramePr>
            <a:graphicFrameLocks noGrp="1"/>
          </p:cNvGraphicFramePr>
          <p:nvPr>
            <p:extLst>
              <p:ext uri="{D42A27DB-BD31-4B8C-83A1-F6EECF244321}">
                <p14:modId xmlns:p14="http://schemas.microsoft.com/office/powerpoint/2010/main" val="1205137070"/>
              </p:ext>
            </p:extLst>
          </p:nvPr>
        </p:nvGraphicFramePr>
        <p:xfrm>
          <a:off x="2115104" y="1368619"/>
          <a:ext cx="5106391" cy="1360845"/>
        </p:xfrm>
        <a:graphic>
          <a:graphicData uri="http://schemas.openxmlformats.org/drawingml/2006/table">
            <a:tbl>
              <a:tblPr>
                <a:tableStyleId>{5C22544A-7EE6-4342-B048-85BDC9FD1C3A}</a:tableStyleId>
              </a:tblPr>
              <a:tblGrid>
                <a:gridCol w="2206999">
                  <a:extLst>
                    <a:ext uri="{9D8B030D-6E8A-4147-A177-3AD203B41FA5}">
                      <a16:colId xmlns:a16="http://schemas.microsoft.com/office/drawing/2014/main" val="4022525196"/>
                    </a:ext>
                  </a:extLst>
                </a:gridCol>
                <a:gridCol w="1449696">
                  <a:extLst>
                    <a:ext uri="{9D8B030D-6E8A-4147-A177-3AD203B41FA5}">
                      <a16:colId xmlns:a16="http://schemas.microsoft.com/office/drawing/2014/main" val="2826830680"/>
                    </a:ext>
                  </a:extLst>
                </a:gridCol>
                <a:gridCol w="1449696">
                  <a:extLst>
                    <a:ext uri="{9D8B030D-6E8A-4147-A177-3AD203B41FA5}">
                      <a16:colId xmlns:a16="http://schemas.microsoft.com/office/drawing/2014/main" val="3908749173"/>
                    </a:ext>
                  </a:extLst>
                </a:gridCol>
              </a:tblGrid>
              <a:tr h="272169">
                <a:tc>
                  <a:txBody>
                    <a:bodyPr/>
                    <a:lstStyle/>
                    <a:p>
                      <a:pPr algn="l" fontAlgn="b"/>
                      <a:r>
                        <a:rPr lang="en-US" sz="1100" u="none" strike="noStrike" dirty="0">
                          <a:solidFill>
                            <a:schemeClr val="bg1"/>
                          </a:solidFill>
                          <a:effectLst/>
                        </a:rPr>
                        <a:t>Category</a:t>
                      </a:r>
                      <a:endParaRPr lang="en-US" sz="1100" b="1"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ctr" fontAlgn="b"/>
                      <a:r>
                        <a:rPr lang="en-US" sz="1100" b="1" u="none" strike="noStrike" dirty="0">
                          <a:solidFill>
                            <a:schemeClr val="bg1"/>
                          </a:solidFill>
                          <a:effectLst/>
                        </a:rPr>
                        <a:t>2022</a:t>
                      </a:r>
                      <a:endParaRPr lang="en-US" sz="1100" b="1"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ctr" fontAlgn="b"/>
                      <a:r>
                        <a:rPr lang="en-US" sz="1100" b="1" u="none" strike="noStrike" dirty="0">
                          <a:solidFill>
                            <a:schemeClr val="bg1"/>
                          </a:solidFill>
                          <a:effectLst/>
                        </a:rPr>
                        <a:t>2021</a:t>
                      </a:r>
                      <a:endParaRPr lang="en-US" sz="1100" b="1"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extLst>
                  <a:ext uri="{0D108BD9-81ED-4DB2-BD59-A6C34878D82A}">
                    <a16:rowId xmlns:a16="http://schemas.microsoft.com/office/drawing/2014/main" val="3280714005"/>
                  </a:ext>
                </a:extLst>
              </a:tr>
              <a:tr h="272169">
                <a:tc>
                  <a:txBody>
                    <a:bodyPr/>
                    <a:lstStyle/>
                    <a:p>
                      <a:pPr algn="l" fontAlgn="b"/>
                      <a:r>
                        <a:rPr lang="en-US" sz="1100" u="none" strike="noStrike" dirty="0">
                          <a:solidFill>
                            <a:schemeClr val="bg1"/>
                          </a:solidFill>
                          <a:effectLst/>
                        </a:rPr>
                        <a:t>Maintenance Free</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u="none" strike="noStrike" dirty="0">
                          <a:solidFill>
                            <a:schemeClr val="bg1"/>
                          </a:solidFill>
                          <a:effectLst/>
                        </a:rPr>
                        <a:t>          517,885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u="none" strike="noStrike" dirty="0">
                          <a:solidFill>
                            <a:schemeClr val="bg1"/>
                          </a:solidFill>
                          <a:effectLst/>
                        </a:rPr>
                        <a:t>          456,332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extLst>
                  <a:ext uri="{0D108BD9-81ED-4DB2-BD59-A6C34878D82A}">
                    <a16:rowId xmlns:a16="http://schemas.microsoft.com/office/drawing/2014/main" val="1023995309"/>
                  </a:ext>
                </a:extLst>
              </a:tr>
              <a:tr h="272169">
                <a:tc>
                  <a:txBody>
                    <a:bodyPr/>
                    <a:lstStyle/>
                    <a:p>
                      <a:pPr algn="l" fontAlgn="b"/>
                      <a:r>
                        <a:rPr lang="en-US" sz="1100" u="none" strike="noStrike" dirty="0">
                          <a:solidFill>
                            <a:schemeClr val="bg1"/>
                          </a:solidFill>
                          <a:effectLst/>
                        </a:rPr>
                        <a:t>Deep Cycle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u="none" strike="noStrike" dirty="0">
                          <a:solidFill>
                            <a:schemeClr val="bg1"/>
                          </a:solidFill>
                          <a:effectLst/>
                        </a:rPr>
                        <a:t>          100,487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u="none" strike="noStrike" dirty="0">
                          <a:solidFill>
                            <a:schemeClr val="bg1"/>
                          </a:solidFill>
                          <a:effectLst/>
                        </a:rPr>
                        <a:t>          104,913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extLst>
                  <a:ext uri="{0D108BD9-81ED-4DB2-BD59-A6C34878D82A}">
                    <a16:rowId xmlns:a16="http://schemas.microsoft.com/office/drawing/2014/main" val="2400970137"/>
                  </a:ext>
                </a:extLst>
              </a:tr>
              <a:tr h="272169">
                <a:tc>
                  <a:txBody>
                    <a:bodyPr/>
                    <a:lstStyle/>
                    <a:p>
                      <a:pPr algn="l" fontAlgn="b"/>
                      <a:r>
                        <a:rPr lang="en-US" sz="1100" u="none" strike="noStrike" dirty="0">
                          <a:solidFill>
                            <a:schemeClr val="bg1"/>
                          </a:solidFill>
                          <a:effectLst/>
                        </a:rPr>
                        <a:t>Heavy Automotive</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u="none" strike="noStrike" dirty="0">
                          <a:solidFill>
                            <a:schemeClr val="bg1"/>
                          </a:solidFill>
                          <a:effectLst/>
                        </a:rPr>
                        <a:t>            61,792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u="none" strike="noStrike" dirty="0">
                          <a:solidFill>
                            <a:schemeClr val="bg1"/>
                          </a:solidFill>
                          <a:effectLst/>
                        </a:rPr>
                        <a:t>            21,556 </a:t>
                      </a:r>
                      <a:endParaRPr lang="en-US" sz="1100" b="0"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extLst>
                  <a:ext uri="{0D108BD9-81ED-4DB2-BD59-A6C34878D82A}">
                    <a16:rowId xmlns:a16="http://schemas.microsoft.com/office/drawing/2014/main" val="3026502579"/>
                  </a:ext>
                </a:extLst>
              </a:tr>
              <a:tr h="272169">
                <a:tc>
                  <a:txBody>
                    <a:bodyPr/>
                    <a:lstStyle/>
                    <a:p>
                      <a:pPr algn="l" fontAlgn="b"/>
                      <a:r>
                        <a:rPr lang="en-US" sz="1100" b="1" i="0" u="none" strike="noStrike" dirty="0">
                          <a:solidFill>
                            <a:schemeClr val="bg1"/>
                          </a:solidFill>
                          <a:effectLst/>
                          <a:latin typeface="Calibri" panose="020F0502020204030204" pitchFamily="34" charset="0"/>
                        </a:rPr>
                        <a:t>Total</a:t>
                      </a:r>
                    </a:p>
                  </a:txBody>
                  <a:tcPr marL="6350" marR="6350" marT="6350" marB="0" anchor="b">
                    <a:solidFill>
                      <a:schemeClr val="tx1">
                        <a:lumMod val="65000"/>
                        <a:lumOff val="35000"/>
                      </a:schemeClr>
                    </a:solidFill>
                  </a:tcPr>
                </a:tc>
                <a:tc>
                  <a:txBody>
                    <a:bodyPr/>
                    <a:lstStyle/>
                    <a:p>
                      <a:pPr algn="r" fontAlgn="b"/>
                      <a:r>
                        <a:rPr lang="en-US" sz="1100" b="1" u="none" strike="noStrike" dirty="0">
                          <a:solidFill>
                            <a:schemeClr val="bg1"/>
                          </a:solidFill>
                          <a:effectLst/>
                        </a:rPr>
                        <a:t>          680,164 </a:t>
                      </a:r>
                      <a:endParaRPr lang="en-US" sz="1100" b="1"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tc>
                  <a:txBody>
                    <a:bodyPr/>
                    <a:lstStyle/>
                    <a:p>
                      <a:pPr algn="r" fontAlgn="b"/>
                      <a:r>
                        <a:rPr lang="en-US" sz="1100" b="1" u="none" strike="noStrike" dirty="0">
                          <a:solidFill>
                            <a:schemeClr val="bg1"/>
                          </a:solidFill>
                          <a:effectLst/>
                        </a:rPr>
                        <a:t>          582,801 </a:t>
                      </a:r>
                      <a:endParaRPr lang="en-US" sz="1100" b="1" i="0" u="none" strike="noStrike" dirty="0">
                        <a:solidFill>
                          <a:schemeClr val="bg1"/>
                        </a:solidFill>
                        <a:effectLst/>
                        <a:latin typeface="Calibri" panose="020F0502020204030204" pitchFamily="34" charset="0"/>
                      </a:endParaRPr>
                    </a:p>
                  </a:txBody>
                  <a:tcPr marL="6350" marR="6350" marT="6350" marB="0" anchor="b">
                    <a:solidFill>
                      <a:schemeClr val="tx1">
                        <a:lumMod val="65000"/>
                        <a:lumOff val="35000"/>
                      </a:schemeClr>
                    </a:solidFill>
                  </a:tcPr>
                </a:tc>
                <a:extLst>
                  <a:ext uri="{0D108BD9-81ED-4DB2-BD59-A6C34878D82A}">
                    <a16:rowId xmlns:a16="http://schemas.microsoft.com/office/drawing/2014/main" val="1296506111"/>
                  </a:ext>
                </a:extLst>
              </a:tr>
            </a:tbl>
          </a:graphicData>
        </a:graphic>
      </p:graphicFrame>
      <p:graphicFrame>
        <p:nvGraphicFramePr>
          <p:cNvPr id="5" name="Chart 4">
            <a:extLst>
              <a:ext uri="{FF2B5EF4-FFF2-40B4-BE49-F238E27FC236}">
                <a16:creationId xmlns:a16="http://schemas.microsoft.com/office/drawing/2014/main" id="{33227F69-573D-1D5F-9640-57E2EDD21DD7}"/>
              </a:ext>
            </a:extLst>
          </p:cNvPr>
          <p:cNvGraphicFramePr>
            <a:graphicFrameLocks/>
          </p:cNvGraphicFramePr>
          <p:nvPr>
            <p:extLst>
              <p:ext uri="{D42A27DB-BD31-4B8C-83A1-F6EECF244321}">
                <p14:modId xmlns:p14="http://schemas.microsoft.com/office/powerpoint/2010/main" val="67859343"/>
              </p:ext>
            </p:extLst>
          </p:nvPr>
        </p:nvGraphicFramePr>
        <p:xfrm>
          <a:off x="218694" y="3211392"/>
          <a:ext cx="3893096" cy="27673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AA426F08-8E99-AADA-2D0E-9B3EFBA2F099}"/>
              </a:ext>
            </a:extLst>
          </p:cNvPr>
          <p:cNvGraphicFramePr>
            <a:graphicFrameLocks/>
          </p:cNvGraphicFramePr>
          <p:nvPr>
            <p:extLst>
              <p:ext uri="{D42A27DB-BD31-4B8C-83A1-F6EECF244321}">
                <p14:modId xmlns:p14="http://schemas.microsoft.com/office/powerpoint/2010/main" val="2408788797"/>
              </p:ext>
            </p:extLst>
          </p:nvPr>
        </p:nvGraphicFramePr>
        <p:xfrm>
          <a:off x="4595752" y="3101298"/>
          <a:ext cx="3749766" cy="287746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3292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D17B4C-F835-8D47-AB85-B01ECF4D2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 y="965531"/>
            <a:ext cx="12192147" cy="6865234"/>
          </a:xfrm>
          <a:prstGeom prst="rect">
            <a:avLst/>
          </a:prstGeom>
        </p:spPr>
      </p:pic>
      <p:pic>
        <p:nvPicPr>
          <p:cNvPr id="14" name="Picture 13">
            <a:extLst>
              <a:ext uri="{FF2B5EF4-FFF2-40B4-BE49-F238E27FC236}">
                <a16:creationId xmlns:a16="http://schemas.microsoft.com/office/drawing/2014/main" id="{0F305CE2-0812-244C-B1E3-9E5601AC9DA2}"/>
              </a:ext>
            </a:extLst>
          </p:cNvPr>
          <p:cNvPicPr>
            <a:picLocks noChangeAspect="1"/>
          </p:cNvPicPr>
          <p:nvPr/>
        </p:nvPicPr>
        <p:blipFill rotWithShape="1">
          <a:blip r:embed="rId3"/>
          <a:srcRect t="12185"/>
          <a:stretch/>
        </p:blipFill>
        <p:spPr>
          <a:xfrm>
            <a:off x="1" y="41564"/>
            <a:ext cx="12192000" cy="1447678"/>
          </a:xfrm>
          <a:prstGeom prst="rect">
            <a:avLst/>
          </a:prstGeom>
        </p:spPr>
      </p:pic>
      <p:sp>
        <p:nvSpPr>
          <p:cNvPr id="4" name="Title 3"/>
          <p:cNvSpPr>
            <a:spLocks noGrp="1"/>
          </p:cNvSpPr>
          <p:nvPr>
            <p:ph type="ctrTitle"/>
          </p:nvPr>
        </p:nvSpPr>
        <p:spPr>
          <a:xfrm>
            <a:off x="3742807" y="86530"/>
            <a:ext cx="4626033" cy="649281"/>
          </a:xfrm>
        </p:spPr>
        <p:txBody>
          <a:bodyPr/>
          <a:lstStyle/>
          <a:p>
            <a:pPr algn="ctr"/>
            <a:r>
              <a:rPr lang="en-GB" b="1" dirty="0" err="1">
                <a:solidFill>
                  <a:srgbClr val="009FE3"/>
                </a:solidFill>
                <a:latin typeface="Poppins" panose="00000500000000000000" pitchFamily="50" charset="0"/>
                <a:cs typeface="Poppins" panose="00000500000000000000" pitchFamily="50" charset="0"/>
              </a:rPr>
              <a:t>Treet</a:t>
            </a:r>
            <a:r>
              <a:rPr lang="en-GB" b="1" dirty="0">
                <a:solidFill>
                  <a:srgbClr val="009FE3"/>
                </a:solidFill>
                <a:latin typeface="Poppins" panose="00000500000000000000" pitchFamily="50" charset="0"/>
                <a:cs typeface="Poppins" panose="00000500000000000000" pitchFamily="50" charset="0"/>
              </a:rPr>
              <a:t> Group Profile</a:t>
            </a:r>
            <a:endParaRPr lang="en-US" b="1" dirty="0">
              <a:solidFill>
                <a:srgbClr val="00B0F0"/>
              </a:solidFill>
              <a:latin typeface="Poppins" panose="00000500000000000000" pitchFamily="50" charset="0"/>
              <a:cs typeface="Poppins" panose="00000500000000000000" pitchFamily="50" charset="0"/>
            </a:endParaRPr>
          </a:p>
        </p:txBody>
      </p:sp>
      <p:sp>
        <p:nvSpPr>
          <p:cNvPr id="5" name="Subtitle 4"/>
          <p:cNvSpPr>
            <a:spLocks noGrp="1"/>
          </p:cNvSpPr>
          <p:nvPr>
            <p:ph type="subTitle" idx="1"/>
          </p:nvPr>
        </p:nvSpPr>
        <p:spPr>
          <a:xfrm>
            <a:off x="2987734" y="790652"/>
            <a:ext cx="6136178" cy="513984"/>
          </a:xfrm>
        </p:spPr>
        <p:txBody>
          <a:bodyPr>
            <a:normAutofit fontScale="85000" lnSpcReduction="10000"/>
          </a:bodyPr>
          <a:lstStyle/>
          <a:p>
            <a:r>
              <a:rPr lang="en-GB" dirty="0">
                <a:latin typeface="Poppins" panose="00000500000000000000" pitchFamily="50" charset="0"/>
                <a:cs typeface="Poppins" panose="00000500000000000000" pitchFamily="50" charset="0"/>
              </a:rPr>
              <a:t>Group Companies &amp; Business Divisions</a:t>
            </a:r>
          </a:p>
        </p:txBody>
      </p:sp>
      <p:sp>
        <p:nvSpPr>
          <p:cNvPr id="6" name="TextBox 5">
            <a:extLst>
              <a:ext uri="{FF2B5EF4-FFF2-40B4-BE49-F238E27FC236}">
                <a16:creationId xmlns:a16="http://schemas.microsoft.com/office/drawing/2014/main" id="{AF41B5F4-CF7E-2848-ACAA-5AE1D6A25D25}"/>
              </a:ext>
            </a:extLst>
          </p:cNvPr>
          <p:cNvSpPr txBox="1"/>
          <p:nvPr/>
        </p:nvSpPr>
        <p:spPr>
          <a:xfrm>
            <a:off x="2063750" y="11747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39638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008" y="191069"/>
            <a:ext cx="10763887" cy="1160059"/>
          </a:xfrm>
        </p:spPr>
        <p:txBody>
          <a:bodyPr>
            <a:normAutofit/>
          </a:bodyPr>
          <a:lstStyle/>
          <a:p>
            <a:pPr algn="ctr"/>
            <a:r>
              <a:rPr lang="en-US" sz="2000" b="1" dirty="0"/>
              <a:t> Market Share Analysis 22-23</a:t>
            </a:r>
            <a:r>
              <a:rPr lang="en-US" b="1" dirty="0"/>
              <a:t/>
            </a:r>
            <a:br>
              <a:rPr lang="en-US" b="1" dirty="0"/>
            </a:br>
            <a:endParaRPr lang="en-US" dirty="0"/>
          </a:p>
        </p:txBody>
      </p:sp>
      <p:graphicFrame>
        <p:nvGraphicFramePr>
          <p:cNvPr id="6" name="Chart 5"/>
          <p:cNvGraphicFramePr>
            <a:graphicFrameLocks/>
          </p:cNvGraphicFramePr>
          <p:nvPr/>
        </p:nvGraphicFramePr>
        <p:xfrm>
          <a:off x="607325" y="1351128"/>
          <a:ext cx="9184944" cy="4708478"/>
        </p:xfrm>
        <a:graphic>
          <a:graphicData uri="http://schemas.openxmlformats.org/drawingml/2006/chart">
            <c:chart xmlns:c="http://schemas.openxmlformats.org/drawingml/2006/chart" xmlns:r="http://schemas.openxmlformats.org/officeDocument/2006/relationships" r:id="rId2"/>
          </a:graphicData>
        </a:graphic>
      </p:graphicFrame>
      <p:sp>
        <p:nvSpPr>
          <p:cNvPr id="3" name="Rounded Rectangle 2"/>
          <p:cNvSpPr/>
          <p:nvPr/>
        </p:nvSpPr>
        <p:spPr>
          <a:xfrm>
            <a:off x="2388358" y="4804013"/>
            <a:ext cx="491320" cy="245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6%</a:t>
            </a:r>
          </a:p>
        </p:txBody>
      </p:sp>
      <p:sp>
        <p:nvSpPr>
          <p:cNvPr id="7" name="Rounded Rectangle 6"/>
          <p:cNvSpPr/>
          <p:nvPr/>
        </p:nvSpPr>
        <p:spPr>
          <a:xfrm>
            <a:off x="3277736" y="4558354"/>
            <a:ext cx="557283" cy="245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10%</a:t>
            </a:r>
          </a:p>
        </p:txBody>
      </p:sp>
      <p:sp>
        <p:nvSpPr>
          <p:cNvPr id="8" name="Rounded Rectangle 7"/>
          <p:cNvSpPr/>
          <p:nvPr/>
        </p:nvSpPr>
        <p:spPr>
          <a:xfrm>
            <a:off x="4331479" y="4558354"/>
            <a:ext cx="586854" cy="245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13%</a:t>
            </a:r>
          </a:p>
        </p:txBody>
      </p:sp>
      <p:sp>
        <p:nvSpPr>
          <p:cNvPr id="9" name="Rounded Rectangle 8"/>
          <p:cNvSpPr/>
          <p:nvPr/>
        </p:nvSpPr>
        <p:spPr>
          <a:xfrm>
            <a:off x="5256662" y="4558354"/>
            <a:ext cx="586854" cy="245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13%</a:t>
            </a:r>
          </a:p>
        </p:txBody>
      </p:sp>
      <p:sp>
        <p:nvSpPr>
          <p:cNvPr id="10" name="Rounded Rectangle 9"/>
          <p:cNvSpPr/>
          <p:nvPr/>
        </p:nvSpPr>
        <p:spPr>
          <a:xfrm>
            <a:off x="6212003" y="4435524"/>
            <a:ext cx="586854" cy="245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19%</a:t>
            </a:r>
          </a:p>
        </p:txBody>
      </p:sp>
      <p:sp>
        <p:nvSpPr>
          <p:cNvPr id="11" name="Rounded Rectangle 10"/>
          <p:cNvSpPr/>
          <p:nvPr/>
        </p:nvSpPr>
        <p:spPr>
          <a:xfrm>
            <a:off x="7143466" y="3753134"/>
            <a:ext cx="586854" cy="2456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t>39%</a:t>
            </a:r>
          </a:p>
        </p:txBody>
      </p:sp>
      <p:sp>
        <p:nvSpPr>
          <p:cNvPr id="5" name="TextBox 4"/>
          <p:cNvSpPr txBox="1"/>
          <p:nvPr/>
        </p:nvSpPr>
        <p:spPr>
          <a:xfrm>
            <a:off x="9792269" y="1651379"/>
            <a:ext cx="2204113" cy="2308324"/>
          </a:xfrm>
          <a:prstGeom prst="rect">
            <a:avLst/>
          </a:prstGeom>
          <a:noFill/>
        </p:spPr>
        <p:txBody>
          <a:bodyPr wrap="square" rtlCol="0">
            <a:spAutoFit/>
          </a:bodyPr>
          <a:lstStyle/>
          <a:p>
            <a:r>
              <a:rPr lang="en-US" dirty="0">
                <a:solidFill>
                  <a:srgbClr val="00B050"/>
                </a:solidFill>
              </a:rPr>
              <a:t>Forecasted market Share of Daewoo Battery for the year 2022-23 is expected 11% of total market size of 8.1 M.</a:t>
            </a:r>
          </a:p>
          <a:p>
            <a:endParaRPr lang="en-US" dirty="0"/>
          </a:p>
        </p:txBody>
      </p:sp>
    </p:spTree>
    <p:extLst>
      <p:ext uri="{BB962C8B-B14F-4D97-AF65-F5344CB8AC3E}">
        <p14:creationId xmlns:p14="http://schemas.microsoft.com/office/powerpoint/2010/main" val="80191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Profit or Loss - Battery</a:t>
            </a:r>
          </a:p>
        </p:txBody>
      </p:sp>
      <p:pic>
        <p:nvPicPr>
          <p:cNvPr id="6" name="Picture 5">
            <a:extLst>
              <a:ext uri="{FF2B5EF4-FFF2-40B4-BE49-F238E27FC236}">
                <a16:creationId xmlns:a16="http://schemas.microsoft.com/office/drawing/2014/main" id="{C557C3E6-2BCB-ECA2-6FC1-5BF7946CDFEF}"/>
              </a:ext>
            </a:extLst>
          </p:cNvPr>
          <p:cNvPicPr>
            <a:picLocks noChangeAspect="1"/>
          </p:cNvPicPr>
          <p:nvPr/>
        </p:nvPicPr>
        <p:blipFill>
          <a:blip r:embed="rId3"/>
          <a:stretch>
            <a:fillRect/>
          </a:stretch>
        </p:blipFill>
        <p:spPr>
          <a:xfrm>
            <a:off x="1620456" y="981210"/>
            <a:ext cx="9062977" cy="5049631"/>
          </a:xfrm>
          <a:prstGeom prst="rect">
            <a:avLst/>
          </a:prstGeom>
        </p:spPr>
      </p:pic>
    </p:spTree>
    <p:extLst>
      <p:ext uri="{BB962C8B-B14F-4D97-AF65-F5344CB8AC3E}">
        <p14:creationId xmlns:p14="http://schemas.microsoft.com/office/powerpoint/2010/main" val="501032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0687-2249-F444-9D1D-A319593458D7}"/>
              </a:ext>
            </a:extLst>
          </p:cNvPr>
          <p:cNvSpPr>
            <a:spLocks noGrp="1"/>
          </p:cNvSpPr>
          <p:nvPr>
            <p:ph type="title"/>
          </p:nvPr>
        </p:nvSpPr>
        <p:spPr>
          <a:xfrm>
            <a:off x="842416" y="1744789"/>
            <a:ext cx="7345619" cy="1325563"/>
          </a:xfrm>
        </p:spPr>
        <p:txBody>
          <a:bodyPr/>
          <a:lstStyle/>
          <a:p>
            <a:r>
              <a:rPr lang="en-US" b="1" dirty="0">
                <a:latin typeface="Poppins" panose="00000500000000000000" pitchFamily="50" charset="0"/>
                <a:cs typeface="Poppins" panose="00000500000000000000" pitchFamily="50" charset="0"/>
              </a:rPr>
              <a:t>FTMM – Corrugation Division</a:t>
            </a:r>
            <a:endParaRPr lang="x-none" b="1" dirty="0">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739072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ChangeAspect="1"/>
          </p:cNvPicPr>
          <p:nvPr/>
        </p:nvPicPr>
        <p:blipFill>
          <a:blip r:embed="rId2" cstate="print">
            <a:extLst>
              <a:ext uri="{28A0092B-C50C-407E-A947-70E740481C1C}">
                <a14:useLocalDpi xmlns:a14="http://schemas.microsoft.com/office/drawing/2010/main" val="0"/>
              </a:ext>
            </a:extLst>
          </a:blip>
          <a:srcRect l="153" r="153"/>
          <a:stretch>
            <a:fillRect/>
          </a:stretch>
        </p:blipFill>
        <p:spPr>
          <a:xfrm>
            <a:off x="576207" y="4537201"/>
            <a:ext cx="4801120" cy="1350315"/>
          </a:xfrm>
          <a:prstGeom prst="rect">
            <a:avLst/>
          </a:prstGeom>
        </p:spPr>
      </p:pic>
      <p:sp>
        <p:nvSpPr>
          <p:cNvPr id="6" name="TextBox 5">
            <a:extLst>
              <a:ext uri="{FF2B5EF4-FFF2-40B4-BE49-F238E27FC236}">
                <a16:creationId xmlns:a16="http://schemas.microsoft.com/office/drawing/2014/main" id="{9248BD4A-F2AE-3C4F-8C1B-19494841AEC4}"/>
              </a:ext>
            </a:extLst>
          </p:cNvPr>
          <p:cNvSpPr txBox="1"/>
          <p:nvPr/>
        </p:nvSpPr>
        <p:spPr>
          <a:xfrm>
            <a:off x="191817" y="79083"/>
            <a:ext cx="11818952" cy="718658"/>
          </a:xfrm>
          <a:prstGeom prst="rect">
            <a:avLst/>
          </a:prstGeom>
        </p:spPr>
        <p:txBody>
          <a:bodyPr vert="horz" lIns="91440" tIns="45720" rIns="91440" bIns="45720" rtlCol="0" anchor="ctr">
            <a:normAutofit/>
          </a:bodyPr>
          <a:lstStyle>
            <a:lvl1pPr defTabSz="914172">
              <a:lnSpc>
                <a:spcPct val="90000"/>
              </a:lnSpc>
              <a:spcBef>
                <a:spcPct val="0"/>
              </a:spcBef>
              <a:buNone/>
              <a:defRPr sz="4399" b="1">
                <a:solidFill>
                  <a:srgbClr val="009FE3"/>
                </a:solidFill>
                <a:latin typeface="Poppins" panose="00000500000000000000" pitchFamily="50" charset="0"/>
                <a:ea typeface="+mj-ea"/>
                <a:cs typeface="Poppins" panose="00000500000000000000" pitchFamily="50" charset="0"/>
              </a:defRPr>
            </a:lvl1pPr>
          </a:lstStyle>
          <a:p>
            <a:r>
              <a:rPr lang="en-US" dirty="0"/>
              <a:t>FTMM- Corrugation Division</a:t>
            </a:r>
          </a:p>
        </p:txBody>
      </p:sp>
      <p:sp>
        <p:nvSpPr>
          <p:cNvPr id="8" name="Triangle 7">
            <a:extLst>
              <a:ext uri="{FF2B5EF4-FFF2-40B4-BE49-F238E27FC236}">
                <a16:creationId xmlns:a16="http://schemas.microsoft.com/office/drawing/2014/main" id="{A62B5974-184A-0F42-ACAC-B27F7CD2C6B1}"/>
              </a:ext>
            </a:extLst>
          </p:cNvPr>
          <p:cNvSpPr/>
          <p:nvPr/>
        </p:nvSpPr>
        <p:spPr>
          <a:xfrm rot="10800000">
            <a:off x="848225" y="1305623"/>
            <a:ext cx="1322173" cy="1139805"/>
          </a:xfrm>
          <a:prstGeom prst="triangle">
            <a:avLst/>
          </a:prstGeom>
          <a:solidFill>
            <a:srgbClr val="60D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endParaRPr>
          </a:p>
        </p:txBody>
      </p:sp>
      <p:sp>
        <p:nvSpPr>
          <p:cNvPr id="9" name="Triangle 8">
            <a:extLst>
              <a:ext uri="{FF2B5EF4-FFF2-40B4-BE49-F238E27FC236}">
                <a16:creationId xmlns:a16="http://schemas.microsoft.com/office/drawing/2014/main" id="{8F5CF707-5998-0D4F-957D-AC47822309A0}"/>
              </a:ext>
            </a:extLst>
          </p:cNvPr>
          <p:cNvSpPr/>
          <p:nvPr/>
        </p:nvSpPr>
        <p:spPr>
          <a:xfrm rot="10800000">
            <a:off x="3722653" y="1305623"/>
            <a:ext cx="1322173" cy="1139805"/>
          </a:xfrm>
          <a:prstGeom prst="triangle">
            <a:avLst/>
          </a:prstGeom>
          <a:solidFill>
            <a:srgbClr val="159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endParaRPr>
          </a:p>
        </p:txBody>
      </p:sp>
      <p:sp>
        <p:nvSpPr>
          <p:cNvPr id="10" name="Triangle 9">
            <a:extLst>
              <a:ext uri="{FF2B5EF4-FFF2-40B4-BE49-F238E27FC236}">
                <a16:creationId xmlns:a16="http://schemas.microsoft.com/office/drawing/2014/main" id="{B3A3E237-5F1C-F343-AD3B-A6E44CE645B8}"/>
              </a:ext>
            </a:extLst>
          </p:cNvPr>
          <p:cNvSpPr/>
          <p:nvPr/>
        </p:nvSpPr>
        <p:spPr>
          <a:xfrm rot="10800000">
            <a:off x="6938344" y="1305623"/>
            <a:ext cx="1322173" cy="1139805"/>
          </a:xfrm>
          <a:prstGeom prst="triangle">
            <a:avLst/>
          </a:prstGeom>
          <a:solidFill>
            <a:srgbClr val="1264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endParaRPr>
          </a:p>
        </p:txBody>
      </p:sp>
      <p:sp>
        <p:nvSpPr>
          <p:cNvPr id="11" name="Triangle 10">
            <a:extLst>
              <a:ext uri="{FF2B5EF4-FFF2-40B4-BE49-F238E27FC236}">
                <a16:creationId xmlns:a16="http://schemas.microsoft.com/office/drawing/2014/main" id="{2E6A4EFE-37E1-6A45-8E90-F93E94E0982C}"/>
              </a:ext>
            </a:extLst>
          </p:cNvPr>
          <p:cNvSpPr/>
          <p:nvPr/>
        </p:nvSpPr>
        <p:spPr>
          <a:xfrm rot="10800000">
            <a:off x="10038008" y="1305623"/>
            <a:ext cx="1322173" cy="1139805"/>
          </a:xfrm>
          <a:prstGeom prst="triangle">
            <a:avLst/>
          </a:prstGeom>
          <a:solidFill>
            <a:srgbClr val="3C6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endParaRPr>
          </a:p>
        </p:txBody>
      </p:sp>
      <p:sp>
        <p:nvSpPr>
          <p:cNvPr id="12" name="TextBox 11">
            <a:extLst>
              <a:ext uri="{FF2B5EF4-FFF2-40B4-BE49-F238E27FC236}">
                <a16:creationId xmlns:a16="http://schemas.microsoft.com/office/drawing/2014/main" id="{9BA586AE-EE05-8E4B-BE7E-CFD3B5049A1D}"/>
              </a:ext>
            </a:extLst>
          </p:cNvPr>
          <p:cNvSpPr txBox="1"/>
          <p:nvPr/>
        </p:nvSpPr>
        <p:spPr>
          <a:xfrm>
            <a:off x="1344844" y="1450244"/>
            <a:ext cx="328937" cy="553998"/>
          </a:xfrm>
          <a:prstGeom prst="rect">
            <a:avLst/>
          </a:prstGeom>
          <a:noFill/>
        </p:spPr>
        <p:txBody>
          <a:bodyPr wrap="none" rtlCol="0" anchor="ctr" anchorCtr="0">
            <a:spAutoFit/>
          </a:bodyPr>
          <a:lstStyle/>
          <a:p>
            <a:pPr algn="ctr" defTabSz="914217"/>
            <a:r>
              <a:rPr lang="en-US" sz="3000" b="1" dirty="0">
                <a:solidFill>
                  <a:srgbClr val="FFFFFF"/>
                </a:solidFill>
                <a:latin typeface="Poppins" pitchFamily="2" charset="77"/>
                <a:ea typeface="League Spartan" charset="0"/>
                <a:cs typeface="Poppins" pitchFamily="2" charset="77"/>
              </a:rPr>
              <a:t>1</a:t>
            </a:r>
          </a:p>
        </p:txBody>
      </p:sp>
      <p:sp>
        <p:nvSpPr>
          <p:cNvPr id="13" name="TextBox 12">
            <a:extLst>
              <a:ext uri="{FF2B5EF4-FFF2-40B4-BE49-F238E27FC236}">
                <a16:creationId xmlns:a16="http://schemas.microsoft.com/office/drawing/2014/main" id="{B4AD8CBC-664F-0944-9F12-9B05130C05CD}"/>
              </a:ext>
            </a:extLst>
          </p:cNvPr>
          <p:cNvSpPr txBox="1"/>
          <p:nvPr/>
        </p:nvSpPr>
        <p:spPr>
          <a:xfrm>
            <a:off x="4181600" y="1450244"/>
            <a:ext cx="404278" cy="553998"/>
          </a:xfrm>
          <a:prstGeom prst="rect">
            <a:avLst/>
          </a:prstGeom>
          <a:noFill/>
        </p:spPr>
        <p:txBody>
          <a:bodyPr wrap="none" rtlCol="0" anchor="ctr" anchorCtr="0">
            <a:spAutoFit/>
          </a:bodyPr>
          <a:lstStyle/>
          <a:p>
            <a:pPr algn="ctr" defTabSz="914217"/>
            <a:r>
              <a:rPr lang="en-US" sz="3000" b="1" dirty="0">
                <a:solidFill>
                  <a:srgbClr val="FFFFFF"/>
                </a:solidFill>
                <a:latin typeface="Poppins" pitchFamily="2" charset="77"/>
                <a:ea typeface="League Spartan" charset="0"/>
                <a:cs typeface="Poppins" pitchFamily="2" charset="77"/>
              </a:rPr>
              <a:t>2</a:t>
            </a:r>
          </a:p>
        </p:txBody>
      </p:sp>
      <p:sp>
        <p:nvSpPr>
          <p:cNvPr id="14" name="TextBox 13">
            <a:extLst>
              <a:ext uri="{FF2B5EF4-FFF2-40B4-BE49-F238E27FC236}">
                <a16:creationId xmlns:a16="http://schemas.microsoft.com/office/drawing/2014/main" id="{21F3C510-168E-2149-A827-45F2DEA04763}"/>
              </a:ext>
            </a:extLst>
          </p:cNvPr>
          <p:cNvSpPr txBox="1"/>
          <p:nvPr/>
        </p:nvSpPr>
        <p:spPr>
          <a:xfrm>
            <a:off x="7390880" y="1450244"/>
            <a:ext cx="417102" cy="553998"/>
          </a:xfrm>
          <a:prstGeom prst="rect">
            <a:avLst/>
          </a:prstGeom>
          <a:noFill/>
        </p:spPr>
        <p:txBody>
          <a:bodyPr wrap="none" rtlCol="0" anchor="ctr" anchorCtr="0">
            <a:spAutoFit/>
          </a:bodyPr>
          <a:lstStyle/>
          <a:p>
            <a:pPr algn="ctr" defTabSz="914217"/>
            <a:r>
              <a:rPr lang="en-US" sz="3000" b="1" dirty="0">
                <a:solidFill>
                  <a:srgbClr val="FFFFFF"/>
                </a:solidFill>
                <a:latin typeface="Poppins" pitchFamily="2" charset="77"/>
                <a:ea typeface="League Spartan" charset="0"/>
                <a:cs typeface="Poppins" pitchFamily="2" charset="77"/>
              </a:rPr>
              <a:t>3</a:t>
            </a:r>
          </a:p>
        </p:txBody>
      </p:sp>
      <p:sp>
        <p:nvSpPr>
          <p:cNvPr id="15" name="TextBox 14">
            <a:extLst>
              <a:ext uri="{FF2B5EF4-FFF2-40B4-BE49-F238E27FC236}">
                <a16:creationId xmlns:a16="http://schemas.microsoft.com/office/drawing/2014/main" id="{FBCF2C2B-7716-2C4D-9693-0BB887A3BF94}"/>
              </a:ext>
            </a:extLst>
          </p:cNvPr>
          <p:cNvSpPr txBox="1"/>
          <p:nvPr/>
        </p:nvSpPr>
        <p:spPr>
          <a:xfrm>
            <a:off x="10476918" y="1450244"/>
            <a:ext cx="444353" cy="553998"/>
          </a:xfrm>
          <a:prstGeom prst="rect">
            <a:avLst/>
          </a:prstGeom>
          <a:noFill/>
        </p:spPr>
        <p:txBody>
          <a:bodyPr wrap="none" rtlCol="0" anchor="ctr" anchorCtr="0">
            <a:spAutoFit/>
          </a:bodyPr>
          <a:lstStyle/>
          <a:p>
            <a:pPr algn="ctr" defTabSz="914217"/>
            <a:r>
              <a:rPr lang="en-US" sz="3000" b="1" dirty="0">
                <a:solidFill>
                  <a:srgbClr val="FFFFFF"/>
                </a:solidFill>
                <a:latin typeface="Poppins" pitchFamily="2" charset="77"/>
                <a:ea typeface="League Spartan" charset="0"/>
                <a:cs typeface="Poppins" pitchFamily="2" charset="77"/>
              </a:rPr>
              <a:t>4</a:t>
            </a:r>
          </a:p>
        </p:txBody>
      </p:sp>
      <p:sp>
        <p:nvSpPr>
          <p:cNvPr id="16" name="TextBox 15">
            <a:extLst>
              <a:ext uri="{FF2B5EF4-FFF2-40B4-BE49-F238E27FC236}">
                <a16:creationId xmlns:a16="http://schemas.microsoft.com/office/drawing/2014/main" id="{99542718-AA00-F54B-B875-2D92F6E422AF}"/>
              </a:ext>
            </a:extLst>
          </p:cNvPr>
          <p:cNvSpPr txBox="1"/>
          <p:nvPr/>
        </p:nvSpPr>
        <p:spPr>
          <a:xfrm>
            <a:off x="576207" y="2732387"/>
            <a:ext cx="1866217" cy="338554"/>
          </a:xfrm>
          <a:prstGeom prst="rect">
            <a:avLst/>
          </a:prstGeom>
          <a:noFill/>
        </p:spPr>
        <p:txBody>
          <a:bodyPr wrap="none" rtlCol="0" anchor="b" anchorCtr="0">
            <a:spAutoFit/>
          </a:bodyPr>
          <a:lstStyle/>
          <a:p>
            <a:pPr algn="ctr" defTabSz="914217"/>
            <a:r>
              <a:rPr lang="en-US" sz="1600" dirty="0">
                <a:solidFill>
                  <a:srgbClr val="23C35E"/>
                </a:solidFill>
                <a:latin typeface="Poppins" pitchFamily="2" charset="77"/>
                <a:ea typeface="League Spartan" charset="0"/>
                <a:cs typeface="Poppins" pitchFamily="2" charset="77"/>
              </a:rPr>
              <a:t>Market Standing</a:t>
            </a:r>
          </a:p>
        </p:txBody>
      </p:sp>
      <p:sp>
        <p:nvSpPr>
          <p:cNvPr id="17" name="Subtitle 2">
            <a:extLst>
              <a:ext uri="{FF2B5EF4-FFF2-40B4-BE49-F238E27FC236}">
                <a16:creationId xmlns:a16="http://schemas.microsoft.com/office/drawing/2014/main" id="{7E1ACBB7-AE8F-1141-A0DA-FD2B714C438D}"/>
              </a:ext>
            </a:extLst>
          </p:cNvPr>
          <p:cNvSpPr txBox="1">
            <a:spLocks/>
          </p:cNvSpPr>
          <p:nvPr/>
        </p:nvSpPr>
        <p:spPr>
          <a:xfrm>
            <a:off x="412374" y="3120467"/>
            <a:ext cx="2193875" cy="5078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Ranked amongst the top 5% box board plants in Pakistan</a:t>
            </a:r>
          </a:p>
        </p:txBody>
      </p:sp>
      <p:sp>
        <p:nvSpPr>
          <p:cNvPr id="18" name="TextBox 17">
            <a:extLst>
              <a:ext uri="{FF2B5EF4-FFF2-40B4-BE49-F238E27FC236}">
                <a16:creationId xmlns:a16="http://schemas.microsoft.com/office/drawing/2014/main" id="{3CAB14A2-D5D6-1B44-8FD8-25D131C45E90}"/>
              </a:ext>
            </a:extLst>
          </p:cNvPr>
          <p:cNvSpPr txBox="1"/>
          <p:nvPr/>
        </p:nvSpPr>
        <p:spPr>
          <a:xfrm>
            <a:off x="3184539" y="2732387"/>
            <a:ext cx="2398413" cy="338554"/>
          </a:xfrm>
          <a:prstGeom prst="rect">
            <a:avLst/>
          </a:prstGeom>
          <a:noFill/>
        </p:spPr>
        <p:txBody>
          <a:bodyPr wrap="none" rtlCol="0" anchor="b" anchorCtr="0">
            <a:spAutoFit/>
          </a:bodyPr>
          <a:lstStyle/>
          <a:p>
            <a:pPr algn="ctr" defTabSz="914217"/>
            <a:r>
              <a:rPr lang="en-US" sz="1600" dirty="0">
                <a:solidFill>
                  <a:srgbClr val="159596"/>
                </a:solidFill>
                <a:latin typeface="Poppins" pitchFamily="2" charset="77"/>
                <a:ea typeface="League Spartan" charset="0"/>
                <a:cs typeface="Poppins" pitchFamily="2" charset="77"/>
              </a:rPr>
              <a:t>Key Market Segments</a:t>
            </a:r>
          </a:p>
        </p:txBody>
      </p:sp>
      <p:sp>
        <p:nvSpPr>
          <p:cNvPr id="19" name="Subtitle 2">
            <a:extLst>
              <a:ext uri="{FF2B5EF4-FFF2-40B4-BE49-F238E27FC236}">
                <a16:creationId xmlns:a16="http://schemas.microsoft.com/office/drawing/2014/main" id="{07578D5F-A8B8-6D40-BEDB-6E45F6838B1C}"/>
              </a:ext>
            </a:extLst>
          </p:cNvPr>
          <p:cNvSpPr txBox="1">
            <a:spLocks/>
          </p:cNvSpPr>
          <p:nvPr/>
        </p:nvSpPr>
        <p:spPr>
          <a:xfrm>
            <a:off x="3016220" y="3120467"/>
            <a:ext cx="2595715" cy="7386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Dairy, Snacks, Home Appliances, Sports, Textile &amp; many more having over 70% share in Lube Segment</a:t>
            </a:r>
          </a:p>
        </p:txBody>
      </p:sp>
      <p:sp>
        <p:nvSpPr>
          <p:cNvPr id="20" name="TextBox 19">
            <a:extLst>
              <a:ext uri="{FF2B5EF4-FFF2-40B4-BE49-F238E27FC236}">
                <a16:creationId xmlns:a16="http://schemas.microsoft.com/office/drawing/2014/main" id="{1980B16B-7E5C-BB4C-9409-9A4BC84D37CF}"/>
              </a:ext>
            </a:extLst>
          </p:cNvPr>
          <p:cNvSpPr txBox="1"/>
          <p:nvPr/>
        </p:nvSpPr>
        <p:spPr>
          <a:xfrm>
            <a:off x="6175006" y="2732387"/>
            <a:ext cx="2848858" cy="338554"/>
          </a:xfrm>
          <a:prstGeom prst="rect">
            <a:avLst/>
          </a:prstGeom>
          <a:noFill/>
        </p:spPr>
        <p:txBody>
          <a:bodyPr wrap="none" rtlCol="0" anchor="b" anchorCtr="0">
            <a:spAutoFit/>
          </a:bodyPr>
          <a:lstStyle/>
          <a:p>
            <a:pPr algn="ctr" defTabSz="914217"/>
            <a:r>
              <a:rPr lang="en-US" sz="1600" dirty="0">
                <a:solidFill>
                  <a:srgbClr val="1264C3"/>
                </a:solidFill>
                <a:latin typeface="Poppins" pitchFamily="2" charset="77"/>
                <a:ea typeface="League Spartan" charset="0"/>
                <a:cs typeface="Poppins" pitchFamily="2" charset="77"/>
              </a:rPr>
              <a:t>Capacity &amp; Certifications</a:t>
            </a:r>
          </a:p>
        </p:txBody>
      </p:sp>
      <p:sp>
        <p:nvSpPr>
          <p:cNvPr id="21" name="Subtitle 2">
            <a:extLst>
              <a:ext uri="{FF2B5EF4-FFF2-40B4-BE49-F238E27FC236}">
                <a16:creationId xmlns:a16="http://schemas.microsoft.com/office/drawing/2014/main" id="{1A04DDBD-5A71-5B4E-AE62-E34F4EC82214}"/>
              </a:ext>
            </a:extLst>
          </p:cNvPr>
          <p:cNvSpPr txBox="1">
            <a:spLocks/>
          </p:cNvSpPr>
          <p:nvPr/>
        </p:nvSpPr>
        <p:spPr>
          <a:xfrm>
            <a:off x="6175007" y="3120467"/>
            <a:ext cx="2848858" cy="7386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Our ISO 9001 &amp; FSSC 22,000 certified &amp; SEDAX SMETA 4 PILLARS audited with production capacity of 2700 tons. </a:t>
            </a:r>
          </a:p>
        </p:txBody>
      </p:sp>
      <p:sp>
        <p:nvSpPr>
          <p:cNvPr id="22" name="TextBox 21">
            <a:extLst>
              <a:ext uri="{FF2B5EF4-FFF2-40B4-BE49-F238E27FC236}">
                <a16:creationId xmlns:a16="http://schemas.microsoft.com/office/drawing/2014/main" id="{EF9FEC99-05EE-A24D-B800-B20C3EB28B89}"/>
              </a:ext>
            </a:extLst>
          </p:cNvPr>
          <p:cNvSpPr txBox="1"/>
          <p:nvPr/>
        </p:nvSpPr>
        <p:spPr>
          <a:xfrm>
            <a:off x="9487870" y="2732387"/>
            <a:ext cx="2422458" cy="338554"/>
          </a:xfrm>
          <a:prstGeom prst="rect">
            <a:avLst/>
          </a:prstGeom>
          <a:noFill/>
        </p:spPr>
        <p:txBody>
          <a:bodyPr wrap="none" rtlCol="0" anchor="b" anchorCtr="0">
            <a:spAutoFit/>
          </a:bodyPr>
          <a:lstStyle/>
          <a:p>
            <a:pPr algn="ctr" defTabSz="914217"/>
            <a:r>
              <a:rPr lang="en-US" sz="1600" dirty="0">
                <a:solidFill>
                  <a:srgbClr val="0547A3"/>
                </a:solidFill>
                <a:latin typeface="Poppins" pitchFamily="2" charset="77"/>
                <a:ea typeface="League Spartan" charset="0"/>
                <a:cs typeface="Poppins" pitchFamily="2" charset="77"/>
              </a:rPr>
              <a:t>Delighted Customers</a:t>
            </a:r>
          </a:p>
        </p:txBody>
      </p:sp>
      <p:sp>
        <p:nvSpPr>
          <p:cNvPr id="23" name="Subtitle 2">
            <a:extLst>
              <a:ext uri="{FF2B5EF4-FFF2-40B4-BE49-F238E27FC236}">
                <a16:creationId xmlns:a16="http://schemas.microsoft.com/office/drawing/2014/main" id="{EDA082FB-FA38-3A4B-BEAA-689CF82727E5}"/>
              </a:ext>
            </a:extLst>
          </p:cNvPr>
          <p:cNvSpPr txBox="1">
            <a:spLocks/>
          </p:cNvSpPr>
          <p:nvPr/>
        </p:nvSpPr>
        <p:spPr>
          <a:xfrm>
            <a:off x="9470898" y="3120467"/>
            <a:ext cx="2539871" cy="7386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Nestle, Engro, PSO, Shell, Total, </a:t>
            </a:r>
            <a:r>
              <a:rPr lang="en-US" sz="1200" dirty="0" err="1">
                <a:solidFill>
                  <a:srgbClr val="898989"/>
                </a:solidFill>
                <a:latin typeface="Lato Light" panose="020F0502020204030203" pitchFamily="34" charset="0"/>
                <a:ea typeface="Lato Light" panose="020F0502020204030203" pitchFamily="34" charset="0"/>
                <a:cs typeface="Mukta ExtraLight" panose="020B0000000000000000" pitchFamily="34" charset="77"/>
              </a:rPr>
              <a:t>Pepsico</a:t>
            </a: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 Lotte, Reckitt Benckiser, </a:t>
            </a:r>
            <a:r>
              <a:rPr lang="en-US" sz="1200" dirty="0" err="1">
                <a:solidFill>
                  <a:srgbClr val="898989"/>
                </a:solidFill>
                <a:latin typeface="Lato Light" panose="020F0502020204030203" pitchFamily="34" charset="0"/>
                <a:ea typeface="Lato Light" panose="020F0502020204030203" pitchFamily="34" charset="0"/>
                <a:cs typeface="Mukta ExtraLight" panose="020B0000000000000000" pitchFamily="34" charset="77"/>
              </a:rPr>
              <a:t>Tapal</a:t>
            </a: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 Shan, </a:t>
            </a:r>
            <a:r>
              <a:rPr lang="en-US" sz="1200" dirty="0" err="1">
                <a:solidFill>
                  <a:srgbClr val="898989"/>
                </a:solidFill>
                <a:latin typeface="Lato Light" panose="020F0502020204030203" pitchFamily="34" charset="0"/>
                <a:ea typeface="Lato Light" panose="020F0502020204030203" pitchFamily="34" charset="0"/>
                <a:cs typeface="Mukta ExtraLight" panose="020B0000000000000000" pitchFamily="34" charset="77"/>
              </a:rPr>
              <a:t>Hilal</a:t>
            </a:r>
            <a:r>
              <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rPr>
              <a:t> </a:t>
            </a:r>
            <a:r>
              <a:rPr lang="en-US" sz="1200" dirty="0" err="1">
                <a:solidFill>
                  <a:srgbClr val="898989"/>
                </a:solidFill>
                <a:latin typeface="Lato Light" panose="020F0502020204030203" pitchFamily="34" charset="0"/>
                <a:ea typeface="Lato Light" panose="020F0502020204030203" pitchFamily="34" charset="0"/>
                <a:cs typeface="Mukta ExtraLight" panose="020B0000000000000000" pitchFamily="34" charset="77"/>
              </a:rPr>
              <a:t>etc</a:t>
            </a:r>
            <a:endParaRPr lang="en-US" sz="1200" dirty="0">
              <a:solidFill>
                <a:srgbClr val="898989"/>
              </a:solidFill>
              <a:latin typeface="Lato Light" panose="020F0502020204030203" pitchFamily="34" charset="0"/>
              <a:ea typeface="Lato Light" panose="020F0502020204030203" pitchFamily="34" charset="0"/>
              <a:cs typeface="Mukta ExtraLight" panose="020B0000000000000000" pitchFamily="34" charset="77"/>
            </a:endParaRPr>
          </a:p>
        </p:txBody>
      </p:sp>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9048" t="10938" r="17857" b="5729"/>
          <a:stretch/>
        </p:blipFill>
        <p:spPr>
          <a:xfrm>
            <a:off x="7953819" y="4525887"/>
            <a:ext cx="1373459" cy="1382097"/>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1997" y="4537201"/>
            <a:ext cx="1533350" cy="1366386"/>
          </a:xfrm>
          <a:prstGeom prst="rect">
            <a:avLst/>
          </a:prstGeom>
        </p:spPr>
      </p:pic>
      <p:pic>
        <p:nvPicPr>
          <p:cNvPr id="26" name="Picture 18" descr="DSC_5926-5"/>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952296" y="4537201"/>
            <a:ext cx="1493596" cy="136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86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3887" cy="886691"/>
          </a:xfrm>
        </p:spPr>
        <p:txBody>
          <a:bodyPr/>
          <a:lstStyle/>
          <a:p>
            <a:pPr defTabSz="914172"/>
            <a:r>
              <a:rPr lang="en-US" sz="4399" b="1" dirty="0">
                <a:solidFill>
                  <a:srgbClr val="009FE3"/>
                </a:solidFill>
                <a:latin typeface="Poppins" panose="00000500000000000000" pitchFamily="50" charset="0"/>
                <a:cs typeface="Poppins" panose="00000500000000000000" pitchFamily="50" charset="0"/>
              </a:rPr>
              <a:t>FTMM–Corrugation Division</a:t>
            </a:r>
          </a:p>
        </p:txBody>
      </p:sp>
      <p:sp>
        <p:nvSpPr>
          <p:cNvPr id="9" name="Rectangle 8"/>
          <p:cNvSpPr/>
          <p:nvPr/>
        </p:nvSpPr>
        <p:spPr>
          <a:xfrm>
            <a:off x="28464" y="1866622"/>
            <a:ext cx="3281668"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Revenue</a:t>
            </a:r>
          </a:p>
        </p:txBody>
      </p:sp>
      <p:sp>
        <p:nvSpPr>
          <p:cNvPr id="10" name="Rectangle 9"/>
          <p:cNvSpPr/>
          <p:nvPr/>
        </p:nvSpPr>
        <p:spPr>
          <a:xfrm>
            <a:off x="28464" y="4273613"/>
            <a:ext cx="5038559"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Certifications</a:t>
            </a:r>
          </a:p>
        </p:txBody>
      </p:sp>
      <p:sp>
        <p:nvSpPr>
          <p:cNvPr id="11" name="Rectangle 10"/>
          <p:cNvSpPr/>
          <p:nvPr/>
        </p:nvSpPr>
        <p:spPr>
          <a:xfrm>
            <a:off x="28464" y="3150246"/>
            <a:ext cx="3884397"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Resources</a:t>
            </a:r>
          </a:p>
        </p:txBody>
      </p:sp>
      <p:sp>
        <p:nvSpPr>
          <p:cNvPr id="12" name="Rectangle 11"/>
          <p:cNvSpPr/>
          <p:nvPr/>
        </p:nvSpPr>
        <p:spPr>
          <a:xfrm>
            <a:off x="3692396" y="1866622"/>
            <a:ext cx="2656496"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2.3 Billion</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4" name="Rectangle 13"/>
          <p:cNvSpPr/>
          <p:nvPr/>
        </p:nvSpPr>
        <p:spPr>
          <a:xfrm>
            <a:off x="4332378" y="3150246"/>
            <a:ext cx="1366080"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180+</a:t>
            </a:r>
            <a:endParaRPr lang="en-US" sz="44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4" name="Rectangle 3"/>
          <p:cNvSpPr/>
          <p:nvPr/>
        </p:nvSpPr>
        <p:spPr>
          <a:xfrm>
            <a:off x="5266403" y="4322145"/>
            <a:ext cx="2985113" cy="707886"/>
          </a:xfrm>
          <a:prstGeom prst="rect">
            <a:avLst/>
          </a:prstGeom>
        </p:spPr>
        <p:txBody>
          <a:bodyPr wrap="none">
            <a:spAutoFit/>
          </a:bodyPr>
          <a:lstStyle/>
          <a:p>
            <a:r>
              <a:rPr lang="en-US" altLang="en-US" sz="4000" b="1" dirty="0">
                <a:solidFill>
                  <a:schemeClr val="bg2">
                    <a:lumMod val="50000"/>
                  </a:schemeClr>
                </a:solidFill>
                <a:latin typeface="Poppins" panose="00000500000000000000" pitchFamily="50" charset="0"/>
                <a:ea typeface="+mj-ea"/>
                <a:cs typeface="Poppins" panose="00000500000000000000" pitchFamily="50" charset="0"/>
              </a:rPr>
              <a:t>ISO &amp; FSSC</a:t>
            </a:r>
          </a:p>
        </p:txBody>
      </p:sp>
      <p:sp>
        <p:nvSpPr>
          <p:cNvPr id="15" name="Rectangle 14"/>
          <p:cNvSpPr/>
          <p:nvPr/>
        </p:nvSpPr>
        <p:spPr>
          <a:xfrm>
            <a:off x="7054214" y="1948643"/>
            <a:ext cx="106150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Pak </a:t>
            </a:r>
          </a:p>
          <a:p>
            <a:r>
              <a:rPr lang="en-US" b="1" dirty="0">
                <a:solidFill>
                  <a:schemeClr val="bg1">
                    <a:lumMod val="75000"/>
                  </a:schemeClr>
                </a:solidFill>
                <a:latin typeface="Poppins" panose="00000500000000000000" pitchFamily="50" charset="0"/>
                <a:cs typeface="Poppins" panose="00000500000000000000" pitchFamily="50" charset="0"/>
              </a:rPr>
              <a:t>Rupees</a:t>
            </a:r>
          </a:p>
        </p:txBody>
      </p:sp>
      <p:sp>
        <p:nvSpPr>
          <p:cNvPr id="16" name="Rectangle 15"/>
          <p:cNvSpPr/>
          <p:nvPr/>
        </p:nvSpPr>
        <p:spPr>
          <a:xfrm>
            <a:off x="5683198" y="3229976"/>
            <a:ext cx="1484702"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Delighted </a:t>
            </a:r>
          </a:p>
          <a:p>
            <a:r>
              <a:rPr lang="en-US" b="1" dirty="0">
                <a:solidFill>
                  <a:schemeClr val="bg1">
                    <a:lumMod val="75000"/>
                  </a:schemeClr>
                </a:solidFill>
                <a:latin typeface="Poppins" panose="00000500000000000000" pitchFamily="50" charset="0"/>
                <a:cs typeface="Poppins" panose="00000500000000000000" pitchFamily="50" charset="0"/>
              </a:rPr>
              <a:t>Employees</a:t>
            </a:r>
            <a:endParaRPr lang="en-US" sz="6000" b="1" dirty="0">
              <a:solidFill>
                <a:schemeClr val="bg1">
                  <a:lumMod val="75000"/>
                </a:schemeClr>
              </a:solidFill>
              <a:latin typeface="Poppins" panose="00000500000000000000" pitchFamily="50" charset="0"/>
              <a:cs typeface="Poppins" panose="00000500000000000000" pitchFamily="50" charset="0"/>
            </a:endParaRPr>
          </a:p>
        </p:txBody>
      </p:sp>
      <p:sp>
        <p:nvSpPr>
          <p:cNvPr id="17" name="Rectangle 16"/>
          <p:cNvSpPr/>
          <p:nvPr/>
        </p:nvSpPr>
        <p:spPr>
          <a:xfrm>
            <a:off x="28464" y="5433707"/>
            <a:ext cx="3174267"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Portfolio</a:t>
            </a:r>
          </a:p>
        </p:txBody>
      </p:sp>
      <p:sp>
        <p:nvSpPr>
          <p:cNvPr id="18" name="Rectangle 17"/>
          <p:cNvSpPr/>
          <p:nvPr/>
        </p:nvSpPr>
        <p:spPr>
          <a:xfrm>
            <a:off x="3660855" y="5433707"/>
            <a:ext cx="2844048"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Industries</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9" name="Rectangle 18"/>
          <p:cNvSpPr/>
          <p:nvPr/>
        </p:nvSpPr>
        <p:spPr>
          <a:xfrm>
            <a:off x="7454501" y="5516205"/>
            <a:ext cx="3980577"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Textile, Home Appliances, Lube, </a:t>
            </a:r>
          </a:p>
          <a:p>
            <a:r>
              <a:rPr lang="en-US" b="1" dirty="0">
                <a:solidFill>
                  <a:schemeClr val="bg1">
                    <a:lumMod val="75000"/>
                  </a:schemeClr>
                </a:solidFill>
                <a:latin typeface="Poppins" panose="00000500000000000000" pitchFamily="50" charset="0"/>
                <a:cs typeface="Poppins" panose="00000500000000000000" pitchFamily="50" charset="0"/>
              </a:rPr>
              <a:t>Dairy, Snacks, Beverages, </a:t>
            </a:r>
            <a:r>
              <a:rPr lang="en-US" b="1" dirty="0" err="1">
                <a:solidFill>
                  <a:schemeClr val="bg1">
                    <a:lumMod val="75000"/>
                  </a:schemeClr>
                </a:solidFill>
                <a:latin typeface="Poppins" panose="00000500000000000000" pitchFamily="50" charset="0"/>
                <a:cs typeface="Poppins" panose="00000500000000000000" pitchFamily="50" charset="0"/>
              </a:rPr>
              <a:t>etc</a:t>
            </a:r>
            <a:endParaRPr lang="en-US" b="1" dirty="0">
              <a:solidFill>
                <a:schemeClr val="bg1">
                  <a:lumMod val="75000"/>
                </a:schemeClr>
              </a:solidFill>
              <a:latin typeface="Poppins" panose="00000500000000000000" pitchFamily="50" charset="0"/>
              <a:cs typeface="Poppins" panose="00000500000000000000" pitchFamily="50" charset="0"/>
            </a:endParaRPr>
          </a:p>
        </p:txBody>
      </p:sp>
      <p:sp>
        <p:nvSpPr>
          <p:cNvPr id="5" name="Rectangle 4"/>
          <p:cNvSpPr/>
          <p:nvPr/>
        </p:nvSpPr>
        <p:spPr>
          <a:xfrm>
            <a:off x="9232553" y="4373090"/>
            <a:ext cx="1720343" cy="646331"/>
          </a:xfrm>
          <a:prstGeom prst="rect">
            <a:avLst/>
          </a:prstGeom>
        </p:spPr>
        <p:txBody>
          <a:bodyPr wrap="none">
            <a:spAutoFit/>
          </a:bodyPr>
          <a:lstStyle/>
          <a:p>
            <a:r>
              <a:rPr lang="en-US" altLang="en-US" b="1" dirty="0">
                <a:solidFill>
                  <a:schemeClr val="bg1">
                    <a:lumMod val="75000"/>
                  </a:schemeClr>
                </a:solidFill>
                <a:latin typeface="Poppins" panose="00000500000000000000" pitchFamily="50" charset="0"/>
                <a:cs typeface="Poppins" panose="00000500000000000000" pitchFamily="50" charset="0"/>
              </a:rPr>
              <a:t>ISO 9001 &amp; </a:t>
            </a:r>
          </a:p>
          <a:p>
            <a:r>
              <a:rPr lang="en-US" altLang="en-US" b="1" dirty="0">
                <a:solidFill>
                  <a:schemeClr val="bg1">
                    <a:lumMod val="75000"/>
                  </a:schemeClr>
                </a:solidFill>
                <a:latin typeface="Poppins" panose="00000500000000000000" pitchFamily="50" charset="0"/>
                <a:cs typeface="Poppins" panose="00000500000000000000" pitchFamily="50" charset="0"/>
              </a:rPr>
              <a:t>FSSC 22,000 </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1145" y="1779260"/>
            <a:ext cx="3183157" cy="2097046"/>
          </a:xfrm>
          <a:prstGeom prst="rect">
            <a:avLst/>
          </a:prstGeom>
        </p:spPr>
      </p:pic>
      <p:sp>
        <p:nvSpPr>
          <p:cNvPr id="20" name="Content Placeholder 2"/>
          <p:cNvSpPr>
            <a:spLocks noGrp="1"/>
          </p:cNvSpPr>
          <p:nvPr>
            <p:ph idx="1"/>
          </p:nvPr>
        </p:nvSpPr>
        <p:spPr>
          <a:xfrm>
            <a:off x="28464" y="607883"/>
            <a:ext cx="12163536" cy="1014556"/>
          </a:xfrm>
        </p:spPr>
        <p:txBody>
          <a:bodyPr vert="horz" lIns="91440" tIns="45720" rIns="91440" bIns="45720" rtlCol="0">
            <a:normAutofit fontScale="92500"/>
          </a:bodyPr>
          <a:lstStyle/>
          <a:p>
            <a:pPr marL="0" indent="0">
              <a:lnSpc>
                <a:spcPct val="150000"/>
              </a:lnSpc>
              <a:buNone/>
            </a:pPr>
            <a:r>
              <a:rPr lang="en-US" sz="1600" dirty="0">
                <a:latin typeface="Lato" panose="020F0502020204030203" pitchFamily="34" charset="0"/>
                <a:ea typeface="Lato" panose="020F0502020204030203" pitchFamily="34" charset="0"/>
                <a:cs typeface="Lato" panose="020F0502020204030203" pitchFamily="34" charset="0"/>
              </a:rPr>
              <a:t>Packaging Solutions (PACKSOL) is committed to manufacture high quality corrugated boxes to meet the growing demand of packaging solutions in the country. The products are benchmarked to agreed standards substantiated with personalized services to the valued clients at competitive price.</a:t>
            </a:r>
          </a:p>
        </p:txBody>
      </p:sp>
    </p:spTree>
    <p:extLst>
      <p:ext uri="{BB962C8B-B14F-4D97-AF65-F5344CB8AC3E}">
        <p14:creationId xmlns:p14="http://schemas.microsoft.com/office/powerpoint/2010/main" val="29530672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Profit or Loss – Corrugation</a:t>
            </a:r>
          </a:p>
        </p:txBody>
      </p:sp>
      <p:pic>
        <p:nvPicPr>
          <p:cNvPr id="4" name="Picture 3">
            <a:extLst>
              <a:ext uri="{FF2B5EF4-FFF2-40B4-BE49-F238E27FC236}">
                <a16:creationId xmlns:a16="http://schemas.microsoft.com/office/drawing/2014/main" id="{906E1663-7A62-ACDE-C2CB-1B2F206D4F3F}"/>
              </a:ext>
            </a:extLst>
          </p:cNvPr>
          <p:cNvPicPr>
            <a:picLocks noChangeAspect="1"/>
          </p:cNvPicPr>
          <p:nvPr/>
        </p:nvPicPr>
        <p:blipFill>
          <a:blip r:embed="rId3"/>
          <a:stretch>
            <a:fillRect/>
          </a:stretch>
        </p:blipFill>
        <p:spPr>
          <a:xfrm>
            <a:off x="1411048" y="1157469"/>
            <a:ext cx="9202937" cy="4583574"/>
          </a:xfrm>
          <a:prstGeom prst="rect">
            <a:avLst/>
          </a:prstGeom>
        </p:spPr>
      </p:pic>
    </p:spTree>
    <p:extLst>
      <p:ext uri="{BB962C8B-B14F-4D97-AF65-F5344CB8AC3E}">
        <p14:creationId xmlns:p14="http://schemas.microsoft.com/office/powerpoint/2010/main" val="3885538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73572" cy="6840388"/>
          </a:xfrm>
          <a:prstGeom prst="rect">
            <a:avLst/>
          </a:prstGeom>
        </p:spPr>
      </p:pic>
      <p:sp>
        <p:nvSpPr>
          <p:cNvPr id="3" name="Title 1"/>
          <p:cNvSpPr txBox="1">
            <a:spLocks/>
          </p:cNvSpPr>
          <p:nvPr/>
        </p:nvSpPr>
        <p:spPr>
          <a:xfrm>
            <a:off x="784307" y="1784022"/>
            <a:ext cx="49809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a:lstStyle>
          <a:p>
            <a:r>
              <a:rPr lang="en-US" b="1" dirty="0">
                <a:latin typeface="Poppins" panose="00000500000000000000" pitchFamily="50" charset="0"/>
                <a:cs typeface="Poppins" panose="00000500000000000000" pitchFamily="50" charset="0"/>
              </a:rPr>
              <a:t>FTMM Soaps</a:t>
            </a:r>
          </a:p>
        </p:txBody>
      </p:sp>
    </p:spTree>
    <p:extLst>
      <p:ext uri="{BB962C8B-B14F-4D97-AF65-F5344CB8AC3E}">
        <p14:creationId xmlns:p14="http://schemas.microsoft.com/office/powerpoint/2010/main" val="1183474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3887" cy="886691"/>
          </a:xfrm>
        </p:spPr>
        <p:txBody>
          <a:bodyPr/>
          <a:lstStyle/>
          <a:p>
            <a:pPr defTabSz="914172"/>
            <a:r>
              <a:rPr lang="en-US" sz="4399" b="1" dirty="0">
                <a:solidFill>
                  <a:srgbClr val="009FE3"/>
                </a:solidFill>
                <a:latin typeface="Poppins" panose="00000500000000000000" pitchFamily="50" charset="0"/>
                <a:cs typeface="Poppins" panose="00000500000000000000" pitchFamily="50" charset="0"/>
              </a:rPr>
              <a:t>FTMM–Soaps Division</a:t>
            </a:r>
          </a:p>
        </p:txBody>
      </p:sp>
      <p:sp>
        <p:nvSpPr>
          <p:cNvPr id="3" name="Content Placeholder 2"/>
          <p:cNvSpPr>
            <a:spLocks noGrp="1"/>
          </p:cNvSpPr>
          <p:nvPr>
            <p:ph idx="1"/>
          </p:nvPr>
        </p:nvSpPr>
        <p:spPr>
          <a:xfrm>
            <a:off x="1" y="698429"/>
            <a:ext cx="12053454" cy="1014556"/>
          </a:xfrm>
        </p:spPr>
        <p:txBody>
          <a:bodyPr vert="horz" lIns="91440" tIns="45720" rIns="91440" bIns="45720" rtlCol="0">
            <a:normAutofit/>
          </a:bodyPr>
          <a:lstStyle/>
          <a:p>
            <a:pPr marL="0" indent="0">
              <a:lnSpc>
                <a:spcPct val="150000"/>
              </a:lnSpc>
              <a:buNone/>
            </a:pPr>
            <a:r>
              <a:rPr lang="en-US" sz="1500" dirty="0" err="1">
                <a:latin typeface="Lato" panose="020F0502020204030203" pitchFamily="34" charset="0"/>
                <a:ea typeface="Lato" panose="020F0502020204030203" pitchFamily="34" charset="0"/>
                <a:cs typeface="Lato" panose="020F0502020204030203" pitchFamily="34" charset="0"/>
              </a:rPr>
              <a:t>Treet</a:t>
            </a:r>
            <a:r>
              <a:rPr lang="en-US" sz="1500" dirty="0">
                <a:latin typeface="Lato" panose="020F0502020204030203" pitchFamily="34" charset="0"/>
                <a:ea typeface="Lato" panose="020F0502020204030203" pitchFamily="34" charset="0"/>
                <a:cs typeface="Lato" panose="020F0502020204030203" pitchFamily="34" charset="0"/>
              </a:rPr>
              <a:t> Group started its soap operations in 1996 through toll manufacturing of Carbolic Soap in 1996 and commenced production of Laundry Soap in 1998. </a:t>
            </a:r>
          </a:p>
        </p:txBody>
      </p:sp>
      <p:sp>
        <p:nvSpPr>
          <p:cNvPr id="9" name="Rectangle 8"/>
          <p:cNvSpPr/>
          <p:nvPr/>
        </p:nvSpPr>
        <p:spPr>
          <a:xfrm>
            <a:off x="111594" y="1811201"/>
            <a:ext cx="3281668"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Revenue</a:t>
            </a:r>
          </a:p>
        </p:txBody>
      </p:sp>
      <p:sp>
        <p:nvSpPr>
          <p:cNvPr id="10" name="Rectangle 9"/>
          <p:cNvSpPr/>
          <p:nvPr/>
        </p:nvSpPr>
        <p:spPr>
          <a:xfrm>
            <a:off x="111594" y="4218192"/>
            <a:ext cx="5038559"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Certifications</a:t>
            </a:r>
          </a:p>
        </p:txBody>
      </p:sp>
      <p:sp>
        <p:nvSpPr>
          <p:cNvPr id="11" name="Rectangle 10"/>
          <p:cNvSpPr/>
          <p:nvPr/>
        </p:nvSpPr>
        <p:spPr>
          <a:xfrm>
            <a:off x="111594" y="3094825"/>
            <a:ext cx="4398961"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Distributors</a:t>
            </a:r>
          </a:p>
        </p:txBody>
      </p:sp>
      <p:sp>
        <p:nvSpPr>
          <p:cNvPr id="12" name="Rectangle 11"/>
          <p:cNvSpPr/>
          <p:nvPr/>
        </p:nvSpPr>
        <p:spPr>
          <a:xfrm>
            <a:off x="3775526" y="1811201"/>
            <a:ext cx="3039615"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490 Million</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4" name="Rectangle 13"/>
          <p:cNvSpPr/>
          <p:nvPr/>
        </p:nvSpPr>
        <p:spPr>
          <a:xfrm>
            <a:off x="4567026" y="3094825"/>
            <a:ext cx="1080745" cy="707886"/>
          </a:xfrm>
          <a:prstGeom prst="rect">
            <a:avLst/>
          </a:prstGeom>
        </p:spPr>
        <p:txBody>
          <a:bodyPr wrap="none">
            <a:spAutoFit/>
          </a:bodyPr>
          <a:lstStyle/>
          <a:p>
            <a:r>
              <a:rPr lang="en-US" sz="4000" b="1" dirty="0">
                <a:solidFill>
                  <a:schemeClr val="bg2">
                    <a:lumMod val="50000"/>
                  </a:schemeClr>
                </a:solidFill>
                <a:highlight>
                  <a:srgbClr val="FFFFFF"/>
                </a:highlight>
                <a:latin typeface="Poppins" panose="00000500000000000000" pitchFamily="50" charset="0"/>
                <a:ea typeface="+mj-ea"/>
                <a:cs typeface="Poppins" panose="00000500000000000000" pitchFamily="50" charset="0"/>
              </a:rPr>
              <a:t>477</a:t>
            </a:r>
            <a:endParaRPr lang="en-US" sz="4400" b="1" dirty="0">
              <a:solidFill>
                <a:schemeClr val="bg2">
                  <a:lumMod val="50000"/>
                </a:schemeClr>
              </a:solidFill>
              <a:highlight>
                <a:srgbClr val="FFFFFF"/>
              </a:highlight>
              <a:latin typeface="Poppins" panose="00000500000000000000" pitchFamily="50" charset="0"/>
              <a:ea typeface="+mj-ea"/>
              <a:cs typeface="Poppins" panose="00000500000000000000" pitchFamily="50" charset="0"/>
            </a:endParaRPr>
          </a:p>
        </p:txBody>
      </p:sp>
      <p:sp>
        <p:nvSpPr>
          <p:cNvPr id="4" name="Rectangle 3"/>
          <p:cNvSpPr/>
          <p:nvPr/>
        </p:nvSpPr>
        <p:spPr>
          <a:xfrm>
            <a:off x="5349533" y="4266724"/>
            <a:ext cx="2626040" cy="923330"/>
          </a:xfrm>
          <a:prstGeom prst="rect">
            <a:avLst/>
          </a:prstGeom>
        </p:spPr>
        <p:txBody>
          <a:bodyPr wrap="none">
            <a:spAutoFit/>
          </a:bodyPr>
          <a:lstStyle/>
          <a:p>
            <a:r>
              <a:rPr lang="en-US" sz="5400" b="1" dirty="0">
                <a:solidFill>
                  <a:schemeClr val="bg2">
                    <a:lumMod val="50000"/>
                  </a:schemeClr>
                </a:solidFill>
                <a:latin typeface="Poppins" panose="00000500000000000000" pitchFamily="50" charset="0"/>
                <a:ea typeface="+mj-ea"/>
                <a:cs typeface="Poppins" panose="00000500000000000000" pitchFamily="50" charset="0"/>
              </a:rPr>
              <a:t>PSQCA</a:t>
            </a:r>
            <a:endParaRPr lang="en-US" altLang="en-US" sz="54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5" name="Rectangle 14"/>
          <p:cNvSpPr/>
          <p:nvPr/>
        </p:nvSpPr>
        <p:spPr>
          <a:xfrm>
            <a:off x="7655337" y="1893222"/>
            <a:ext cx="106150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Pak </a:t>
            </a:r>
          </a:p>
          <a:p>
            <a:r>
              <a:rPr lang="en-US" b="1" dirty="0">
                <a:solidFill>
                  <a:schemeClr val="bg1">
                    <a:lumMod val="75000"/>
                  </a:schemeClr>
                </a:solidFill>
                <a:latin typeface="Poppins" panose="00000500000000000000" pitchFamily="50" charset="0"/>
                <a:cs typeface="Poppins" panose="00000500000000000000" pitchFamily="50" charset="0"/>
              </a:rPr>
              <a:t>Rupees</a:t>
            </a:r>
          </a:p>
        </p:txBody>
      </p:sp>
      <p:sp>
        <p:nvSpPr>
          <p:cNvPr id="16" name="Rectangle 15"/>
          <p:cNvSpPr/>
          <p:nvPr/>
        </p:nvSpPr>
        <p:spPr>
          <a:xfrm>
            <a:off x="6144132" y="3174555"/>
            <a:ext cx="2230098"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Vast Distribution </a:t>
            </a:r>
          </a:p>
          <a:p>
            <a:r>
              <a:rPr lang="en-US" b="1" dirty="0">
                <a:solidFill>
                  <a:schemeClr val="bg1">
                    <a:lumMod val="75000"/>
                  </a:schemeClr>
                </a:solidFill>
                <a:latin typeface="Poppins" panose="00000500000000000000" pitchFamily="50" charset="0"/>
                <a:cs typeface="Poppins" panose="00000500000000000000" pitchFamily="50" charset="0"/>
              </a:rPr>
              <a:t>Network</a:t>
            </a:r>
          </a:p>
        </p:txBody>
      </p:sp>
      <p:sp>
        <p:nvSpPr>
          <p:cNvPr id="17" name="Rectangle 16"/>
          <p:cNvSpPr/>
          <p:nvPr/>
        </p:nvSpPr>
        <p:spPr>
          <a:xfrm>
            <a:off x="111594" y="5378286"/>
            <a:ext cx="2989921"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Product</a:t>
            </a:r>
          </a:p>
        </p:txBody>
      </p:sp>
      <p:sp>
        <p:nvSpPr>
          <p:cNvPr id="18" name="Rectangle 17"/>
          <p:cNvSpPr/>
          <p:nvPr/>
        </p:nvSpPr>
        <p:spPr>
          <a:xfrm>
            <a:off x="3775526" y="5378286"/>
            <a:ext cx="2673361" cy="923330"/>
          </a:xfrm>
          <a:prstGeom prst="rect">
            <a:avLst/>
          </a:prstGeom>
        </p:spPr>
        <p:txBody>
          <a:bodyPr wrap="none">
            <a:spAutoFit/>
          </a:bodyPr>
          <a:lstStyle/>
          <a:p>
            <a:r>
              <a:rPr lang="en-US" sz="5400" b="1" dirty="0">
                <a:solidFill>
                  <a:schemeClr val="bg2">
                    <a:lumMod val="50000"/>
                  </a:schemeClr>
                </a:solidFill>
                <a:latin typeface="Poppins" panose="00000500000000000000" pitchFamily="50" charset="0"/>
                <a:ea typeface="+mj-ea"/>
                <a:cs typeface="Poppins" panose="00000500000000000000" pitchFamily="50" charset="0"/>
              </a:rPr>
              <a:t>4 Brands</a:t>
            </a:r>
            <a:endParaRPr lang="en-US"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9" name="Rectangle 18"/>
          <p:cNvSpPr/>
          <p:nvPr/>
        </p:nvSpPr>
        <p:spPr>
          <a:xfrm>
            <a:off x="7134138" y="5470619"/>
            <a:ext cx="3779496"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Saba, Fresh White, Bodyguard Family </a:t>
            </a:r>
          </a:p>
          <a:p>
            <a:r>
              <a:rPr lang="en-US" b="1" dirty="0">
                <a:solidFill>
                  <a:schemeClr val="bg1">
                    <a:lumMod val="75000"/>
                  </a:schemeClr>
                </a:solidFill>
                <a:latin typeface="Poppins" panose="00000500000000000000" pitchFamily="50" charset="0"/>
                <a:cs typeface="Poppins" panose="00000500000000000000" pitchFamily="50" charset="0"/>
              </a:rPr>
              <a:t>&amp; Lyla</a:t>
            </a:r>
          </a:p>
        </p:txBody>
      </p:sp>
      <p:sp>
        <p:nvSpPr>
          <p:cNvPr id="6" name="Rectangle 5"/>
          <p:cNvSpPr/>
          <p:nvPr/>
        </p:nvSpPr>
        <p:spPr>
          <a:xfrm>
            <a:off x="7975573" y="4356691"/>
            <a:ext cx="3365024"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Pakistan Standard Quality </a:t>
            </a:r>
          </a:p>
          <a:p>
            <a:r>
              <a:rPr lang="en-US" b="1" dirty="0">
                <a:solidFill>
                  <a:schemeClr val="bg1">
                    <a:lumMod val="75000"/>
                  </a:schemeClr>
                </a:solidFill>
                <a:latin typeface="Poppins" panose="00000500000000000000" pitchFamily="50" charset="0"/>
                <a:cs typeface="Poppins" panose="00000500000000000000" pitchFamily="50" charset="0"/>
              </a:rPr>
              <a:t>Control Authority</a:t>
            </a:r>
          </a:p>
        </p:txBody>
      </p:sp>
      <p:pic>
        <p:nvPicPr>
          <p:cNvPr id="20" name="Picture 19" descr="F:\Soaps Pictures\SABA S.jpg"/>
          <p:cNvPicPr/>
          <p:nvPr/>
        </p:nvPicPr>
        <p:blipFill rotWithShape="1">
          <a:blip r:embed="rId2" cstate="print">
            <a:clrChange>
              <a:clrFrom>
                <a:srgbClr val="FEFEFE"/>
              </a:clrFrom>
              <a:clrTo>
                <a:srgbClr val="FEFEFE">
                  <a:alpha val="0"/>
                </a:srgbClr>
              </a:clrTo>
            </a:clrChange>
          </a:blip>
          <a:srcRect t="-16681" r="48433"/>
          <a:stretch/>
        </p:blipFill>
        <p:spPr bwMode="auto">
          <a:xfrm rot="21327489">
            <a:off x="10321792" y="1818645"/>
            <a:ext cx="1279336" cy="1061824"/>
          </a:xfrm>
          <a:prstGeom prst="rect">
            <a:avLst/>
          </a:prstGeom>
          <a:noFill/>
          <a:ln w="9525">
            <a:noFill/>
            <a:miter lim="800000"/>
            <a:headEnd/>
            <a:tailEnd/>
          </a:ln>
        </p:spPr>
      </p:pic>
      <p:pic>
        <p:nvPicPr>
          <p:cNvPr id="21" name="Picture 20"/>
          <p:cNvPicPr/>
          <p:nvPr/>
        </p:nvPicPr>
        <p:blipFill>
          <a:blip r:embed="rId3" cstate="print"/>
          <a:srcRect/>
          <a:stretch>
            <a:fillRect/>
          </a:stretch>
        </p:blipFill>
        <p:spPr bwMode="auto">
          <a:xfrm rot="21353588">
            <a:off x="8937506" y="2707430"/>
            <a:ext cx="1176543" cy="784362"/>
          </a:xfrm>
          <a:prstGeom prst="rect">
            <a:avLst/>
          </a:prstGeom>
          <a:noFill/>
          <a:ln w="9525">
            <a:noFill/>
            <a:miter lim="800000"/>
            <a:headEnd/>
            <a:tailEnd/>
          </a:ln>
          <a:effectLst/>
        </p:spPr>
      </p:pic>
      <p:pic>
        <p:nvPicPr>
          <p:cNvPr id="22" name="Picture 21"/>
          <p:cNvPicPr/>
          <p:nvPr/>
        </p:nvPicPr>
        <p:blipFill>
          <a:blip r:embed="rId4" cstate="print"/>
          <a:srcRect/>
          <a:stretch>
            <a:fillRect/>
          </a:stretch>
        </p:blipFill>
        <p:spPr bwMode="auto">
          <a:xfrm rot="21125388">
            <a:off x="10550813" y="3185623"/>
            <a:ext cx="1339786" cy="792772"/>
          </a:xfrm>
          <a:prstGeom prst="rect">
            <a:avLst/>
          </a:prstGeom>
          <a:noFill/>
          <a:ln w="9525">
            <a:noFill/>
            <a:miter lim="800000"/>
            <a:headEnd/>
            <a:tailEnd/>
          </a:ln>
          <a:effectLst/>
        </p:spPr>
      </p:pic>
    </p:spTree>
    <p:extLst>
      <p:ext uri="{BB962C8B-B14F-4D97-AF65-F5344CB8AC3E}">
        <p14:creationId xmlns:p14="http://schemas.microsoft.com/office/powerpoint/2010/main" val="420035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0AC99A-0E21-284C-A489-BDA5F4588C35}"/>
              </a:ext>
            </a:extLst>
          </p:cNvPr>
          <p:cNvSpPr/>
          <p:nvPr/>
        </p:nvSpPr>
        <p:spPr>
          <a:xfrm>
            <a:off x="6785846" y="0"/>
            <a:ext cx="5404567" cy="6583680"/>
          </a:xfrm>
          <a:prstGeom prst="rect">
            <a:avLst/>
          </a:prstGeom>
          <a:solidFill>
            <a:srgbClr val="58B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FCCD45E3-D08E-6E45-803C-A7F51B71E32B}"/>
              </a:ext>
            </a:extLst>
          </p:cNvPr>
          <p:cNvSpPr txBox="1"/>
          <p:nvPr/>
        </p:nvSpPr>
        <p:spPr>
          <a:xfrm>
            <a:off x="0" y="158363"/>
            <a:ext cx="7123176" cy="677108"/>
          </a:xfrm>
          <a:prstGeom prst="rect">
            <a:avLst/>
          </a:prstGeom>
          <a:noFill/>
        </p:spPr>
        <p:txBody>
          <a:bodyPr wrap="square" lIns="45720" tIns="0" rIns="0" bIns="0" rtlCol="0">
            <a:spAutoFit/>
          </a:bodyPr>
          <a:lstStyle/>
          <a:p>
            <a:r>
              <a:rPr lang="en-US" sz="4400" b="1" spc="150" dirty="0">
                <a:solidFill>
                  <a:srgbClr val="009FE3"/>
                </a:solidFill>
                <a:latin typeface="Poppins" panose="00000500000000000000" pitchFamily="50" charset="0"/>
                <a:ea typeface="Noto Sans" panose="020B0502040504020204" pitchFamily="34" charset="0"/>
                <a:cs typeface="Poppins" panose="00000500000000000000" pitchFamily="50" charset="0"/>
              </a:rPr>
              <a:t>FTMM-Soap Division </a:t>
            </a:r>
          </a:p>
        </p:txBody>
      </p:sp>
      <p:cxnSp>
        <p:nvCxnSpPr>
          <p:cNvPr id="6" name="Straight Connector 5">
            <a:extLst>
              <a:ext uri="{FF2B5EF4-FFF2-40B4-BE49-F238E27FC236}">
                <a16:creationId xmlns:a16="http://schemas.microsoft.com/office/drawing/2014/main" id="{C9F726D3-D99C-D041-8533-E70957383607}"/>
              </a:ext>
            </a:extLst>
          </p:cNvPr>
          <p:cNvCxnSpPr>
            <a:cxnSpLocks/>
          </p:cNvCxnSpPr>
          <p:nvPr/>
        </p:nvCxnSpPr>
        <p:spPr>
          <a:xfrm flipV="1">
            <a:off x="10900401" y="-41710"/>
            <a:ext cx="0" cy="6900781"/>
          </a:xfrm>
          <a:prstGeom prst="line">
            <a:avLst/>
          </a:prstGeom>
          <a:ln w="508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46E7B24-0004-144A-8331-FA42A26AD1CB}"/>
              </a:ext>
            </a:extLst>
          </p:cNvPr>
          <p:cNvCxnSpPr>
            <a:cxnSpLocks/>
          </p:cNvCxnSpPr>
          <p:nvPr/>
        </p:nvCxnSpPr>
        <p:spPr>
          <a:xfrm flipH="1">
            <a:off x="8038936" y="2148875"/>
            <a:ext cx="2861465" cy="0"/>
          </a:xfrm>
          <a:prstGeom prst="line">
            <a:avLst/>
          </a:prstGeom>
          <a:ln w="50800">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05850F-AA0B-CA40-9748-D6B74436C45C}"/>
              </a:ext>
            </a:extLst>
          </p:cNvPr>
          <p:cNvCxnSpPr>
            <a:cxnSpLocks/>
          </p:cNvCxnSpPr>
          <p:nvPr/>
        </p:nvCxnSpPr>
        <p:spPr>
          <a:xfrm flipH="1">
            <a:off x="8038936" y="4233228"/>
            <a:ext cx="2861465" cy="0"/>
          </a:xfrm>
          <a:prstGeom prst="line">
            <a:avLst/>
          </a:prstGeom>
          <a:ln w="50800">
            <a:solidFill>
              <a:schemeClr val="bg2"/>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97903E-1DD7-9C43-B679-38AC7ED8ED3F}"/>
              </a:ext>
            </a:extLst>
          </p:cNvPr>
          <p:cNvCxnSpPr>
            <a:cxnSpLocks/>
          </p:cNvCxnSpPr>
          <p:nvPr/>
        </p:nvCxnSpPr>
        <p:spPr>
          <a:xfrm flipH="1">
            <a:off x="8022497" y="6367813"/>
            <a:ext cx="2861465" cy="0"/>
          </a:xfrm>
          <a:prstGeom prst="line">
            <a:avLst/>
          </a:prstGeom>
          <a:ln w="50800">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F696ED5-A2D4-E54B-8B0F-95DAF744EF46}"/>
              </a:ext>
            </a:extLst>
          </p:cNvPr>
          <p:cNvSpPr txBox="1"/>
          <p:nvPr/>
        </p:nvSpPr>
        <p:spPr>
          <a:xfrm>
            <a:off x="10047357" y="875167"/>
            <a:ext cx="646331" cy="423193"/>
          </a:xfrm>
          <a:prstGeom prst="rect">
            <a:avLst/>
          </a:prstGeom>
          <a:noFill/>
        </p:spPr>
        <p:txBody>
          <a:bodyPr wrap="none" rtlCol="0" anchor="t" anchorCtr="0">
            <a:spAutoFit/>
          </a:bodyPr>
          <a:lstStyle/>
          <a:p>
            <a:pPr algn="r">
              <a:lnSpc>
                <a:spcPts val="2750"/>
              </a:lnSpc>
            </a:pPr>
            <a:r>
              <a:rPr lang="en-US" sz="1600" b="1" dirty="0">
                <a:solidFill>
                  <a:schemeClr val="bg1"/>
                </a:solidFill>
                <a:latin typeface="Poppins" panose="00000500000000000000" pitchFamily="50" charset="0"/>
                <a:ea typeface="League Spartan" charset="0"/>
                <a:cs typeface="Poppins" panose="00000500000000000000" pitchFamily="50" charset="0"/>
              </a:rPr>
              <a:t>1996</a:t>
            </a:r>
          </a:p>
        </p:txBody>
      </p:sp>
      <p:sp>
        <p:nvSpPr>
          <p:cNvPr id="11" name="TextBox 10">
            <a:extLst>
              <a:ext uri="{FF2B5EF4-FFF2-40B4-BE49-F238E27FC236}">
                <a16:creationId xmlns:a16="http://schemas.microsoft.com/office/drawing/2014/main" id="{2F65D0BA-FDBE-884A-9E99-714CD050EC92}"/>
              </a:ext>
            </a:extLst>
          </p:cNvPr>
          <p:cNvSpPr txBox="1"/>
          <p:nvPr/>
        </p:nvSpPr>
        <p:spPr>
          <a:xfrm>
            <a:off x="10045753" y="3249745"/>
            <a:ext cx="647934" cy="423193"/>
          </a:xfrm>
          <a:prstGeom prst="rect">
            <a:avLst/>
          </a:prstGeom>
          <a:noFill/>
        </p:spPr>
        <p:txBody>
          <a:bodyPr wrap="none" rtlCol="0" anchor="t" anchorCtr="0">
            <a:spAutoFit/>
          </a:bodyPr>
          <a:lstStyle>
            <a:defPPr>
              <a:defRPr lang="en-US"/>
            </a:defPPr>
            <a:lvl1pPr algn="r">
              <a:lnSpc>
                <a:spcPts val="2750"/>
              </a:lnSpc>
              <a:defRPr sz="1600" b="1">
                <a:solidFill>
                  <a:schemeClr val="bg1"/>
                </a:solidFill>
                <a:latin typeface="Poppins" panose="00000500000000000000" pitchFamily="50" charset="0"/>
                <a:ea typeface="League Spartan" charset="0"/>
                <a:cs typeface="Poppins" panose="00000500000000000000" pitchFamily="50" charset="0"/>
              </a:defRPr>
            </a:lvl1pPr>
          </a:lstStyle>
          <a:p>
            <a:r>
              <a:rPr lang="en-US" dirty="0"/>
              <a:t>1998</a:t>
            </a:r>
          </a:p>
        </p:txBody>
      </p:sp>
      <p:sp>
        <p:nvSpPr>
          <p:cNvPr id="12" name="Subtitle 2">
            <a:extLst>
              <a:ext uri="{FF2B5EF4-FFF2-40B4-BE49-F238E27FC236}">
                <a16:creationId xmlns:a16="http://schemas.microsoft.com/office/drawing/2014/main" id="{A1E0DDC2-2CE5-1D44-BD47-0645A2F7867A}"/>
              </a:ext>
            </a:extLst>
          </p:cNvPr>
          <p:cNvSpPr txBox="1">
            <a:spLocks/>
          </p:cNvSpPr>
          <p:nvPr/>
        </p:nvSpPr>
        <p:spPr>
          <a:xfrm>
            <a:off x="8107748" y="1207489"/>
            <a:ext cx="2632150" cy="80230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Treet Group started its soap operations in 1996 through toll manufacturing of Carbolic Soap </a:t>
            </a:r>
          </a:p>
        </p:txBody>
      </p:sp>
      <p:sp>
        <p:nvSpPr>
          <p:cNvPr id="13" name="Subtitle 2">
            <a:extLst>
              <a:ext uri="{FF2B5EF4-FFF2-40B4-BE49-F238E27FC236}">
                <a16:creationId xmlns:a16="http://schemas.microsoft.com/office/drawing/2014/main" id="{58A8F1A1-6951-9D4A-A664-B0A8739EA4D7}"/>
              </a:ext>
            </a:extLst>
          </p:cNvPr>
          <p:cNvSpPr txBox="1">
            <a:spLocks/>
          </p:cNvSpPr>
          <p:nvPr/>
        </p:nvSpPr>
        <p:spPr>
          <a:xfrm>
            <a:off x="8107748" y="3572198"/>
            <a:ext cx="2632150" cy="54858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commenced production of Laundry Soap in 1998</a:t>
            </a:r>
          </a:p>
        </p:txBody>
      </p:sp>
      <p:sp>
        <p:nvSpPr>
          <p:cNvPr id="14" name="TextBox 13">
            <a:extLst>
              <a:ext uri="{FF2B5EF4-FFF2-40B4-BE49-F238E27FC236}">
                <a16:creationId xmlns:a16="http://schemas.microsoft.com/office/drawing/2014/main" id="{59267A1F-BA9D-D84F-9260-8EB8C0B93F21}"/>
              </a:ext>
            </a:extLst>
          </p:cNvPr>
          <p:cNvSpPr txBox="1"/>
          <p:nvPr/>
        </p:nvSpPr>
        <p:spPr>
          <a:xfrm>
            <a:off x="9992853" y="5084374"/>
            <a:ext cx="700834" cy="423193"/>
          </a:xfrm>
          <a:prstGeom prst="rect">
            <a:avLst/>
          </a:prstGeom>
          <a:noFill/>
        </p:spPr>
        <p:txBody>
          <a:bodyPr wrap="none" rtlCol="0" anchor="t" anchorCtr="0">
            <a:spAutoFit/>
          </a:bodyPr>
          <a:lstStyle>
            <a:defPPr>
              <a:defRPr lang="en-US"/>
            </a:defPPr>
            <a:lvl1pPr algn="r">
              <a:lnSpc>
                <a:spcPts val="2750"/>
              </a:lnSpc>
              <a:defRPr sz="1600" b="1">
                <a:solidFill>
                  <a:schemeClr val="bg1"/>
                </a:solidFill>
                <a:latin typeface="Poppins" panose="00000500000000000000" pitchFamily="50" charset="0"/>
                <a:ea typeface="League Spartan" charset="0"/>
                <a:cs typeface="Poppins" panose="00000500000000000000" pitchFamily="50" charset="0"/>
              </a:defRPr>
            </a:lvl1pPr>
          </a:lstStyle>
          <a:p>
            <a:r>
              <a:rPr lang="en-US" dirty="0"/>
              <a:t>2005</a:t>
            </a:r>
          </a:p>
        </p:txBody>
      </p:sp>
      <p:sp>
        <p:nvSpPr>
          <p:cNvPr id="15" name="Subtitle 2">
            <a:extLst>
              <a:ext uri="{FF2B5EF4-FFF2-40B4-BE49-F238E27FC236}">
                <a16:creationId xmlns:a16="http://schemas.microsoft.com/office/drawing/2014/main" id="{085FB1E7-E725-1242-9470-FF504482DB5B}"/>
              </a:ext>
            </a:extLst>
          </p:cNvPr>
          <p:cNvSpPr txBox="1">
            <a:spLocks/>
          </p:cNvSpPr>
          <p:nvPr/>
        </p:nvSpPr>
        <p:spPr>
          <a:xfrm>
            <a:off x="7935469" y="5426427"/>
            <a:ext cx="2804429" cy="80230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Leased a soap plant and started its soap operations under Treet Group’s direct management control</a:t>
            </a:r>
          </a:p>
        </p:txBody>
      </p:sp>
      <p:sp>
        <p:nvSpPr>
          <p:cNvPr id="16" name="Subtitle 2">
            <a:extLst>
              <a:ext uri="{FF2B5EF4-FFF2-40B4-BE49-F238E27FC236}">
                <a16:creationId xmlns:a16="http://schemas.microsoft.com/office/drawing/2014/main" id="{AFF30AA5-D527-ED45-AC9B-761DB8142815}"/>
              </a:ext>
            </a:extLst>
          </p:cNvPr>
          <p:cNvSpPr txBox="1">
            <a:spLocks/>
          </p:cNvSpPr>
          <p:nvPr/>
        </p:nvSpPr>
        <p:spPr>
          <a:xfrm>
            <a:off x="659344" y="1608641"/>
            <a:ext cx="5548734" cy="54653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Our four main soap brands Saba, Bodyguard Family, Fresh White &amp; Lyla are being produced &amp; marketed to cater to the demand of local market in Pakistan.</a:t>
            </a:r>
          </a:p>
        </p:txBody>
      </p:sp>
      <p:sp>
        <p:nvSpPr>
          <p:cNvPr id="17" name="TextBox 16">
            <a:extLst>
              <a:ext uri="{FF2B5EF4-FFF2-40B4-BE49-F238E27FC236}">
                <a16:creationId xmlns:a16="http://schemas.microsoft.com/office/drawing/2014/main" id="{1A08BE08-14AB-5842-993F-8995A9BA60F3}"/>
              </a:ext>
            </a:extLst>
          </p:cNvPr>
          <p:cNvSpPr txBox="1"/>
          <p:nvPr/>
        </p:nvSpPr>
        <p:spPr>
          <a:xfrm>
            <a:off x="661309" y="1271650"/>
            <a:ext cx="1369286" cy="338554"/>
          </a:xfrm>
          <a:prstGeom prst="rect">
            <a:avLst/>
          </a:prstGeom>
          <a:noFill/>
        </p:spPr>
        <p:txBody>
          <a:bodyPr wrap="none" rtlCol="0" anchor="ctr" anchorCtr="0">
            <a:spAutoFit/>
          </a:bodyPr>
          <a:lstStyle/>
          <a:p>
            <a:r>
              <a:rPr lang="en-US" sz="1600" b="1" dirty="0">
                <a:solidFill>
                  <a:srgbClr val="009FE3"/>
                </a:solidFill>
                <a:latin typeface="Poppins" panose="00000500000000000000" pitchFamily="50" charset="0"/>
                <a:ea typeface="League Spartan" charset="0"/>
                <a:cs typeface="Poppins" panose="00000500000000000000" pitchFamily="50" charset="0"/>
              </a:rPr>
              <a:t>Our Brands</a:t>
            </a:r>
          </a:p>
        </p:txBody>
      </p:sp>
      <p:sp>
        <p:nvSpPr>
          <p:cNvPr id="18" name="Subtitle 2">
            <a:extLst>
              <a:ext uri="{FF2B5EF4-FFF2-40B4-BE49-F238E27FC236}">
                <a16:creationId xmlns:a16="http://schemas.microsoft.com/office/drawing/2014/main" id="{FDC78A87-5C89-DF44-B124-FD3C157E9A70}"/>
              </a:ext>
            </a:extLst>
          </p:cNvPr>
          <p:cNvSpPr txBox="1">
            <a:spLocks/>
          </p:cNvSpPr>
          <p:nvPr/>
        </p:nvSpPr>
        <p:spPr>
          <a:xfrm>
            <a:off x="659344" y="3078956"/>
            <a:ext cx="5548734" cy="57147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Our main brand, Saba soap is present in more than 400 towns throughout Pakistan and counted as one the favorites brand in masses. </a:t>
            </a:r>
          </a:p>
        </p:txBody>
      </p:sp>
      <p:sp>
        <p:nvSpPr>
          <p:cNvPr id="19" name="TextBox 18">
            <a:extLst>
              <a:ext uri="{FF2B5EF4-FFF2-40B4-BE49-F238E27FC236}">
                <a16:creationId xmlns:a16="http://schemas.microsoft.com/office/drawing/2014/main" id="{3D78A346-F15C-A547-BCAB-BC3A22EE832F}"/>
              </a:ext>
            </a:extLst>
          </p:cNvPr>
          <p:cNvSpPr txBox="1"/>
          <p:nvPr/>
        </p:nvSpPr>
        <p:spPr>
          <a:xfrm>
            <a:off x="661309" y="2741965"/>
            <a:ext cx="3113353" cy="338554"/>
          </a:xfrm>
          <a:prstGeom prst="rect">
            <a:avLst/>
          </a:prstGeom>
          <a:noFill/>
        </p:spPr>
        <p:txBody>
          <a:bodyPr wrap="none" rtlCol="0" anchor="ctr" anchorCtr="0">
            <a:spAutoFit/>
          </a:bodyPr>
          <a:lstStyle/>
          <a:p>
            <a:r>
              <a:rPr lang="en-US" sz="1600" b="1" dirty="0">
                <a:solidFill>
                  <a:srgbClr val="009FE3"/>
                </a:solidFill>
                <a:latin typeface="Poppins" panose="00000500000000000000" pitchFamily="50" charset="0"/>
                <a:ea typeface="League Spartan" charset="0"/>
                <a:cs typeface="Poppins" panose="00000500000000000000" pitchFamily="50" charset="0"/>
              </a:rPr>
              <a:t>Strong Distribution Network</a:t>
            </a:r>
          </a:p>
        </p:txBody>
      </p:sp>
      <p:sp>
        <p:nvSpPr>
          <p:cNvPr id="20" name="Subtitle 2">
            <a:extLst>
              <a:ext uri="{FF2B5EF4-FFF2-40B4-BE49-F238E27FC236}">
                <a16:creationId xmlns:a16="http://schemas.microsoft.com/office/drawing/2014/main" id="{4BFFF72F-5F0A-374C-B225-1361908E4FA8}"/>
              </a:ext>
            </a:extLst>
          </p:cNvPr>
          <p:cNvSpPr txBox="1">
            <a:spLocks/>
          </p:cNvSpPr>
          <p:nvPr/>
        </p:nvSpPr>
        <p:spPr>
          <a:xfrm>
            <a:off x="659344" y="4559727"/>
            <a:ext cx="5548734" cy="54858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Our current plan has annual production capacity of 5,000 tons and our products are certified by Pakistan Standard Quality Control Authority (PSQCA). </a:t>
            </a:r>
          </a:p>
        </p:txBody>
      </p:sp>
      <p:sp>
        <p:nvSpPr>
          <p:cNvPr id="21" name="TextBox 20">
            <a:extLst>
              <a:ext uri="{FF2B5EF4-FFF2-40B4-BE49-F238E27FC236}">
                <a16:creationId xmlns:a16="http://schemas.microsoft.com/office/drawing/2014/main" id="{E2291499-1F3A-7240-860C-6B2055C710ED}"/>
              </a:ext>
            </a:extLst>
          </p:cNvPr>
          <p:cNvSpPr txBox="1"/>
          <p:nvPr/>
        </p:nvSpPr>
        <p:spPr>
          <a:xfrm>
            <a:off x="661309" y="4222736"/>
            <a:ext cx="2161169" cy="338554"/>
          </a:xfrm>
          <a:prstGeom prst="rect">
            <a:avLst/>
          </a:prstGeom>
          <a:noFill/>
        </p:spPr>
        <p:txBody>
          <a:bodyPr wrap="none" rtlCol="0" anchor="ctr" anchorCtr="0">
            <a:spAutoFit/>
          </a:bodyPr>
          <a:lstStyle/>
          <a:p>
            <a:r>
              <a:rPr lang="en-US" sz="1600" b="1" dirty="0">
                <a:solidFill>
                  <a:srgbClr val="009FE3"/>
                </a:solidFill>
                <a:latin typeface="Poppins" panose="00000500000000000000" pitchFamily="50" charset="0"/>
                <a:ea typeface="League Spartan" charset="0"/>
                <a:cs typeface="Poppins" panose="00000500000000000000" pitchFamily="50" charset="0"/>
              </a:rPr>
              <a:t>Production Facility</a:t>
            </a:r>
          </a:p>
        </p:txBody>
      </p:sp>
      <p:pic>
        <p:nvPicPr>
          <p:cNvPr id="22" name="Picture 21" descr="F:\Soaps Pictures\SABA S.jpg"/>
          <p:cNvPicPr/>
          <p:nvPr/>
        </p:nvPicPr>
        <p:blipFill rotWithShape="1">
          <a:blip r:embed="rId2" cstate="print">
            <a:clrChange>
              <a:clrFrom>
                <a:srgbClr val="FEFEFE"/>
              </a:clrFrom>
              <a:clrTo>
                <a:srgbClr val="FEFEFE">
                  <a:alpha val="0"/>
                </a:srgbClr>
              </a:clrTo>
            </a:clrChange>
          </a:blip>
          <a:srcRect t="-16681" r="48433"/>
          <a:stretch/>
        </p:blipFill>
        <p:spPr bwMode="auto">
          <a:xfrm>
            <a:off x="3733199" y="5425810"/>
            <a:ext cx="1192142" cy="942003"/>
          </a:xfrm>
          <a:prstGeom prst="rect">
            <a:avLst/>
          </a:prstGeom>
          <a:noFill/>
          <a:ln w="9525">
            <a:noFill/>
            <a:miter lim="800000"/>
            <a:headEnd/>
            <a:tailEnd/>
          </a:ln>
        </p:spPr>
      </p:pic>
      <p:pic>
        <p:nvPicPr>
          <p:cNvPr id="23" name="Picture 22"/>
          <p:cNvPicPr/>
          <p:nvPr/>
        </p:nvPicPr>
        <p:blipFill>
          <a:blip r:embed="rId3" cstate="print"/>
          <a:srcRect/>
          <a:stretch>
            <a:fillRect/>
          </a:stretch>
        </p:blipFill>
        <p:spPr bwMode="auto">
          <a:xfrm>
            <a:off x="2364440" y="5651048"/>
            <a:ext cx="1096355" cy="695851"/>
          </a:xfrm>
          <a:prstGeom prst="rect">
            <a:avLst/>
          </a:prstGeom>
          <a:noFill/>
          <a:ln w="9525">
            <a:noFill/>
            <a:miter lim="800000"/>
            <a:headEnd/>
            <a:tailEnd/>
          </a:ln>
          <a:effectLst/>
        </p:spPr>
      </p:pic>
      <p:pic>
        <p:nvPicPr>
          <p:cNvPr id="24" name="Picture 23"/>
          <p:cNvPicPr/>
          <p:nvPr/>
        </p:nvPicPr>
        <p:blipFill>
          <a:blip r:embed="rId4" cstate="print"/>
          <a:srcRect/>
          <a:stretch>
            <a:fillRect/>
          </a:stretch>
        </p:blipFill>
        <p:spPr bwMode="auto">
          <a:xfrm>
            <a:off x="955465" y="5664501"/>
            <a:ext cx="1248472" cy="703312"/>
          </a:xfrm>
          <a:prstGeom prst="rect">
            <a:avLst/>
          </a:prstGeom>
          <a:noFill/>
          <a:ln w="9525">
            <a:noFill/>
            <a:miter lim="800000"/>
            <a:headEnd/>
            <a:tailEnd/>
          </a:ln>
          <a:effectLst/>
        </p:spPr>
      </p:pic>
    </p:spTree>
    <p:extLst>
      <p:ext uri="{BB962C8B-B14F-4D97-AF65-F5344CB8AC3E}">
        <p14:creationId xmlns:p14="http://schemas.microsoft.com/office/powerpoint/2010/main" val="536169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Profit or Loss – Soap</a:t>
            </a:r>
          </a:p>
        </p:txBody>
      </p:sp>
      <p:pic>
        <p:nvPicPr>
          <p:cNvPr id="4" name="Picture 3">
            <a:extLst>
              <a:ext uri="{FF2B5EF4-FFF2-40B4-BE49-F238E27FC236}">
                <a16:creationId xmlns:a16="http://schemas.microsoft.com/office/drawing/2014/main" id="{C54B66E1-84D9-2BE2-D11E-E7F03F18AD9E}"/>
              </a:ext>
            </a:extLst>
          </p:cNvPr>
          <p:cNvPicPr>
            <a:picLocks noChangeAspect="1"/>
          </p:cNvPicPr>
          <p:nvPr/>
        </p:nvPicPr>
        <p:blipFill>
          <a:blip r:embed="rId3"/>
          <a:stretch>
            <a:fillRect/>
          </a:stretch>
        </p:blipFill>
        <p:spPr>
          <a:xfrm>
            <a:off x="1551008" y="1030147"/>
            <a:ext cx="8924081" cy="5034987"/>
          </a:xfrm>
          <a:prstGeom prst="rect">
            <a:avLst/>
          </a:prstGeom>
        </p:spPr>
      </p:pic>
    </p:spTree>
    <p:extLst>
      <p:ext uri="{BB962C8B-B14F-4D97-AF65-F5344CB8AC3E}">
        <p14:creationId xmlns:p14="http://schemas.microsoft.com/office/powerpoint/2010/main" val="3317244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333807"/>
            <a:ext cx="11982735" cy="428625"/>
          </a:xfrm>
          <a:prstGeom prst="rect">
            <a:avLst/>
          </a:prstGeom>
        </p:spPr>
      </p:pic>
      <p:sp>
        <p:nvSpPr>
          <p:cNvPr id="35" name="Freeform 34">
            <a:extLst>
              <a:ext uri="{FF2B5EF4-FFF2-40B4-BE49-F238E27FC236}">
                <a16:creationId xmlns:a16="http://schemas.microsoft.com/office/drawing/2014/main" id="{265CF3A1-D2B6-2C41-856F-4EA93F56CEC8}"/>
              </a:ext>
            </a:extLst>
          </p:cNvPr>
          <p:cNvSpPr>
            <a:spLocks noChangeArrowheads="1"/>
          </p:cNvSpPr>
          <p:nvPr/>
        </p:nvSpPr>
        <p:spPr bwMode="auto">
          <a:xfrm flipV="1">
            <a:off x="1666366" y="1209072"/>
            <a:ext cx="9161291" cy="5744178"/>
          </a:xfrm>
          <a:custGeom>
            <a:avLst/>
            <a:gdLst>
              <a:gd name="connsiteX0" fmla="*/ 6038483 w 14674910"/>
              <a:gd name="connsiteY0" fmla="*/ 0 h 9201245"/>
              <a:gd name="connsiteX1" fmla="*/ 6901941 w 14674910"/>
              <a:gd name="connsiteY1" fmla="*/ 0 h 9201245"/>
              <a:gd name="connsiteX2" fmla="*/ 6910225 w 14674910"/>
              <a:gd name="connsiteY2" fmla="*/ 28721 h 9201245"/>
              <a:gd name="connsiteX3" fmla="*/ 7582305 w 14674910"/>
              <a:gd name="connsiteY3" fmla="*/ 1683608 h 9201245"/>
              <a:gd name="connsiteX4" fmla="*/ 8934872 w 14674910"/>
              <a:gd name="connsiteY4" fmla="*/ 2648266 h 9201245"/>
              <a:gd name="connsiteX5" fmla="*/ 9565903 w 14674910"/>
              <a:gd name="connsiteY5" fmla="*/ 2945847 h 9201245"/>
              <a:gd name="connsiteX6" fmla="*/ 9629131 w 14674910"/>
              <a:gd name="connsiteY6" fmla="*/ 2978085 h 9201245"/>
              <a:gd name="connsiteX7" fmla="*/ 9846087 w 14674910"/>
              <a:gd name="connsiteY7" fmla="*/ 3094638 h 9201245"/>
              <a:gd name="connsiteX8" fmla="*/ 9937828 w 14674910"/>
              <a:gd name="connsiteY8" fmla="*/ 3129355 h 9201245"/>
              <a:gd name="connsiteX9" fmla="*/ 9917992 w 14674910"/>
              <a:gd name="connsiteY9" fmla="*/ 3126875 h 9201245"/>
              <a:gd name="connsiteX10" fmla="*/ 11100713 w 14674910"/>
              <a:gd name="connsiteY10" fmla="*/ 3273186 h 9201245"/>
              <a:gd name="connsiteX11" fmla="*/ 11292875 w 14674910"/>
              <a:gd name="connsiteY11" fmla="*/ 3110756 h 9201245"/>
              <a:gd name="connsiteX12" fmla="*/ 11294114 w 14674910"/>
              <a:gd name="connsiteY12" fmla="*/ 3109517 h 9201245"/>
              <a:gd name="connsiteX13" fmla="*/ 11389575 w 14674910"/>
              <a:gd name="connsiteY13" fmla="*/ 2996684 h 9201245"/>
              <a:gd name="connsiteX14" fmla="*/ 11449083 w 14674910"/>
              <a:gd name="connsiteY14" fmla="*/ 2912369 h 9201245"/>
              <a:gd name="connsiteX15" fmla="*/ 11465200 w 14674910"/>
              <a:gd name="connsiteY15" fmla="*/ 2887571 h 9201245"/>
              <a:gd name="connsiteX16" fmla="*/ 11470158 w 14674910"/>
              <a:gd name="connsiteY16" fmla="*/ 2881371 h 9201245"/>
              <a:gd name="connsiteX17" fmla="*/ 11475118 w 14674910"/>
              <a:gd name="connsiteY17" fmla="*/ 2875172 h 9201245"/>
              <a:gd name="connsiteX18" fmla="*/ 11488755 w 14674910"/>
              <a:gd name="connsiteY18" fmla="*/ 2859053 h 9201245"/>
              <a:gd name="connsiteX19" fmla="*/ 11524707 w 14674910"/>
              <a:gd name="connsiteY19" fmla="*/ 2820615 h 9201245"/>
              <a:gd name="connsiteX20" fmla="*/ 11682156 w 14674910"/>
              <a:gd name="connsiteY20" fmla="*/ 2680504 h 9201245"/>
              <a:gd name="connsiteX21" fmla="*/ 11745383 w 14674910"/>
              <a:gd name="connsiteY21" fmla="*/ 2627187 h 9201245"/>
              <a:gd name="connsiteX22" fmla="*/ 11834645 w 14674910"/>
              <a:gd name="connsiteY22" fmla="*/ 2592470 h 9201245"/>
              <a:gd name="connsiteX23" fmla="*/ 11891673 w 14674910"/>
              <a:gd name="connsiteY23" fmla="*/ 2547832 h 9201245"/>
              <a:gd name="connsiteX24" fmla="*/ 11904071 w 14674910"/>
              <a:gd name="connsiteY24" fmla="*/ 2539153 h 9201245"/>
              <a:gd name="connsiteX25" fmla="*/ 11917708 w 14674910"/>
              <a:gd name="connsiteY25" fmla="*/ 2530475 h 9201245"/>
              <a:gd name="connsiteX26" fmla="*/ 11942502 w 14674910"/>
              <a:gd name="connsiteY26" fmla="*/ 2514354 h 9201245"/>
              <a:gd name="connsiteX27" fmla="*/ 11956140 w 14674910"/>
              <a:gd name="connsiteY27" fmla="*/ 2505675 h 9201245"/>
              <a:gd name="connsiteX28" fmla="*/ 11962338 w 14674910"/>
              <a:gd name="connsiteY28" fmla="*/ 2501956 h 9201245"/>
              <a:gd name="connsiteX29" fmla="*/ 11964818 w 14674910"/>
              <a:gd name="connsiteY29" fmla="*/ 2500716 h 9201245"/>
              <a:gd name="connsiteX30" fmla="*/ 11967298 w 14674910"/>
              <a:gd name="connsiteY30" fmla="*/ 2499476 h 9201245"/>
              <a:gd name="connsiteX31" fmla="*/ 11969776 w 14674910"/>
              <a:gd name="connsiteY31" fmla="*/ 2498236 h 9201245"/>
              <a:gd name="connsiteX32" fmla="*/ 11995814 w 14674910"/>
              <a:gd name="connsiteY32" fmla="*/ 2483356 h 9201245"/>
              <a:gd name="connsiteX33" fmla="*/ 12023086 w 14674910"/>
              <a:gd name="connsiteY33" fmla="*/ 2469718 h 9201245"/>
              <a:gd name="connsiteX34" fmla="*/ 12051602 w 14674910"/>
              <a:gd name="connsiteY34" fmla="*/ 2456079 h 9201245"/>
              <a:gd name="connsiteX35" fmla="*/ 12080114 w 14674910"/>
              <a:gd name="connsiteY35" fmla="*/ 2443679 h 9201245"/>
              <a:gd name="connsiteX36" fmla="*/ 12107390 w 14674910"/>
              <a:gd name="connsiteY36" fmla="*/ 2432520 h 9201245"/>
              <a:gd name="connsiteX37" fmla="*/ 12222686 w 14674910"/>
              <a:gd name="connsiteY37" fmla="*/ 2395323 h 9201245"/>
              <a:gd name="connsiteX38" fmla="*/ 12335502 w 14674910"/>
              <a:gd name="connsiteY38" fmla="*/ 2366804 h 9201245"/>
              <a:gd name="connsiteX39" fmla="*/ 12447082 w 14674910"/>
              <a:gd name="connsiteY39" fmla="*/ 2343246 h 9201245"/>
              <a:gd name="connsiteX40" fmla="*/ 12657838 w 14674910"/>
              <a:gd name="connsiteY40" fmla="*/ 2303568 h 9201245"/>
              <a:gd name="connsiteX41" fmla="*/ 12757018 w 14674910"/>
              <a:gd name="connsiteY41" fmla="*/ 2289930 h 9201245"/>
              <a:gd name="connsiteX42" fmla="*/ 12805370 w 14674910"/>
              <a:gd name="connsiteY42" fmla="*/ 2284970 h 9201245"/>
              <a:gd name="connsiteX43" fmla="*/ 12850000 w 14674910"/>
              <a:gd name="connsiteY43" fmla="*/ 2281250 h 9201245"/>
              <a:gd name="connsiteX44" fmla="*/ 12894630 w 14674910"/>
              <a:gd name="connsiteY44" fmla="*/ 2278770 h 9201245"/>
              <a:gd name="connsiteX45" fmla="*/ 12936782 w 14674910"/>
              <a:gd name="connsiteY45" fmla="*/ 2277530 h 9201245"/>
              <a:gd name="connsiteX46" fmla="*/ 12976454 w 14674910"/>
              <a:gd name="connsiteY46" fmla="*/ 2278770 h 9201245"/>
              <a:gd name="connsiteX47" fmla="*/ 13014886 w 14674910"/>
              <a:gd name="connsiteY47" fmla="*/ 2280010 h 9201245"/>
              <a:gd name="connsiteX48" fmla="*/ 13049598 w 14674910"/>
              <a:gd name="connsiteY48" fmla="*/ 2282490 h 9201245"/>
              <a:gd name="connsiteX49" fmla="*/ 13083072 w 14674910"/>
              <a:gd name="connsiteY49" fmla="*/ 2286210 h 9201245"/>
              <a:gd name="connsiteX50" fmla="*/ 13140102 w 14674910"/>
              <a:gd name="connsiteY50" fmla="*/ 2294888 h 9201245"/>
              <a:gd name="connsiteX51" fmla="*/ 13185972 w 14674910"/>
              <a:gd name="connsiteY51" fmla="*/ 2303568 h 9201245"/>
              <a:gd name="connsiteX52" fmla="*/ 13218206 w 14674910"/>
              <a:gd name="connsiteY52" fmla="*/ 2313488 h 9201245"/>
              <a:gd name="connsiteX53" fmla="*/ 13246718 w 14674910"/>
              <a:gd name="connsiteY53" fmla="*/ 2320928 h 9201245"/>
              <a:gd name="connsiteX54" fmla="*/ 13218206 w 14674910"/>
              <a:gd name="connsiteY54" fmla="*/ 2315968 h 9201245"/>
              <a:gd name="connsiteX55" fmla="*/ 13137622 w 14674910"/>
              <a:gd name="connsiteY55" fmla="*/ 2307288 h 9201245"/>
              <a:gd name="connsiteX56" fmla="*/ 13081834 w 14674910"/>
              <a:gd name="connsiteY56" fmla="*/ 2306048 h 9201245"/>
              <a:gd name="connsiteX57" fmla="*/ 13048358 w 14674910"/>
              <a:gd name="connsiteY57" fmla="*/ 2304808 h 9201245"/>
              <a:gd name="connsiteX58" fmla="*/ 13014886 w 14674910"/>
              <a:gd name="connsiteY58" fmla="*/ 2306048 h 9201245"/>
              <a:gd name="connsiteX59" fmla="*/ 12853718 w 14674910"/>
              <a:gd name="connsiteY59" fmla="*/ 2319687 h 9201245"/>
              <a:gd name="connsiteX60" fmla="*/ 12810328 w 14674910"/>
              <a:gd name="connsiteY60" fmla="*/ 2327127 h 9201245"/>
              <a:gd name="connsiteX61" fmla="*/ 12764456 w 14674910"/>
              <a:gd name="connsiteY61" fmla="*/ 2334566 h 9201245"/>
              <a:gd name="connsiteX62" fmla="*/ 12716106 w 14674910"/>
              <a:gd name="connsiteY62" fmla="*/ 2343246 h 9201245"/>
              <a:gd name="connsiteX63" fmla="*/ 12667756 w 14674910"/>
              <a:gd name="connsiteY63" fmla="*/ 2353165 h 9201245"/>
              <a:gd name="connsiteX64" fmla="*/ 12460718 w 14674910"/>
              <a:gd name="connsiteY64" fmla="*/ 2401522 h 9201245"/>
              <a:gd name="connsiteX65" fmla="*/ 12351622 w 14674910"/>
              <a:gd name="connsiteY65" fmla="*/ 2427561 h 9201245"/>
              <a:gd name="connsiteX66" fmla="*/ 12240042 w 14674910"/>
              <a:gd name="connsiteY66" fmla="*/ 2457318 h 9201245"/>
              <a:gd name="connsiteX67" fmla="*/ 12132186 w 14674910"/>
              <a:gd name="connsiteY67" fmla="*/ 2494516 h 9201245"/>
              <a:gd name="connsiteX68" fmla="*/ 12104910 w 14674910"/>
              <a:gd name="connsiteY68" fmla="*/ 2505675 h 9201245"/>
              <a:gd name="connsiteX69" fmla="*/ 12078874 w 14674910"/>
              <a:gd name="connsiteY69" fmla="*/ 2518075 h 9201245"/>
              <a:gd name="connsiteX70" fmla="*/ 12054082 w 14674910"/>
              <a:gd name="connsiteY70" fmla="*/ 2530475 h 9201245"/>
              <a:gd name="connsiteX71" fmla="*/ 12028046 w 14674910"/>
              <a:gd name="connsiteY71" fmla="*/ 2541633 h 9201245"/>
              <a:gd name="connsiteX72" fmla="*/ 12002012 w 14674910"/>
              <a:gd name="connsiteY72" fmla="*/ 2556512 h 9201245"/>
              <a:gd name="connsiteX73" fmla="*/ 11999530 w 14674910"/>
              <a:gd name="connsiteY73" fmla="*/ 2557752 h 9201245"/>
              <a:gd name="connsiteX74" fmla="*/ 11998290 w 14674910"/>
              <a:gd name="connsiteY74" fmla="*/ 2558992 h 9201245"/>
              <a:gd name="connsiteX75" fmla="*/ 11995814 w 14674910"/>
              <a:gd name="connsiteY75" fmla="*/ 2560232 h 9201245"/>
              <a:gd name="connsiteX76" fmla="*/ 11990854 w 14674910"/>
              <a:gd name="connsiteY76" fmla="*/ 2563952 h 9201245"/>
              <a:gd name="connsiteX77" fmla="*/ 11978454 w 14674910"/>
              <a:gd name="connsiteY77" fmla="*/ 2570151 h 9201245"/>
              <a:gd name="connsiteX78" fmla="*/ 11954898 w 14674910"/>
              <a:gd name="connsiteY78" fmla="*/ 2586270 h 9201245"/>
              <a:gd name="connsiteX79" fmla="*/ 11942502 w 14674910"/>
              <a:gd name="connsiteY79" fmla="*/ 2593710 h 9201245"/>
              <a:gd name="connsiteX80" fmla="*/ 11931346 w 14674910"/>
              <a:gd name="connsiteY80" fmla="*/ 2602389 h 9201245"/>
              <a:gd name="connsiteX81" fmla="*/ 11895393 w 14674910"/>
              <a:gd name="connsiteY81" fmla="*/ 2628427 h 9201245"/>
              <a:gd name="connsiteX82" fmla="*/ 11656121 w 14674910"/>
              <a:gd name="connsiteY82" fmla="*/ 2918569 h 9201245"/>
              <a:gd name="connsiteX83" fmla="*/ 11653642 w 14674910"/>
              <a:gd name="connsiteY83" fmla="*/ 2919809 h 9201245"/>
              <a:gd name="connsiteX84" fmla="*/ 11581736 w 14674910"/>
              <a:gd name="connsiteY84" fmla="*/ 3095877 h 9201245"/>
              <a:gd name="connsiteX85" fmla="*/ 12490474 w 14674910"/>
              <a:gd name="connsiteY85" fmla="*/ 3073559 h 9201245"/>
              <a:gd name="connsiteX86" fmla="*/ 12501630 w 14674910"/>
              <a:gd name="connsiteY86" fmla="*/ 3069839 h 9201245"/>
              <a:gd name="connsiteX87" fmla="*/ 12667756 w 14674910"/>
              <a:gd name="connsiteY87" fmla="*/ 3072319 h 9201245"/>
              <a:gd name="connsiteX88" fmla="*/ 12639242 w 14674910"/>
              <a:gd name="connsiteY88" fmla="*/ 3080999 h 9201245"/>
              <a:gd name="connsiteX89" fmla="*/ 13369454 w 14674910"/>
              <a:gd name="connsiteY89" fmla="*/ 3192592 h 9201245"/>
              <a:gd name="connsiteX90" fmla="*/ 13379374 w 14674910"/>
              <a:gd name="connsiteY90" fmla="*/ 3192592 h 9201245"/>
              <a:gd name="connsiteX91" fmla="*/ 13385570 w 14674910"/>
              <a:gd name="connsiteY91" fmla="*/ 3192592 h 9201245"/>
              <a:gd name="connsiteX92" fmla="*/ 13399208 w 14674910"/>
              <a:gd name="connsiteY92" fmla="*/ 3193831 h 9201245"/>
              <a:gd name="connsiteX93" fmla="*/ 13422764 w 14674910"/>
              <a:gd name="connsiteY93" fmla="*/ 3192592 h 9201245"/>
              <a:gd name="connsiteX94" fmla="*/ 13503348 w 14674910"/>
              <a:gd name="connsiteY94" fmla="*/ 3219869 h 9201245"/>
              <a:gd name="connsiteX95" fmla="*/ 13552938 w 14674910"/>
              <a:gd name="connsiteY95" fmla="*/ 3252108 h 9201245"/>
              <a:gd name="connsiteX96" fmla="*/ 13556656 w 14674910"/>
              <a:gd name="connsiteY96" fmla="*/ 3253347 h 9201245"/>
              <a:gd name="connsiteX97" fmla="*/ 13552938 w 14674910"/>
              <a:gd name="connsiteY97" fmla="*/ 3253347 h 9201245"/>
              <a:gd name="connsiteX98" fmla="*/ 13561616 w 14674910"/>
              <a:gd name="connsiteY98" fmla="*/ 3257068 h 9201245"/>
              <a:gd name="connsiteX99" fmla="*/ 13613686 w 14674910"/>
              <a:gd name="connsiteY99" fmla="*/ 3279385 h 9201245"/>
              <a:gd name="connsiteX100" fmla="*/ 14002966 w 14674910"/>
              <a:gd name="connsiteY100" fmla="*/ 3606725 h 9201245"/>
              <a:gd name="connsiteX101" fmla="*/ 13182254 w 14674910"/>
              <a:gd name="connsiteY101" fmla="*/ 3229789 h 9201245"/>
              <a:gd name="connsiteX102" fmla="*/ 12759498 w 14674910"/>
              <a:gd name="connsiteY102" fmla="*/ 3202511 h 9201245"/>
              <a:gd name="connsiteX103" fmla="*/ 12687594 w 14674910"/>
              <a:gd name="connsiteY103" fmla="*/ 3193831 h 9201245"/>
              <a:gd name="connsiteX104" fmla="*/ 12618166 w 14674910"/>
              <a:gd name="connsiteY104" fmla="*/ 3202511 h 9201245"/>
              <a:gd name="connsiteX105" fmla="*/ 12241282 w 14674910"/>
              <a:gd name="connsiteY105" fmla="*/ 3231029 h 9201245"/>
              <a:gd name="connsiteX106" fmla="*/ 11807370 w 14674910"/>
              <a:gd name="connsiteY106" fmla="*/ 3286825 h 9201245"/>
              <a:gd name="connsiteX107" fmla="*/ 11719349 w 14674910"/>
              <a:gd name="connsiteY107" fmla="*/ 3302944 h 9201245"/>
              <a:gd name="connsiteX108" fmla="*/ 11430487 w 14674910"/>
              <a:gd name="connsiteY108" fmla="*/ 3393458 h 9201245"/>
              <a:gd name="connsiteX109" fmla="*/ 11439165 w 14674910"/>
              <a:gd name="connsiteY109" fmla="*/ 3392219 h 9201245"/>
              <a:gd name="connsiteX110" fmla="*/ 11451563 w 14674910"/>
              <a:gd name="connsiteY110" fmla="*/ 3392219 h 9201245"/>
              <a:gd name="connsiteX111" fmla="*/ 11387096 w 14674910"/>
              <a:gd name="connsiteY111" fmla="*/ 3414537 h 9201245"/>
              <a:gd name="connsiteX112" fmla="*/ 11359821 w 14674910"/>
              <a:gd name="connsiteY112" fmla="*/ 3428176 h 9201245"/>
              <a:gd name="connsiteX113" fmla="*/ 11168900 w 14674910"/>
              <a:gd name="connsiteY113" fmla="*/ 3553408 h 9201245"/>
              <a:gd name="connsiteX114" fmla="*/ 13466154 w 14674910"/>
              <a:gd name="connsiteY114" fmla="*/ 4081615 h 9201245"/>
              <a:gd name="connsiteX115" fmla="*/ 13504590 w 14674910"/>
              <a:gd name="connsiteY115" fmla="*/ 4075415 h 9201245"/>
              <a:gd name="connsiteX116" fmla="*/ 13552938 w 14674910"/>
              <a:gd name="connsiteY116" fmla="*/ 4089054 h 9201245"/>
              <a:gd name="connsiteX117" fmla="*/ 13633522 w 14674910"/>
              <a:gd name="connsiteY117" fmla="*/ 4115093 h 9201245"/>
              <a:gd name="connsiteX118" fmla="*/ 13621126 w 14674910"/>
              <a:gd name="connsiteY118" fmla="*/ 4116332 h 9201245"/>
              <a:gd name="connsiteX119" fmla="*/ 13666994 w 14674910"/>
              <a:gd name="connsiteY119" fmla="*/ 4131211 h 9201245"/>
              <a:gd name="connsiteX120" fmla="*/ 14124462 w 14674910"/>
              <a:gd name="connsiteY120" fmla="*/ 4395314 h 9201245"/>
              <a:gd name="connsiteX121" fmla="*/ 14150496 w 14674910"/>
              <a:gd name="connsiteY121" fmla="*/ 4422593 h 9201245"/>
              <a:gd name="connsiteX122" fmla="*/ 14394726 w 14674910"/>
              <a:gd name="connsiteY122" fmla="*/ 4638338 h 9201245"/>
              <a:gd name="connsiteX123" fmla="*/ 14674910 w 14674910"/>
              <a:gd name="connsiteY123" fmla="*/ 4976837 h 9201245"/>
              <a:gd name="connsiteX124" fmla="*/ 14202566 w 14674910"/>
              <a:gd name="connsiteY124" fmla="*/ 4575103 h 9201245"/>
              <a:gd name="connsiteX125" fmla="*/ 14191408 w 14674910"/>
              <a:gd name="connsiteY125" fmla="*/ 4562704 h 9201245"/>
              <a:gd name="connsiteX126" fmla="*/ 14073632 w 14674910"/>
              <a:gd name="connsiteY126" fmla="*/ 4482109 h 9201245"/>
              <a:gd name="connsiteX127" fmla="*/ 14024042 w 14674910"/>
              <a:gd name="connsiteY127" fmla="*/ 4458551 h 9201245"/>
              <a:gd name="connsiteX128" fmla="*/ 13666994 w 14674910"/>
              <a:gd name="connsiteY128" fmla="*/ 4277522 h 9201245"/>
              <a:gd name="connsiteX129" fmla="*/ 12254918 w 14674910"/>
              <a:gd name="connsiteY129" fmla="*/ 4160969 h 9201245"/>
              <a:gd name="connsiteX130" fmla="*/ 12221448 w 14674910"/>
              <a:gd name="connsiteY130" fmla="*/ 4159729 h 9201245"/>
              <a:gd name="connsiteX131" fmla="*/ 12226406 w 14674910"/>
              <a:gd name="connsiteY131" fmla="*/ 4162209 h 9201245"/>
              <a:gd name="connsiteX132" fmla="*/ 11969776 w 14674910"/>
              <a:gd name="connsiteY132" fmla="*/ 4127491 h 9201245"/>
              <a:gd name="connsiteX133" fmla="*/ 11968538 w 14674910"/>
              <a:gd name="connsiteY133" fmla="*/ 4126251 h 9201245"/>
              <a:gd name="connsiteX134" fmla="*/ 10685397 w 14674910"/>
              <a:gd name="connsiteY134" fmla="*/ 3710878 h 9201245"/>
              <a:gd name="connsiteX135" fmla="*/ 10942025 w 14674910"/>
              <a:gd name="connsiteY135" fmla="*/ 3997300 h 9201245"/>
              <a:gd name="connsiteX136" fmla="*/ 11088316 w 14674910"/>
              <a:gd name="connsiteY136" fmla="*/ 4132451 h 9201245"/>
              <a:gd name="connsiteX137" fmla="*/ 11089555 w 14674910"/>
              <a:gd name="connsiteY137" fmla="*/ 4133691 h 9201245"/>
              <a:gd name="connsiteX138" fmla="*/ 11069720 w 14674910"/>
              <a:gd name="connsiteY138" fmla="*/ 4122532 h 9201245"/>
              <a:gd name="connsiteX139" fmla="*/ 11651162 w 14674910"/>
              <a:gd name="connsiteY139" fmla="*/ 4570143 h 9201245"/>
              <a:gd name="connsiteX140" fmla="*/ 11208572 w 14674910"/>
              <a:gd name="connsiteY140" fmla="*/ 4317199 h 9201245"/>
              <a:gd name="connsiteX141" fmla="*/ 10622170 w 14674910"/>
              <a:gd name="connsiteY141" fmla="*/ 3926625 h 9201245"/>
              <a:gd name="connsiteX142" fmla="*/ 10594896 w 14674910"/>
              <a:gd name="connsiteY142" fmla="*/ 3911745 h 9201245"/>
              <a:gd name="connsiteX143" fmla="*/ 9852286 w 14674910"/>
              <a:gd name="connsiteY143" fmla="*/ 3477773 h 9201245"/>
              <a:gd name="connsiteX144" fmla="*/ 9370023 w 14674910"/>
              <a:gd name="connsiteY144" fmla="*/ 3269467 h 9201245"/>
              <a:gd name="connsiteX145" fmla="*/ 9305556 w 14674910"/>
              <a:gd name="connsiteY145" fmla="*/ 3217389 h 9201245"/>
              <a:gd name="connsiteX146" fmla="*/ 9008017 w 14674910"/>
              <a:gd name="connsiteY146" fmla="*/ 3124395 h 9201245"/>
              <a:gd name="connsiteX147" fmla="*/ 9006777 w 14674910"/>
              <a:gd name="connsiteY147" fmla="*/ 3124395 h 9201245"/>
              <a:gd name="connsiteX148" fmla="*/ 8999338 w 14674910"/>
              <a:gd name="connsiteY148" fmla="*/ 3118197 h 9201245"/>
              <a:gd name="connsiteX149" fmla="*/ 8991899 w 14674910"/>
              <a:gd name="connsiteY149" fmla="*/ 3111997 h 9201245"/>
              <a:gd name="connsiteX150" fmla="*/ 7907120 w 14674910"/>
              <a:gd name="connsiteY150" fmla="*/ 2674304 h 9201245"/>
              <a:gd name="connsiteX151" fmla="*/ 7928194 w 14674910"/>
              <a:gd name="connsiteY151" fmla="*/ 2995443 h 9201245"/>
              <a:gd name="connsiteX152" fmla="*/ 7929435 w 14674910"/>
              <a:gd name="connsiteY152" fmla="*/ 2996684 h 9201245"/>
              <a:gd name="connsiteX153" fmla="*/ 7936872 w 14674910"/>
              <a:gd name="connsiteY153" fmla="*/ 3006603 h 9201245"/>
              <a:gd name="connsiteX154" fmla="*/ 7960429 w 14674910"/>
              <a:gd name="connsiteY154" fmla="*/ 3082238 h 9201245"/>
              <a:gd name="connsiteX155" fmla="*/ 7943072 w 14674910"/>
              <a:gd name="connsiteY155" fmla="*/ 3054961 h 9201245"/>
              <a:gd name="connsiteX156" fmla="*/ 7935634 w 14674910"/>
              <a:gd name="connsiteY156" fmla="*/ 3040081 h 9201245"/>
              <a:gd name="connsiteX157" fmla="*/ 8183583 w 14674910"/>
              <a:gd name="connsiteY157" fmla="*/ 3648882 h 9201245"/>
              <a:gd name="connsiteX158" fmla="*/ 8198460 w 14674910"/>
              <a:gd name="connsiteY158" fmla="*/ 3657562 h 9201245"/>
              <a:gd name="connsiteX159" fmla="*/ 8235654 w 14674910"/>
              <a:gd name="connsiteY159" fmla="*/ 3714598 h 9201245"/>
              <a:gd name="connsiteX160" fmla="*/ 8286483 w 14674910"/>
              <a:gd name="connsiteY160" fmla="*/ 3770394 h 9201245"/>
              <a:gd name="connsiteX161" fmla="*/ 9459285 w 14674910"/>
              <a:gd name="connsiteY161" fmla="*/ 4123772 h 9201245"/>
              <a:gd name="connsiteX162" fmla="*/ 9397298 w 14674910"/>
              <a:gd name="connsiteY162" fmla="*/ 4153530 h 9201245"/>
              <a:gd name="connsiteX163" fmla="*/ 9376223 w 14674910"/>
              <a:gd name="connsiteY163" fmla="*/ 4158489 h 9201245"/>
              <a:gd name="connsiteX164" fmla="*/ 9238610 w 14674910"/>
              <a:gd name="connsiteY164" fmla="*/ 4213046 h 9201245"/>
              <a:gd name="connsiteX165" fmla="*/ 9229932 w 14674910"/>
              <a:gd name="connsiteY165" fmla="*/ 4211806 h 9201245"/>
              <a:gd name="connsiteX166" fmla="*/ 9224973 w 14674910"/>
              <a:gd name="connsiteY166" fmla="*/ 4211806 h 9201245"/>
              <a:gd name="connsiteX167" fmla="*/ 8862966 w 14674910"/>
              <a:gd name="connsiteY167" fmla="*/ 4267603 h 9201245"/>
              <a:gd name="connsiteX168" fmla="*/ 9423333 w 14674910"/>
              <a:gd name="connsiteY168" fmla="*/ 4697855 h 9201245"/>
              <a:gd name="connsiteX169" fmla="*/ 9424572 w 14674910"/>
              <a:gd name="connsiteY169" fmla="*/ 4699095 h 9201245"/>
              <a:gd name="connsiteX170" fmla="*/ 9636570 w 14674910"/>
              <a:gd name="connsiteY170" fmla="*/ 4834246 h 9201245"/>
              <a:gd name="connsiteX171" fmla="*/ 10669281 w 14674910"/>
              <a:gd name="connsiteY171" fmla="*/ 5208702 h 9201245"/>
              <a:gd name="connsiteX172" fmla="*/ 11414370 w 14674910"/>
              <a:gd name="connsiteY172" fmla="*/ 5193823 h 9201245"/>
              <a:gd name="connsiteX173" fmla="*/ 11440405 w 14674910"/>
              <a:gd name="connsiteY173" fmla="*/ 5195063 h 9201245"/>
              <a:gd name="connsiteX174" fmla="*/ 11667279 w 14674910"/>
              <a:gd name="connsiteY174" fmla="*/ 5186383 h 9201245"/>
              <a:gd name="connsiteX175" fmla="*/ 12310710 w 14674910"/>
              <a:gd name="connsiteY175" fmla="*/ 5341373 h 9201245"/>
              <a:gd name="connsiteX176" fmla="*/ 12315668 w 14674910"/>
              <a:gd name="connsiteY176" fmla="*/ 5341373 h 9201245"/>
              <a:gd name="connsiteX177" fmla="*/ 12318146 w 14674910"/>
              <a:gd name="connsiteY177" fmla="*/ 5343853 h 9201245"/>
              <a:gd name="connsiteX178" fmla="*/ 12313186 w 14674910"/>
              <a:gd name="connsiteY178" fmla="*/ 5343853 h 9201245"/>
              <a:gd name="connsiteX179" fmla="*/ 12323106 w 14674910"/>
              <a:gd name="connsiteY179" fmla="*/ 5352532 h 9201245"/>
              <a:gd name="connsiteX180" fmla="*/ 12382616 w 14674910"/>
              <a:gd name="connsiteY180" fmla="*/ 5404610 h 9201245"/>
              <a:gd name="connsiteX181" fmla="*/ 12507830 w 14674910"/>
              <a:gd name="connsiteY181" fmla="*/ 5595557 h 9201245"/>
              <a:gd name="connsiteX182" fmla="*/ 12536342 w 14674910"/>
              <a:gd name="connsiteY182" fmla="*/ 5674912 h 9201245"/>
              <a:gd name="connsiteX183" fmla="*/ 12547502 w 14674910"/>
              <a:gd name="connsiteY183" fmla="*/ 5697231 h 9201245"/>
              <a:gd name="connsiteX184" fmla="*/ 12548742 w 14674910"/>
              <a:gd name="connsiteY184" fmla="*/ 5700950 h 9201245"/>
              <a:gd name="connsiteX185" fmla="*/ 12552458 w 14674910"/>
              <a:gd name="connsiteY185" fmla="*/ 5714590 h 9201245"/>
              <a:gd name="connsiteX186" fmla="*/ 12531382 w 14674910"/>
              <a:gd name="connsiteY186" fmla="*/ 5705910 h 9201245"/>
              <a:gd name="connsiteX187" fmla="*/ 12390052 w 14674910"/>
              <a:gd name="connsiteY187" fmla="*/ 5537281 h 9201245"/>
              <a:gd name="connsiteX188" fmla="*/ 11460241 w 14674910"/>
              <a:gd name="connsiteY188" fmla="*/ 5403369 h 9201245"/>
              <a:gd name="connsiteX189" fmla="*/ 11788774 w 14674910"/>
              <a:gd name="connsiteY189" fmla="*/ 5838582 h 9201245"/>
              <a:gd name="connsiteX190" fmla="*/ 11806131 w 14674910"/>
              <a:gd name="connsiteY190" fmla="*/ 5857181 h 9201245"/>
              <a:gd name="connsiteX191" fmla="*/ 11842083 w 14674910"/>
              <a:gd name="connsiteY191" fmla="*/ 5955134 h 9201245"/>
              <a:gd name="connsiteX192" fmla="*/ 11832166 w 14674910"/>
              <a:gd name="connsiteY192" fmla="*/ 5943974 h 9201245"/>
              <a:gd name="connsiteX193" fmla="*/ 11951182 w 14674910"/>
              <a:gd name="connsiteY193" fmla="*/ 6405225 h 9201245"/>
              <a:gd name="connsiteX194" fmla="*/ 11972258 w 14674910"/>
              <a:gd name="connsiteY194" fmla="*/ 6756122 h 9201245"/>
              <a:gd name="connsiteX195" fmla="*/ 11977214 w 14674910"/>
              <a:gd name="connsiteY195" fmla="*/ 6883834 h 9201245"/>
              <a:gd name="connsiteX196" fmla="*/ 11982174 w 14674910"/>
              <a:gd name="connsiteY196" fmla="*/ 7054944 h 9201245"/>
              <a:gd name="connsiteX197" fmla="*/ 11978454 w 14674910"/>
              <a:gd name="connsiteY197" fmla="*/ 7099580 h 9201245"/>
              <a:gd name="connsiteX198" fmla="*/ 11993334 w 14674910"/>
              <a:gd name="connsiteY198" fmla="*/ 7369882 h 9201245"/>
              <a:gd name="connsiteX199" fmla="*/ 11994574 w 14674910"/>
              <a:gd name="connsiteY199" fmla="*/ 7376082 h 9201245"/>
              <a:gd name="connsiteX200" fmla="*/ 12004490 w 14674910"/>
              <a:gd name="connsiteY200" fmla="*/ 7487676 h 9201245"/>
              <a:gd name="connsiteX201" fmla="*/ 12046642 w 14674910"/>
              <a:gd name="connsiteY201" fmla="*/ 7759219 h 9201245"/>
              <a:gd name="connsiteX202" fmla="*/ 12077636 w 14674910"/>
              <a:gd name="connsiteY202" fmla="*/ 7883211 h 9201245"/>
              <a:gd name="connsiteX203" fmla="*/ 12090034 w 14674910"/>
              <a:gd name="connsiteY203" fmla="*/ 7922887 h 9201245"/>
              <a:gd name="connsiteX204" fmla="*/ 12070198 w 14674910"/>
              <a:gd name="connsiteY204" fmla="*/ 7927846 h 9201245"/>
              <a:gd name="connsiteX205" fmla="*/ 12056562 w 14674910"/>
              <a:gd name="connsiteY205" fmla="*/ 7895609 h 9201245"/>
              <a:gd name="connsiteX206" fmla="*/ 12029286 w 14674910"/>
              <a:gd name="connsiteY206" fmla="*/ 7812535 h 9201245"/>
              <a:gd name="connsiteX207" fmla="*/ 11985894 w 14674910"/>
              <a:gd name="connsiteY207" fmla="*/ 7635226 h 9201245"/>
              <a:gd name="connsiteX208" fmla="*/ 11969776 w 14674910"/>
              <a:gd name="connsiteY208" fmla="*/ 7550913 h 9201245"/>
              <a:gd name="connsiteX209" fmla="*/ 11966058 w 14674910"/>
              <a:gd name="connsiteY209" fmla="*/ 7536033 h 9201245"/>
              <a:gd name="connsiteX210" fmla="*/ 11943742 w 14674910"/>
              <a:gd name="connsiteY210" fmla="*/ 7315327 h 9201245"/>
              <a:gd name="connsiteX211" fmla="*/ 11922667 w 14674910"/>
              <a:gd name="connsiteY211" fmla="*/ 6799520 h 9201245"/>
              <a:gd name="connsiteX212" fmla="*/ 11869358 w 14674910"/>
              <a:gd name="connsiteY212" fmla="*/ 6296112 h 9201245"/>
              <a:gd name="connsiteX213" fmla="*/ 11736705 w 14674910"/>
              <a:gd name="connsiteY213" fmla="*/ 6023330 h 9201245"/>
              <a:gd name="connsiteX214" fmla="*/ 10959382 w 14674910"/>
              <a:gd name="connsiteY214" fmla="*/ 5460406 h 9201245"/>
              <a:gd name="connsiteX215" fmla="*/ 10903593 w 14674910"/>
              <a:gd name="connsiteY215" fmla="*/ 5449247 h 9201245"/>
              <a:gd name="connsiteX216" fmla="*/ 10775899 w 14674910"/>
              <a:gd name="connsiteY216" fmla="*/ 5445526 h 9201245"/>
              <a:gd name="connsiteX217" fmla="*/ 10525470 w 14674910"/>
              <a:gd name="connsiteY217" fmla="*/ 5462886 h 9201245"/>
              <a:gd name="connsiteX218" fmla="*/ 10539107 w 14674910"/>
              <a:gd name="connsiteY218" fmla="*/ 5694751 h 9201245"/>
              <a:gd name="connsiteX219" fmla="*/ 10546545 w 14674910"/>
              <a:gd name="connsiteY219" fmla="*/ 5703430 h 9201245"/>
              <a:gd name="connsiteX220" fmla="*/ 10550264 w 14674910"/>
              <a:gd name="connsiteY220" fmla="*/ 5760466 h 9201245"/>
              <a:gd name="connsiteX221" fmla="*/ 10542826 w 14674910"/>
              <a:gd name="connsiteY221" fmla="*/ 5748067 h 9201245"/>
              <a:gd name="connsiteX222" fmla="*/ 10618451 w 14674910"/>
              <a:gd name="connsiteY222" fmla="*/ 6061767 h 9201245"/>
              <a:gd name="connsiteX223" fmla="*/ 10728788 w 14674910"/>
              <a:gd name="connsiteY223" fmla="*/ 6358108 h 9201245"/>
              <a:gd name="connsiteX224" fmla="*/ 10734988 w 14674910"/>
              <a:gd name="connsiteY224" fmla="*/ 6370507 h 9201245"/>
              <a:gd name="connsiteX225" fmla="*/ 10799454 w 14674910"/>
              <a:gd name="connsiteY225" fmla="*/ 6524258 h 9201245"/>
              <a:gd name="connsiteX226" fmla="*/ 10991615 w 14674910"/>
              <a:gd name="connsiteY226" fmla="*/ 6904913 h 9201245"/>
              <a:gd name="connsiteX227" fmla="*/ 11090796 w 14674910"/>
              <a:gd name="connsiteY227" fmla="*/ 7089660 h 9201245"/>
              <a:gd name="connsiteX228" fmla="*/ 11230887 w 14674910"/>
              <a:gd name="connsiteY228" fmla="*/ 7676143 h 9201245"/>
              <a:gd name="connsiteX229" fmla="*/ 11214770 w 14674910"/>
              <a:gd name="connsiteY229" fmla="*/ 7730700 h 9201245"/>
              <a:gd name="connsiteX230" fmla="*/ 11194934 w 14674910"/>
              <a:gd name="connsiteY230" fmla="*/ 7881970 h 9201245"/>
              <a:gd name="connsiteX231" fmla="*/ 11144104 w 14674910"/>
              <a:gd name="connsiteY231" fmla="*/ 7681103 h 9201245"/>
              <a:gd name="connsiteX232" fmla="*/ 11061042 w 14674910"/>
              <a:gd name="connsiteY232" fmla="*/ 7333925 h 9201245"/>
              <a:gd name="connsiteX233" fmla="*/ 10970540 w 14674910"/>
              <a:gd name="connsiteY233" fmla="*/ 7076022 h 9201245"/>
              <a:gd name="connsiteX234" fmla="*/ 10922189 w 14674910"/>
              <a:gd name="connsiteY234" fmla="*/ 6997908 h 9201245"/>
              <a:gd name="connsiteX235" fmla="*/ 10680439 w 14674910"/>
              <a:gd name="connsiteY235" fmla="*/ 6562695 h 9201245"/>
              <a:gd name="connsiteX236" fmla="*/ 10606054 w 14674910"/>
              <a:gd name="connsiteY236" fmla="*/ 6416384 h 9201245"/>
              <a:gd name="connsiteX237" fmla="*/ 10556464 w 14674910"/>
              <a:gd name="connsiteY237" fmla="*/ 6340750 h 9201245"/>
              <a:gd name="connsiteX238" fmla="*/ 10475880 w 14674910"/>
              <a:gd name="connsiteY238" fmla="*/ 6189478 h 9201245"/>
              <a:gd name="connsiteX239" fmla="*/ 10447366 w 14674910"/>
              <a:gd name="connsiteY239" fmla="*/ 6165920 h 9201245"/>
              <a:gd name="connsiteX240" fmla="*/ 10438687 w 14674910"/>
              <a:gd name="connsiteY240" fmla="*/ 6147322 h 9201245"/>
              <a:gd name="connsiteX241" fmla="*/ 10434968 w 14674910"/>
              <a:gd name="connsiteY241" fmla="*/ 6136162 h 9201245"/>
              <a:gd name="connsiteX242" fmla="*/ 10431249 w 14674910"/>
              <a:gd name="connsiteY242" fmla="*/ 6120043 h 9201245"/>
              <a:gd name="connsiteX243" fmla="*/ 10366782 w 14674910"/>
              <a:gd name="connsiteY243" fmla="*/ 5953894 h 9201245"/>
              <a:gd name="connsiteX244" fmla="*/ 10283718 w 14674910"/>
              <a:gd name="connsiteY244" fmla="*/ 5636474 h 9201245"/>
              <a:gd name="connsiteX245" fmla="*/ 10226690 w 14674910"/>
              <a:gd name="connsiteY245" fmla="*/ 5517442 h 9201245"/>
              <a:gd name="connsiteX246" fmla="*/ 9604336 w 14674910"/>
              <a:gd name="connsiteY246" fmla="*/ 5053712 h 9201245"/>
              <a:gd name="connsiteX247" fmla="*/ 9832450 w 14674910"/>
              <a:gd name="connsiteY247" fmla="*/ 5982412 h 9201245"/>
              <a:gd name="connsiteX248" fmla="*/ 9816333 w 14674910"/>
              <a:gd name="connsiteY248" fmla="*/ 5973733 h 9201245"/>
              <a:gd name="connsiteX249" fmla="*/ 9531190 w 14674910"/>
              <a:gd name="connsiteY249" fmla="*/ 5555880 h 9201245"/>
              <a:gd name="connsiteX250" fmla="*/ 9384901 w 14674910"/>
              <a:gd name="connsiteY250" fmla="*/ 5109508 h 9201245"/>
              <a:gd name="connsiteX251" fmla="*/ 9381181 w 14674910"/>
              <a:gd name="connsiteY251" fmla="*/ 5076030 h 9201245"/>
              <a:gd name="connsiteX252" fmla="*/ 9308036 w 14674910"/>
              <a:gd name="connsiteY252" fmla="*/ 4949559 h 9201245"/>
              <a:gd name="connsiteX253" fmla="*/ 9205136 w 14674910"/>
              <a:gd name="connsiteY253" fmla="*/ 4846646 h 9201245"/>
              <a:gd name="connsiteX254" fmla="*/ 9192739 w 14674910"/>
              <a:gd name="connsiteY254" fmla="*/ 4835486 h 9201245"/>
              <a:gd name="connsiteX255" fmla="*/ 8955947 w 14674910"/>
              <a:gd name="connsiteY255" fmla="*/ 4628419 h 9201245"/>
              <a:gd name="connsiteX256" fmla="*/ 8846849 w 14674910"/>
              <a:gd name="connsiteY256" fmla="*/ 4518067 h 9201245"/>
              <a:gd name="connsiteX257" fmla="*/ 8416656 w 14674910"/>
              <a:gd name="connsiteY257" fmla="*/ 4313479 h 9201245"/>
              <a:gd name="connsiteX258" fmla="*/ 8179864 w 14674910"/>
              <a:gd name="connsiteY258" fmla="*/ 4159729 h 9201245"/>
              <a:gd name="connsiteX259" fmla="*/ 8171186 w 14674910"/>
              <a:gd name="connsiteY259" fmla="*/ 4148570 h 9201245"/>
              <a:gd name="connsiteX260" fmla="*/ 7971586 w 14674910"/>
              <a:gd name="connsiteY260" fmla="*/ 3966302 h 9201245"/>
              <a:gd name="connsiteX261" fmla="*/ 7970346 w 14674910"/>
              <a:gd name="connsiteY261" fmla="*/ 3966302 h 9201245"/>
              <a:gd name="connsiteX262" fmla="*/ 7325677 w 14674910"/>
              <a:gd name="connsiteY262" fmla="*/ 3265747 h 9201245"/>
              <a:gd name="connsiteX263" fmla="*/ 6642575 w 14674910"/>
              <a:gd name="connsiteY263" fmla="*/ 3363700 h 9201245"/>
              <a:gd name="connsiteX264" fmla="*/ 6164032 w 14674910"/>
              <a:gd name="connsiteY264" fmla="*/ 3958862 h 9201245"/>
              <a:gd name="connsiteX265" fmla="*/ 6364871 w 14674910"/>
              <a:gd name="connsiteY265" fmla="*/ 4172129 h 9201245"/>
              <a:gd name="connsiteX266" fmla="*/ 6471489 w 14674910"/>
              <a:gd name="connsiteY266" fmla="*/ 4211806 h 9201245"/>
              <a:gd name="connsiteX267" fmla="*/ 6511162 w 14674910"/>
              <a:gd name="connsiteY267" fmla="*/ 4225445 h 9201245"/>
              <a:gd name="connsiteX268" fmla="*/ 6524800 w 14674910"/>
              <a:gd name="connsiteY268" fmla="*/ 4234125 h 9201245"/>
              <a:gd name="connsiteX269" fmla="*/ 6720679 w 14674910"/>
              <a:gd name="connsiteY269" fmla="*/ 4333319 h 9201245"/>
              <a:gd name="connsiteX270" fmla="*/ 7057891 w 14674910"/>
              <a:gd name="connsiteY270" fmla="*/ 4561463 h 9201245"/>
              <a:gd name="connsiteX271" fmla="*/ 7366588 w 14674910"/>
              <a:gd name="connsiteY271" fmla="*/ 4725133 h 9201245"/>
              <a:gd name="connsiteX272" fmla="*/ 7835214 w 14674910"/>
              <a:gd name="connsiteY272" fmla="*/ 4891282 h 9201245"/>
              <a:gd name="connsiteX273" fmla="*/ 8467486 w 14674910"/>
              <a:gd name="connsiteY273" fmla="*/ 4968158 h 9201245"/>
              <a:gd name="connsiteX274" fmla="*/ 8477404 w 14674910"/>
              <a:gd name="connsiteY274" fmla="*/ 4971877 h 9201245"/>
              <a:gd name="connsiteX275" fmla="*/ 8054650 w 14674910"/>
              <a:gd name="connsiteY275" fmla="*/ 4985516 h 9201245"/>
              <a:gd name="connsiteX276" fmla="*/ 7985224 w 14674910"/>
              <a:gd name="connsiteY276" fmla="*/ 4976837 h 9201245"/>
              <a:gd name="connsiteX277" fmla="*/ 7972826 w 14674910"/>
              <a:gd name="connsiteY277" fmla="*/ 4976837 h 9201245"/>
              <a:gd name="connsiteX278" fmla="*/ 7952990 w 14674910"/>
              <a:gd name="connsiteY278" fmla="*/ 4974357 h 9201245"/>
              <a:gd name="connsiteX279" fmla="*/ 7949271 w 14674910"/>
              <a:gd name="connsiteY279" fmla="*/ 4974357 h 9201245"/>
              <a:gd name="connsiteX280" fmla="*/ 7930674 w 14674910"/>
              <a:gd name="connsiteY280" fmla="*/ 4976837 h 9201245"/>
              <a:gd name="connsiteX281" fmla="*/ 7915798 w 14674910"/>
              <a:gd name="connsiteY281" fmla="*/ 4976837 h 9201245"/>
              <a:gd name="connsiteX282" fmla="*/ 7858768 w 14674910"/>
              <a:gd name="connsiteY282" fmla="*/ 4970638 h 9201245"/>
              <a:gd name="connsiteX283" fmla="*/ 7841412 w 14674910"/>
              <a:gd name="connsiteY283" fmla="*/ 4971877 h 9201245"/>
              <a:gd name="connsiteX284" fmla="*/ 7314519 w 14674910"/>
              <a:gd name="connsiteY284" fmla="*/ 4903682 h 9201245"/>
              <a:gd name="connsiteX285" fmla="*/ 7462049 w 14674910"/>
              <a:gd name="connsiteY285" fmla="*/ 5078510 h 9201245"/>
              <a:gd name="connsiteX286" fmla="*/ 7498002 w 14674910"/>
              <a:gd name="connsiteY286" fmla="*/ 5146706 h 9201245"/>
              <a:gd name="connsiteX287" fmla="*/ 7571147 w 14674910"/>
              <a:gd name="connsiteY287" fmla="*/ 5324014 h 9201245"/>
              <a:gd name="connsiteX288" fmla="*/ 8013738 w 14674910"/>
              <a:gd name="connsiteY288" fmla="*/ 6400266 h 9201245"/>
              <a:gd name="connsiteX289" fmla="*/ 8695600 w 14674910"/>
              <a:gd name="connsiteY289" fmla="*/ 6276274 h 9201245"/>
              <a:gd name="connsiteX290" fmla="*/ 8819575 w 14674910"/>
              <a:gd name="connsiteY290" fmla="*/ 6293632 h 9201245"/>
              <a:gd name="connsiteX291" fmla="*/ 8862966 w 14674910"/>
              <a:gd name="connsiteY291" fmla="*/ 6294872 h 9201245"/>
              <a:gd name="connsiteX292" fmla="*/ 9820052 w 14674910"/>
              <a:gd name="connsiteY292" fmla="*/ 6345709 h 9201245"/>
              <a:gd name="connsiteX293" fmla="*/ 9397298 w 14674910"/>
              <a:gd name="connsiteY293" fmla="*/ 6485820 h 9201245"/>
              <a:gd name="connsiteX294" fmla="*/ 9379941 w 14674910"/>
              <a:gd name="connsiteY294" fmla="*/ 6483339 h 9201245"/>
              <a:gd name="connsiteX295" fmla="*/ 9165465 w 14674910"/>
              <a:gd name="connsiteY295" fmla="*/ 6485820 h 9201245"/>
              <a:gd name="connsiteX296" fmla="*/ 9158026 w 14674910"/>
              <a:gd name="connsiteY296" fmla="*/ 6488298 h 9201245"/>
              <a:gd name="connsiteX297" fmla="*/ 9141909 w 14674910"/>
              <a:gd name="connsiteY297" fmla="*/ 6479620 h 9201245"/>
              <a:gd name="connsiteX298" fmla="*/ 8730313 w 14674910"/>
              <a:gd name="connsiteY298" fmla="*/ 6458541 h 9201245"/>
              <a:gd name="connsiteX299" fmla="*/ 8736512 w 14674910"/>
              <a:gd name="connsiteY299" fmla="*/ 6461021 h 9201245"/>
              <a:gd name="connsiteX300" fmla="*/ 8647250 w 14674910"/>
              <a:gd name="connsiteY300" fmla="*/ 6469701 h 9201245"/>
              <a:gd name="connsiteX301" fmla="*/ 8639811 w 14674910"/>
              <a:gd name="connsiteY301" fmla="*/ 6465981 h 9201245"/>
              <a:gd name="connsiteX302" fmla="*/ 8339792 w 14674910"/>
              <a:gd name="connsiteY302" fmla="*/ 6573853 h 9201245"/>
              <a:gd name="connsiteX303" fmla="*/ 8834452 w 14674910"/>
              <a:gd name="connsiteY303" fmla="*/ 6773482 h 9201245"/>
              <a:gd name="connsiteX304" fmla="*/ 8917515 w 14674910"/>
              <a:gd name="connsiteY304" fmla="*/ 6832998 h 9201245"/>
              <a:gd name="connsiteX305" fmla="*/ 8964625 w 14674910"/>
              <a:gd name="connsiteY305" fmla="*/ 6877635 h 9201245"/>
              <a:gd name="connsiteX306" fmla="*/ 9158026 w 14674910"/>
              <a:gd name="connsiteY306" fmla="*/ 7221093 h 9201245"/>
              <a:gd name="connsiteX307" fmla="*/ 9166705 w 14674910"/>
              <a:gd name="connsiteY307" fmla="*/ 7425680 h 9201245"/>
              <a:gd name="connsiteX308" fmla="*/ 9166705 w 14674910"/>
              <a:gd name="connsiteY308" fmla="*/ 7472797 h 9201245"/>
              <a:gd name="connsiteX309" fmla="*/ 9166705 w 14674910"/>
              <a:gd name="connsiteY309" fmla="*/ 7477756 h 9201245"/>
              <a:gd name="connsiteX310" fmla="*/ 9161745 w 14674910"/>
              <a:gd name="connsiteY310" fmla="*/ 7513713 h 9201245"/>
              <a:gd name="connsiteX311" fmla="*/ 9153067 w 14674910"/>
              <a:gd name="connsiteY311" fmla="*/ 7539752 h 9201245"/>
              <a:gd name="connsiteX312" fmla="*/ 9124553 w 14674910"/>
              <a:gd name="connsiteY312" fmla="*/ 7707142 h 9201245"/>
              <a:gd name="connsiteX313" fmla="*/ 9133231 w 14674910"/>
              <a:gd name="connsiteY313" fmla="*/ 8210549 h 9201245"/>
              <a:gd name="connsiteX314" fmla="*/ 9133231 w 14674910"/>
              <a:gd name="connsiteY314" fmla="*/ 8216749 h 9201245"/>
              <a:gd name="connsiteX315" fmla="*/ 9141909 w 14674910"/>
              <a:gd name="connsiteY315" fmla="*/ 8304782 h 9201245"/>
              <a:gd name="connsiteX316" fmla="*/ 9156787 w 14674910"/>
              <a:gd name="connsiteY316" fmla="*/ 8483332 h 9201245"/>
              <a:gd name="connsiteX317" fmla="*/ 9160506 w 14674910"/>
              <a:gd name="connsiteY317" fmla="*/ 8664360 h 9201245"/>
              <a:gd name="connsiteX318" fmla="*/ 9155547 w 14674910"/>
              <a:gd name="connsiteY318" fmla="*/ 8839188 h 9201245"/>
              <a:gd name="connsiteX319" fmla="*/ 9146868 w 14674910"/>
              <a:gd name="connsiteY319" fmla="*/ 8922264 h 9201245"/>
              <a:gd name="connsiteX320" fmla="*/ 9135711 w 14674910"/>
              <a:gd name="connsiteY320" fmla="*/ 9000378 h 9201245"/>
              <a:gd name="connsiteX321" fmla="*/ 9122074 w 14674910"/>
              <a:gd name="connsiteY321" fmla="*/ 9076015 h 9201245"/>
              <a:gd name="connsiteX322" fmla="*/ 9115874 w 14674910"/>
              <a:gd name="connsiteY322" fmla="*/ 9111971 h 9201245"/>
              <a:gd name="connsiteX323" fmla="*/ 9107196 w 14674910"/>
              <a:gd name="connsiteY323" fmla="*/ 9145449 h 9201245"/>
              <a:gd name="connsiteX324" fmla="*/ 9091080 w 14674910"/>
              <a:gd name="connsiteY324" fmla="*/ 9201245 h 9201245"/>
              <a:gd name="connsiteX325" fmla="*/ 9084881 w 14674910"/>
              <a:gd name="connsiteY325" fmla="*/ 9007818 h 9201245"/>
              <a:gd name="connsiteX326" fmla="*/ 9086121 w 14674910"/>
              <a:gd name="connsiteY326" fmla="*/ 8995418 h 9201245"/>
              <a:gd name="connsiteX327" fmla="*/ 9092319 w 14674910"/>
              <a:gd name="connsiteY327" fmla="*/ 8917304 h 9201245"/>
              <a:gd name="connsiteX328" fmla="*/ 9096038 w 14674910"/>
              <a:gd name="connsiteY328" fmla="*/ 8835469 h 9201245"/>
              <a:gd name="connsiteX329" fmla="*/ 9097279 w 14674910"/>
              <a:gd name="connsiteY329" fmla="*/ 8751155 h 9201245"/>
              <a:gd name="connsiteX330" fmla="*/ 9096038 w 14674910"/>
              <a:gd name="connsiteY330" fmla="*/ 8664360 h 9201245"/>
              <a:gd name="connsiteX331" fmla="*/ 9092319 w 14674910"/>
              <a:gd name="connsiteY331" fmla="*/ 8554007 h 9201245"/>
              <a:gd name="connsiteX332" fmla="*/ 9088600 w 14674910"/>
              <a:gd name="connsiteY332" fmla="*/ 8485811 h 9201245"/>
              <a:gd name="connsiteX333" fmla="*/ 9077443 w 14674910"/>
              <a:gd name="connsiteY333" fmla="*/ 8309742 h 9201245"/>
              <a:gd name="connsiteX334" fmla="*/ 9073724 w 14674910"/>
              <a:gd name="connsiteY334" fmla="*/ 8258906 h 9201245"/>
              <a:gd name="connsiteX335" fmla="*/ 9030332 w 14674910"/>
              <a:gd name="connsiteY335" fmla="*/ 8102677 h 9201245"/>
              <a:gd name="connsiteX336" fmla="*/ 9029092 w 14674910"/>
              <a:gd name="connsiteY336" fmla="*/ 8107636 h 9201245"/>
              <a:gd name="connsiteX337" fmla="*/ 9010496 w 14674910"/>
              <a:gd name="connsiteY337" fmla="*/ 8035721 h 9201245"/>
              <a:gd name="connsiteX338" fmla="*/ 8955947 w 14674910"/>
              <a:gd name="connsiteY338" fmla="*/ 7875770 h 9201245"/>
              <a:gd name="connsiteX339" fmla="*/ 8937350 w 14674910"/>
              <a:gd name="connsiteY339" fmla="*/ 7822455 h 9201245"/>
              <a:gd name="connsiteX340" fmla="*/ 8923714 w 14674910"/>
              <a:gd name="connsiteY340" fmla="*/ 7837332 h 9201245"/>
              <a:gd name="connsiteX341" fmla="*/ 8900159 w 14674910"/>
              <a:gd name="connsiteY341" fmla="*/ 7815014 h 9201245"/>
              <a:gd name="connsiteX342" fmla="*/ 8924953 w 14674910"/>
              <a:gd name="connsiteY342" fmla="*/ 7790215 h 9201245"/>
              <a:gd name="connsiteX343" fmla="*/ 8917515 w 14674910"/>
              <a:gd name="connsiteY343" fmla="*/ 7770376 h 9201245"/>
              <a:gd name="connsiteX344" fmla="*/ 8756348 w 14674910"/>
              <a:gd name="connsiteY344" fmla="*/ 7756738 h 9201245"/>
              <a:gd name="connsiteX345" fmla="*/ 8725354 w 14674910"/>
              <a:gd name="connsiteY345" fmla="*/ 7755499 h 9201245"/>
              <a:gd name="connsiteX346" fmla="*/ 8670805 w 14674910"/>
              <a:gd name="connsiteY346" fmla="*/ 7760459 h 9201245"/>
              <a:gd name="connsiteX347" fmla="*/ 8152590 w 14674910"/>
              <a:gd name="connsiteY347" fmla="*/ 8050600 h 9201245"/>
              <a:gd name="connsiteX348" fmla="*/ 8131514 w 14674910"/>
              <a:gd name="connsiteY348" fmla="*/ 8082838 h 9201245"/>
              <a:gd name="connsiteX349" fmla="*/ 8107959 w 14674910"/>
              <a:gd name="connsiteY349" fmla="*/ 8122516 h 9201245"/>
              <a:gd name="connsiteX350" fmla="*/ 8085644 w 14674910"/>
              <a:gd name="connsiteY350" fmla="*/ 8165911 h 9201245"/>
              <a:gd name="connsiteX351" fmla="*/ 8081924 w 14674910"/>
              <a:gd name="connsiteY351" fmla="*/ 8169632 h 9201245"/>
              <a:gd name="connsiteX352" fmla="*/ 8024895 w 14674910"/>
              <a:gd name="connsiteY352" fmla="*/ 8242786 h 9201245"/>
              <a:gd name="connsiteX353" fmla="*/ 7891003 w 14674910"/>
              <a:gd name="connsiteY353" fmla="*/ 8488292 h 9201245"/>
              <a:gd name="connsiteX354" fmla="*/ 7895962 w 14674910"/>
              <a:gd name="connsiteY354" fmla="*/ 8472172 h 9201245"/>
              <a:gd name="connsiteX355" fmla="*/ 7904640 w 14674910"/>
              <a:gd name="connsiteY355" fmla="*/ 8443654 h 9201245"/>
              <a:gd name="connsiteX356" fmla="*/ 7914558 w 14674910"/>
              <a:gd name="connsiteY356" fmla="*/ 8416376 h 9201245"/>
              <a:gd name="connsiteX357" fmla="*/ 7924476 w 14674910"/>
              <a:gd name="connsiteY357" fmla="*/ 8389098 h 9201245"/>
              <a:gd name="connsiteX358" fmla="*/ 7946791 w 14674910"/>
              <a:gd name="connsiteY358" fmla="*/ 8335781 h 9201245"/>
              <a:gd name="connsiteX359" fmla="*/ 7948030 w 14674910"/>
              <a:gd name="connsiteY359" fmla="*/ 8333300 h 9201245"/>
              <a:gd name="connsiteX360" fmla="*/ 7848852 w 14674910"/>
              <a:gd name="connsiteY360" fmla="*/ 8510610 h 9201245"/>
              <a:gd name="connsiteX361" fmla="*/ 8007540 w 14674910"/>
              <a:gd name="connsiteY361" fmla="*/ 8074158 h 9201245"/>
              <a:gd name="connsiteX362" fmla="*/ 7998860 w 14674910"/>
              <a:gd name="connsiteY362" fmla="*/ 8081597 h 9201245"/>
              <a:gd name="connsiteX363" fmla="*/ 8042252 w 14674910"/>
              <a:gd name="connsiteY363" fmla="*/ 8013401 h 9201245"/>
              <a:gd name="connsiteX364" fmla="*/ 8045972 w 14674910"/>
              <a:gd name="connsiteY364" fmla="*/ 8013401 h 9201245"/>
              <a:gd name="connsiteX365" fmla="*/ 8191022 w 14674910"/>
              <a:gd name="connsiteY365" fmla="*/ 7842292 h 9201245"/>
              <a:gd name="connsiteX366" fmla="*/ 8202180 w 14674910"/>
              <a:gd name="connsiteY366" fmla="*/ 7837332 h 9201245"/>
              <a:gd name="connsiteX367" fmla="*/ 8326154 w 14674910"/>
              <a:gd name="connsiteY367" fmla="*/ 7753018 h 9201245"/>
              <a:gd name="connsiteX368" fmla="*/ 8378224 w 14674910"/>
              <a:gd name="connsiteY368" fmla="*/ 7710861 h 9201245"/>
              <a:gd name="connsiteX369" fmla="*/ 8576583 w 14674910"/>
              <a:gd name="connsiteY369" fmla="*/ 7637705 h 9201245"/>
              <a:gd name="connsiteX370" fmla="*/ 8836932 w 14674910"/>
              <a:gd name="connsiteY370" fmla="*/ 7585629 h 9201245"/>
              <a:gd name="connsiteX371" fmla="*/ 8917515 w 14674910"/>
              <a:gd name="connsiteY371" fmla="*/ 7178936 h 9201245"/>
              <a:gd name="connsiteX372" fmla="*/ 8556748 w 14674910"/>
              <a:gd name="connsiteY372" fmla="*/ 6880114 h 9201245"/>
              <a:gd name="connsiteX373" fmla="*/ 8481123 w 14674910"/>
              <a:gd name="connsiteY373" fmla="*/ 6855315 h 9201245"/>
              <a:gd name="connsiteX374" fmla="*/ 8295161 w 14674910"/>
              <a:gd name="connsiteY374" fmla="*/ 6820599 h 9201245"/>
              <a:gd name="connsiteX375" fmla="*/ 7961668 w 14674910"/>
              <a:gd name="connsiteY375" fmla="*/ 6717684 h 9201245"/>
              <a:gd name="connsiteX376" fmla="*/ 7951750 w 14674910"/>
              <a:gd name="connsiteY376" fmla="*/ 6705286 h 9201245"/>
              <a:gd name="connsiteX377" fmla="*/ 7776946 w 14674910"/>
              <a:gd name="connsiteY377" fmla="*/ 6552776 h 9201245"/>
              <a:gd name="connsiteX378" fmla="*/ 7734794 w 14674910"/>
              <a:gd name="connsiteY378" fmla="*/ 6488298 h 9201245"/>
              <a:gd name="connsiteX379" fmla="*/ 7525276 w 14674910"/>
              <a:gd name="connsiteY379" fmla="*/ 5946454 h 9201245"/>
              <a:gd name="connsiteX380" fmla="*/ 7511640 w 14674910"/>
              <a:gd name="connsiteY380" fmla="*/ 5922896 h 9201245"/>
              <a:gd name="connsiteX381" fmla="*/ 7211620 w 14674910"/>
              <a:gd name="connsiteY381" fmla="*/ 5136787 h 9201245"/>
              <a:gd name="connsiteX382" fmla="*/ 6471489 w 14674910"/>
              <a:gd name="connsiteY382" fmla="*/ 4480868 h 9201245"/>
              <a:gd name="connsiteX383" fmla="*/ 6333877 w 14674910"/>
              <a:gd name="connsiteY383" fmla="*/ 4421352 h 9201245"/>
              <a:gd name="connsiteX384" fmla="*/ 6327679 w 14674910"/>
              <a:gd name="connsiteY384" fmla="*/ 4420113 h 9201245"/>
              <a:gd name="connsiteX385" fmla="*/ 6302884 w 14674910"/>
              <a:gd name="connsiteY385" fmla="*/ 4411433 h 9201245"/>
              <a:gd name="connsiteX386" fmla="*/ 6275609 w 14674910"/>
              <a:gd name="connsiteY386" fmla="*/ 4411433 h 9201245"/>
              <a:gd name="connsiteX387" fmla="*/ 6011542 w 14674910"/>
              <a:gd name="connsiteY387" fmla="*/ 4365557 h 9201245"/>
              <a:gd name="connsiteX388" fmla="*/ 6177669 w 14674910"/>
              <a:gd name="connsiteY388" fmla="*/ 4959478 h 9201245"/>
              <a:gd name="connsiteX389" fmla="*/ 6178910 w 14674910"/>
              <a:gd name="connsiteY389" fmla="*/ 4960718 h 9201245"/>
              <a:gd name="connsiteX390" fmla="*/ 6260732 w 14674910"/>
              <a:gd name="connsiteY390" fmla="*/ 5198783 h 9201245"/>
              <a:gd name="connsiteX391" fmla="*/ 6385947 w 14674910"/>
              <a:gd name="connsiteY391" fmla="*/ 5418249 h 9201245"/>
              <a:gd name="connsiteX392" fmla="*/ 6392146 w 14674910"/>
              <a:gd name="connsiteY392" fmla="*/ 5429408 h 9201245"/>
              <a:gd name="connsiteX393" fmla="*/ 6383468 w 14674910"/>
              <a:gd name="connsiteY393" fmla="*/ 5418249 h 9201245"/>
              <a:gd name="connsiteX394" fmla="*/ 6627698 w 14674910"/>
              <a:gd name="connsiteY394" fmla="*/ 5827422 h 9201245"/>
              <a:gd name="connsiteX395" fmla="*/ 6791344 w 14674910"/>
              <a:gd name="connsiteY395" fmla="*/ 6098964 h 9201245"/>
              <a:gd name="connsiteX396" fmla="*/ 6806222 w 14674910"/>
              <a:gd name="connsiteY396" fmla="*/ 6134922 h 9201245"/>
              <a:gd name="connsiteX397" fmla="*/ 6831016 w 14674910"/>
              <a:gd name="connsiteY397" fmla="*/ 6186998 h 9201245"/>
              <a:gd name="connsiteX398" fmla="*/ 6847134 w 14674910"/>
              <a:gd name="connsiteY398" fmla="*/ 6214278 h 9201245"/>
              <a:gd name="connsiteX399" fmla="*/ 6852093 w 14674910"/>
              <a:gd name="connsiteY399" fmla="*/ 6227916 h 9201245"/>
              <a:gd name="connsiteX400" fmla="*/ 6860771 w 14674910"/>
              <a:gd name="connsiteY400" fmla="*/ 6245276 h 9201245"/>
              <a:gd name="connsiteX401" fmla="*/ 6862010 w 14674910"/>
              <a:gd name="connsiteY401" fmla="*/ 6246515 h 9201245"/>
              <a:gd name="connsiteX402" fmla="*/ 6906642 w 14674910"/>
              <a:gd name="connsiteY402" fmla="*/ 6351908 h 9201245"/>
              <a:gd name="connsiteX403" fmla="*/ 6900442 w 14674910"/>
              <a:gd name="connsiteY403" fmla="*/ 6346948 h 9201245"/>
              <a:gd name="connsiteX404" fmla="*/ 6897964 w 14674910"/>
              <a:gd name="connsiteY404" fmla="*/ 6344468 h 9201245"/>
              <a:gd name="connsiteX405" fmla="*/ 6954992 w 14674910"/>
              <a:gd name="connsiteY405" fmla="*/ 6557736 h 9201245"/>
              <a:gd name="connsiteX406" fmla="*/ 6958710 w 14674910"/>
              <a:gd name="connsiteY406" fmla="*/ 6562695 h 9201245"/>
              <a:gd name="connsiteX407" fmla="*/ 6958710 w 14674910"/>
              <a:gd name="connsiteY407" fmla="*/ 6563936 h 9201245"/>
              <a:gd name="connsiteX408" fmla="*/ 6976068 w 14674910"/>
              <a:gd name="connsiteY408" fmla="*/ 6715206 h 9201245"/>
              <a:gd name="connsiteX409" fmla="*/ 6953752 w 14674910"/>
              <a:gd name="connsiteY409" fmla="*/ 7407081 h 9201245"/>
              <a:gd name="connsiteX410" fmla="*/ 6957472 w 14674910"/>
              <a:gd name="connsiteY410" fmla="*/ 7415760 h 9201245"/>
              <a:gd name="connsiteX411" fmla="*/ 6948794 w 14674910"/>
              <a:gd name="connsiteY411" fmla="*/ 7464118 h 9201245"/>
              <a:gd name="connsiteX412" fmla="*/ 6910361 w 14674910"/>
              <a:gd name="connsiteY412" fmla="*/ 7421961 h 9201245"/>
              <a:gd name="connsiteX413" fmla="*/ 6885566 w 14674910"/>
              <a:gd name="connsiteY413" fmla="*/ 7259531 h 9201245"/>
              <a:gd name="connsiteX414" fmla="*/ 6881847 w 14674910"/>
              <a:gd name="connsiteY414" fmla="*/ 7010306 h 9201245"/>
              <a:gd name="connsiteX415" fmla="*/ 6878128 w 14674910"/>
              <a:gd name="connsiteY415" fmla="*/ 6992948 h 9201245"/>
              <a:gd name="connsiteX416" fmla="*/ 6612821 w 14674910"/>
              <a:gd name="connsiteY416" fmla="*/ 6182039 h 9201245"/>
              <a:gd name="connsiteX417" fmla="*/ 6579348 w 14674910"/>
              <a:gd name="connsiteY417" fmla="*/ 7270689 h 9201245"/>
              <a:gd name="connsiteX418" fmla="*/ 6573149 w 14674910"/>
              <a:gd name="connsiteY418" fmla="*/ 7288049 h 9201245"/>
              <a:gd name="connsiteX419" fmla="*/ 6570669 w 14674910"/>
              <a:gd name="connsiteY419" fmla="*/ 7293009 h 9201245"/>
              <a:gd name="connsiteX420" fmla="*/ 6565710 w 14674910"/>
              <a:gd name="connsiteY420" fmla="*/ 7306648 h 9201245"/>
              <a:gd name="connsiteX421" fmla="*/ 6566950 w 14674910"/>
              <a:gd name="connsiteY421" fmla="*/ 7310367 h 9201245"/>
              <a:gd name="connsiteX422" fmla="*/ 6554552 w 14674910"/>
              <a:gd name="connsiteY422" fmla="*/ 7352524 h 9201245"/>
              <a:gd name="connsiteX423" fmla="*/ 6534717 w 14674910"/>
              <a:gd name="connsiteY423" fmla="*/ 7389721 h 9201245"/>
              <a:gd name="connsiteX424" fmla="*/ 6533476 w 14674910"/>
              <a:gd name="connsiteY424" fmla="*/ 7383523 h 9201245"/>
              <a:gd name="connsiteX425" fmla="*/ 6447934 w 14674910"/>
              <a:gd name="connsiteY425" fmla="*/ 7559592 h 9201245"/>
              <a:gd name="connsiteX426" fmla="*/ 6446694 w 14674910"/>
              <a:gd name="connsiteY426" fmla="*/ 7562070 h 9201245"/>
              <a:gd name="connsiteX427" fmla="*/ 6407022 w 14674910"/>
              <a:gd name="connsiteY427" fmla="*/ 7637705 h 9201245"/>
              <a:gd name="connsiteX428" fmla="*/ 6408263 w 14674910"/>
              <a:gd name="connsiteY428" fmla="*/ 7631507 h 9201245"/>
              <a:gd name="connsiteX429" fmla="*/ 6239656 w 14674910"/>
              <a:gd name="connsiteY429" fmla="*/ 7908009 h 9201245"/>
              <a:gd name="connsiteX430" fmla="*/ 6230978 w 14674910"/>
              <a:gd name="connsiteY430" fmla="*/ 7921648 h 9201245"/>
              <a:gd name="connsiteX431" fmla="*/ 6199985 w 14674910"/>
              <a:gd name="connsiteY431" fmla="*/ 7948926 h 9201245"/>
              <a:gd name="connsiteX432" fmla="*/ 6028900 w 14674910"/>
              <a:gd name="connsiteY432" fmla="*/ 8235348 h 9201245"/>
              <a:gd name="connsiteX433" fmla="*/ 5799546 w 14674910"/>
              <a:gd name="connsiteY433" fmla="*/ 8689159 h 9201245"/>
              <a:gd name="connsiteX434" fmla="*/ 5730120 w 14674910"/>
              <a:gd name="connsiteY434" fmla="*/ 8739995 h 9201245"/>
              <a:gd name="connsiteX435" fmla="*/ 5712763 w 14674910"/>
              <a:gd name="connsiteY435" fmla="*/ 8756115 h 9201245"/>
              <a:gd name="connsiteX436" fmla="*/ 5756155 w 14674910"/>
              <a:gd name="connsiteY436" fmla="*/ 8492011 h 9201245"/>
              <a:gd name="connsiteX437" fmla="*/ 5826820 w 14674910"/>
              <a:gd name="connsiteY437" fmla="*/ 8329581 h 9201245"/>
              <a:gd name="connsiteX438" fmla="*/ 5878890 w 14674910"/>
              <a:gd name="connsiteY438" fmla="*/ 8241548 h 9201245"/>
              <a:gd name="connsiteX439" fmla="*/ 6113202 w 14674910"/>
              <a:gd name="connsiteY439" fmla="*/ 7833613 h 9201245"/>
              <a:gd name="connsiteX440" fmla="*/ 6115682 w 14674910"/>
              <a:gd name="connsiteY440" fmla="*/ 7832372 h 9201245"/>
              <a:gd name="connsiteX441" fmla="*/ 6450414 w 14674910"/>
              <a:gd name="connsiteY441" fmla="*/ 7192575 h 9201245"/>
              <a:gd name="connsiteX442" fmla="*/ 6488846 w 14674910"/>
              <a:gd name="connsiteY442" fmla="*/ 7111980 h 9201245"/>
              <a:gd name="connsiteX443" fmla="*/ 6503723 w 14674910"/>
              <a:gd name="connsiteY443" fmla="*/ 6989227 h 9201245"/>
              <a:gd name="connsiteX444" fmla="*/ 6535958 w 14674910"/>
              <a:gd name="connsiteY444" fmla="*/ 6738764 h 9201245"/>
              <a:gd name="connsiteX445" fmla="*/ 6530998 w 14674910"/>
              <a:gd name="connsiteY445" fmla="*/ 6692888 h 9201245"/>
              <a:gd name="connsiteX446" fmla="*/ 6177669 w 14674910"/>
              <a:gd name="connsiteY446" fmla="*/ 5607956 h 9201245"/>
              <a:gd name="connsiteX447" fmla="*/ 6082208 w 14674910"/>
              <a:gd name="connsiteY447" fmla="*/ 5413289 h 9201245"/>
              <a:gd name="connsiteX448" fmla="*/ 5613584 w 14674910"/>
              <a:gd name="connsiteY448" fmla="*/ 4025818 h 9201245"/>
              <a:gd name="connsiteX449" fmla="*/ 5616062 w 14674910"/>
              <a:gd name="connsiteY449" fmla="*/ 4013418 h 9201245"/>
              <a:gd name="connsiteX450" fmla="*/ 5624742 w 14674910"/>
              <a:gd name="connsiteY450" fmla="*/ 3870828 h 9201245"/>
              <a:gd name="connsiteX451" fmla="*/ 5782189 w 14674910"/>
              <a:gd name="connsiteY451" fmla="*/ 3477773 h 9201245"/>
              <a:gd name="connsiteX452" fmla="*/ 4978832 w 14674910"/>
              <a:gd name="connsiteY452" fmla="*/ 3917944 h 9201245"/>
              <a:gd name="connsiteX453" fmla="*/ 4916844 w 14674910"/>
              <a:gd name="connsiteY453" fmla="*/ 4060536 h 9201245"/>
              <a:gd name="connsiteX454" fmla="*/ 4827582 w 14674910"/>
              <a:gd name="connsiteY454" fmla="*/ 4469710 h 9201245"/>
              <a:gd name="connsiteX455" fmla="*/ 4874692 w 14674910"/>
              <a:gd name="connsiteY455" fmla="*/ 4961957 h 9201245"/>
              <a:gd name="connsiteX456" fmla="*/ 5023463 w 14674910"/>
              <a:gd name="connsiteY456" fmla="*/ 5283098 h 9201245"/>
              <a:gd name="connsiteX457" fmla="*/ 5438779 w 14674910"/>
              <a:gd name="connsiteY457" fmla="*/ 6097725 h 9201245"/>
              <a:gd name="connsiteX458" fmla="*/ 5505725 w 14674910"/>
              <a:gd name="connsiteY458" fmla="*/ 6298592 h 9201245"/>
              <a:gd name="connsiteX459" fmla="*/ 5524320 w 14674910"/>
              <a:gd name="connsiteY459" fmla="*/ 6354388 h 9201245"/>
              <a:gd name="connsiteX460" fmla="*/ 5542917 w 14674910"/>
              <a:gd name="connsiteY460" fmla="*/ 6743724 h 9201245"/>
              <a:gd name="connsiteX461" fmla="*/ 5551596 w 14674910"/>
              <a:gd name="connsiteY461" fmla="*/ 6782161 h 9201245"/>
              <a:gd name="connsiteX462" fmla="*/ 5547877 w 14674910"/>
              <a:gd name="connsiteY462" fmla="*/ 6787121 h 9201245"/>
              <a:gd name="connsiteX463" fmla="*/ 5519363 w 14674910"/>
              <a:gd name="connsiteY463" fmla="*/ 6837957 h 9201245"/>
              <a:gd name="connsiteX464" fmla="*/ 5463574 w 14674910"/>
              <a:gd name="connsiteY464" fmla="*/ 6969390 h 9201245"/>
              <a:gd name="connsiteX465" fmla="*/ 5369353 w 14674910"/>
              <a:gd name="connsiteY465" fmla="*/ 7113219 h 9201245"/>
              <a:gd name="connsiteX466" fmla="*/ 5369353 w 14674910"/>
              <a:gd name="connsiteY466" fmla="*/ 7095861 h 9201245"/>
              <a:gd name="connsiteX467" fmla="*/ 5448696 w 14674910"/>
              <a:gd name="connsiteY467" fmla="*/ 6493258 h 9201245"/>
              <a:gd name="connsiteX468" fmla="*/ 5161074 w 14674910"/>
              <a:gd name="connsiteY468" fmla="*/ 5838582 h 9201245"/>
              <a:gd name="connsiteX469" fmla="*/ 5056936 w 14674910"/>
              <a:gd name="connsiteY469" fmla="*/ 5671193 h 9201245"/>
              <a:gd name="connsiteX470" fmla="*/ 5020983 w 14674910"/>
              <a:gd name="connsiteY470" fmla="*/ 5621596 h 9201245"/>
              <a:gd name="connsiteX471" fmla="*/ 4592030 w 14674910"/>
              <a:gd name="connsiteY471" fmla="*/ 4627180 h 9201245"/>
              <a:gd name="connsiteX472" fmla="*/ 4592030 w 14674910"/>
              <a:gd name="connsiteY472" fmla="*/ 4609820 h 9201245"/>
              <a:gd name="connsiteX473" fmla="*/ 4585832 w 14674910"/>
              <a:gd name="connsiteY473" fmla="*/ 4498228 h 9201245"/>
              <a:gd name="connsiteX474" fmla="*/ 4629222 w 14674910"/>
              <a:gd name="connsiteY474" fmla="*/ 4133691 h 9201245"/>
              <a:gd name="connsiteX475" fmla="*/ 4213906 w 14674910"/>
              <a:gd name="connsiteY475" fmla="*/ 4534185 h 9201245"/>
              <a:gd name="connsiteX476" fmla="*/ 4158117 w 14674910"/>
              <a:gd name="connsiteY476" fmla="*/ 4562704 h 9201245"/>
              <a:gd name="connsiteX477" fmla="*/ 3776275 w 14674910"/>
              <a:gd name="connsiteY477" fmla="*/ 4836726 h 9201245"/>
              <a:gd name="connsiteX478" fmla="*/ 3603949 w 14674910"/>
              <a:gd name="connsiteY478" fmla="*/ 4966917 h 9201245"/>
              <a:gd name="connsiteX479" fmla="*/ 3601470 w 14674910"/>
              <a:gd name="connsiteY479" fmla="*/ 4968158 h 9201245"/>
              <a:gd name="connsiteX480" fmla="*/ 3456421 w 14674910"/>
              <a:gd name="connsiteY480" fmla="*/ 5095869 h 9201245"/>
              <a:gd name="connsiteX481" fmla="*/ 3239464 w 14674910"/>
              <a:gd name="connsiteY481" fmla="*/ 5788984 h 9201245"/>
              <a:gd name="connsiteX482" fmla="*/ 3239464 w 14674910"/>
              <a:gd name="connsiteY482" fmla="*/ 5782785 h 9201245"/>
              <a:gd name="connsiteX483" fmla="*/ 3243183 w 14674910"/>
              <a:gd name="connsiteY483" fmla="*/ 5795185 h 9201245"/>
              <a:gd name="connsiteX484" fmla="*/ 3384515 w 14674910"/>
              <a:gd name="connsiteY484" fmla="*/ 5986132 h 9201245"/>
              <a:gd name="connsiteX485" fmla="*/ 3435344 w 14674910"/>
              <a:gd name="connsiteY485" fmla="*/ 6020850 h 9201245"/>
              <a:gd name="connsiteX486" fmla="*/ 3513449 w 14674910"/>
              <a:gd name="connsiteY486" fmla="*/ 6060526 h 9201245"/>
              <a:gd name="connsiteX487" fmla="*/ 3600230 w 14674910"/>
              <a:gd name="connsiteY487" fmla="*/ 6148561 h 9201245"/>
              <a:gd name="connsiteX488" fmla="*/ 3594032 w 14674910"/>
              <a:gd name="connsiteY488" fmla="*/ 6147322 h 9201245"/>
              <a:gd name="connsiteX489" fmla="*/ 3608909 w 14674910"/>
              <a:gd name="connsiteY489" fmla="*/ 6156000 h 9201245"/>
              <a:gd name="connsiteX490" fmla="*/ 3768836 w 14674910"/>
              <a:gd name="connsiteY490" fmla="*/ 6245276 h 9201245"/>
              <a:gd name="connsiteX491" fmla="*/ 4440780 w 14674910"/>
              <a:gd name="connsiteY491" fmla="*/ 6839198 h 9201245"/>
              <a:gd name="connsiteX492" fmla="*/ 4445738 w 14674910"/>
              <a:gd name="connsiteY492" fmla="*/ 6932190 h 9201245"/>
              <a:gd name="connsiteX493" fmla="*/ 4429623 w 14674910"/>
              <a:gd name="connsiteY493" fmla="*/ 6927230 h 9201245"/>
              <a:gd name="connsiteX494" fmla="*/ 3860578 w 14674910"/>
              <a:gd name="connsiteY494" fmla="*/ 6546576 h 9201245"/>
              <a:gd name="connsiteX495" fmla="*/ 3839502 w 14674910"/>
              <a:gd name="connsiteY495" fmla="*/ 6709005 h 9201245"/>
              <a:gd name="connsiteX496" fmla="*/ 3843221 w 14674910"/>
              <a:gd name="connsiteY496" fmla="*/ 6738764 h 9201245"/>
              <a:gd name="connsiteX497" fmla="*/ 3871736 w 14674910"/>
              <a:gd name="connsiteY497" fmla="*/ 6842917 h 9201245"/>
              <a:gd name="connsiteX498" fmla="*/ 3844460 w 14674910"/>
              <a:gd name="connsiteY498" fmla="*/ 6888793 h 9201245"/>
              <a:gd name="connsiteX499" fmla="*/ 3837022 w 14674910"/>
              <a:gd name="connsiteY499" fmla="*/ 6861516 h 9201245"/>
              <a:gd name="connsiteX500" fmla="*/ 3828345 w 14674910"/>
              <a:gd name="connsiteY500" fmla="*/ 6825558 h 9201245"/>
              <a:gd name="connsiteX501" fmla="*/ 3818426 w 14674910"/>
              <a:gd name="connsiteY501" fmla="*/ 6984267 h 9201245"/>
              <a:gd name="connsiteX502" fmla="*/ 3815946 w 14674910"/>
              <a:gd name="connsiteY502" fmla="*/ 7005346 h 9201245"/>
              <a:gd name="connsiteX503" fmla="*/ 3815946 w 14674910"/>
              <a:gd name="connsiteY503" fmla="*/ 7031384 h 9201245"/>
              <a:gd name="connsiteX504" fmla="*/ 3887852 w 14674910"/>
              <a:gd name="connsiteY504" fmla="*/ 7865850 h 9201245"/>
              <a:gd name="connsiteX505" fmla="*/ 3734123 w 14674910"/>
              <a:gd name="connsiteY505" fmla="*/ 7285568 h 9201245"/>
              <a:gd name="connsiteX506" fmla="*/ 3726684 w 14674910"/>
              <a:gd name="connsiteY506" fmla="*/ 7324006 h 9201245"/>
              <a:gd name="connsiteX507" fmla="*/ 3705608 w 14674910"/>
              <a:gd name="connsiteY507" fmla="*/ 7160336 h 9201245"/>
              <a:gd name="connsiteX508" fmla="*/ 3708089 w 14674910"/>
              <a:gd name="connsiteY508" fmla="*/ 7147937 h 9201245"/>
              <a:gd name="connsiteX509" fmla="*/ 3685774 w 14674910"/>
              <a:gd name="connsiteY509" fmla="*/ 6883834 h 9201245"/>
              <a:gd name="connsiteX510" fmla="*/ 3646102 w 14674910"/>
              <a:gd name="connsiteY510" fmla="*/ 6520538 h 9201245"/>
              <a:gd name="connsiteX511" fmla="*/ 3121688 w 14674910"/>
              <a:gd name="connsiteY511" fmla="*/ 6055567 h 9201245"/>
              <a:gd name="connsiteX512" fmla="*/ 3121688 w 14674910"/>
              <a:gd name="connsiteY512" fmla="*/ 6058047 h 9201245"/>
              <a:gd name="connsiteX513" fmla="*/ 3101852 w 14674910"/>
              <a:gd name="connsiteY513" fmla="*/ 6035729 h 9201245"/>
              <a:gd name="connsiteX514" fmla="*/ 3105571 w 14674910"/>
              <a:gd name="connsiteY514" fmla="*/ 6028290 h 9201245"/>
              <a:gd name="connsiteX515" fmla="*/ 2960521 w 14674910"/>
              <a:gd name="connsiteY515" fmla="*/ 5672432 h 9201245"/>
              <a:gd name="connsiteX516" fmla="*/ 2627028 w 14674910"/>
              <a:gd name="connsiteY516" fmla="*/ 6118804 h 9201245"/>
              <a:gd name="connsiteX517" fmla="*/ 2552643 w 14674910"/>
              <a:gd name="connsiteY517" fmla="*/ 6257675 h 9201245"/>
              <a:gd name="connsiteX518" fmla="*/ 2550165 w 14674910"/>
              <a:gd name="connsiteY518" fmla="*/ 6262634 h 9201245"/>
              <a:gd name="connsiteX519" fmla="*/ 2519170 w 14674910"/>
              <a:gd name="connsiteY519" fmla="*/ 6315950 h 9201245"/>
              <a:gd name="connsiteX520" fmla="*/ 2417510 w 14674910"/>
              <a:gd name="connsiteY520" fmla="*/ 6520538 h 9201245"/>
              <a:gd name="connsiteX521" fmla="*/ 2405113 w 14674910"/>
              <a:gd name="connsiteY521" fmla="*/ 6594932 h 9201245"/>
              <a:gd name="connsiteX522" fmla="*/ 2319570 w 14674910"/>
              <a:gd name="connsiteY522" fmla="*/ 6859036 h 9201245"/>
              <a:gd name="connsiteX523" fmla="*/ 2219151 w 14674910"/>
              <a:gd name="connsiteY523" fmla="*/ 7305407 h 9201245"/>
              <a:gd name="connsiteX524" fmla="*/ 2210471 w 14674910"/>
              <a:gd name="connsiteY524" fmla="*/ 7407081 h 9201245"/>
              <a:gd name="connsiteX525" fmla="*/ 2205513 w 14674910"/>
              <a:gd name="connsiteY525" fmla="*/ 7434359 h 9201245"/>
              <a:gd name="connsiteX526" fmla="*/ 2153443 w 14674910"/>
              <a:gd name="connsiteY526" fmla="*/ 7549672 h 9201245"/>
              <a:gd name="connsiteX527" fmla="*/ 2050544 w 14674910"/>
              <a:gd name="connsiteY527" fmla="*/ 7846013 h 9201245"/>
              <a:gd name="connsiteX528" fmla="*/ 2038148 w 14674910"/>
              <a:gd name="connsiteY528" fmla="*/ 7834853 h 9201245"/>
              <a:gd name="connsiteX529" fmla="*/ 1688537 w 14674910"/>
              <a:gd name="connsiteY529" fmla="*/ 8179552 h 9201245"/>
              <a:gd name="connsiteX530" fmla="*/ 1585639 w 14674910"/>
              <a:gd name="connsiteY530" fmla="*/ 8231628 h 9201245"/>
              <a:gd name="connsiteX531" fmla="*/ 1452985 w 14674910"/>
              <a:gd name="connsiteY531" fmla="*/ 8345701 h 9201245"/>
              <a:gd name="connsiteX532" fmla="*/ 1093457 w 14674910"/>
              <a:gd name="connsiteY532" fmla="*/ 8436215 h 9201245"/>
              <a:gd name="connsiteX533" fmla="*/ 0 w 14674910"/>
              <a:gd name="connsiteY533" fmla="*/ 8759834 h 9201245"/>
              <a:gd name="connsiteX534" fmla="*/ 870304 w 14674910"/>
              <a:gd name="connsiteY534" fmla="*/ 8366778 h 9201245"/>
              <a:gd name="connsiteX535" fmla="*/ 1138089 w 14674910"/>
              <a:gd name="connsiteY535" fmla="*/ 8329581 h 9201245"/>
              <a:gd name="connsiteX536" fmla="*/ 1290578 w 14674910"/>
              <a:gd name="connsiteY536" fmla="*/ 8293624 h 9201245"/>
              <a:gd name="connsiteX537" fmla="*/ 1355046 w 14674910"/>
              <a:gd name="connsiteY537" fmla="*/ 8241548 h 9201245"/>
              <a:gd name="connsiteX538" fmla="*/ 1668702 w 14674910"/>
              <a:gd name="connsiteY538" fmla="*/ 7999762 h 9201245"/>
              <a:gd name="connsiteX539" fmla="*/ 2153443 w 14674910"/>
              <a:gd name="connsiteY539" fmla="*/ 6540378 h 9201245"/>
              <a:gd name="connsiteX540" fmla="*/ 2147245 w 14674910"/>
              <a:gd name="connsiteY540" fmla="*/ 6545335 h 9201245"/>
              <a:gd name="connsiteX541" fmla="*/ 2167081 w 14674910"/>
              <a:gd name="connsiteY541" fmla="*/ 6442422 h 9201245"/>
              <a:gd name="connsiteX542" fmla="*/ 2175759 w 14674910"/>
              <a:gd name="connsiteY542" fmla="*/ 6434983 h 9201245"/>
              <a:gd name="connsiteX543" fmla="*/ 2266262 w 14674910"/>
              <a:gd name="connsiteY543" fmla="*/ 6191958 h 9201245"/>
              <a:gd name="connsiteX544" fmla="*/ 2320809 w 14674910"/>
              <a:gd name="connsiteY544" fmla="*/ 6091524 h 9201245"/>
              <a:gd name="connsiteX545" fmla="*/ 2322051 w 14674910"/>
              <a:gd name="connsiteY545" fmla="*/ 6091524 h 9201245"/>
              <a:gd name="connsiteX546" fmla="*/ 2986555 w 14674910"/>
              <a:gd name="connsiteY546" fmla="*/ 5093389 h 9201245"/>
              <a:gd name="connsiteX547" fmla="*/ 2638186 w 14674910"/>
              <a:gd name="connsiteY547" fmla="*/ 5185144 h 9201245"/>
              <a:gd name="connsiteX548" fmla="*/ 2421230 w 14674910"/>
              <a:gd name="connsiteY548" fmla="*/ 5228540 h 9201245"/>
              <a:gd name="connsiteX549" fmla="*/ 2180719 w 14674910"/>
              <a:gd name="connsiteY549" fmla="*/ 5284337 h 9201245"/>
              <a:gd name="connsiteX550" fmla="*/ 1963762 w 14674910"/>
              <a:gd name="connsiteY550" fmla="*/ 5358733 h 9201245"/>
              <a:gd name="connsiteX551" fmla="*/ 1325292 w 14674910"/>
              <a:gd name="connsiteY551" fmla="*/ 5691031 h 9201245"/>
              <a:gd name="connsiteX552" fmla="*/ 1929050 w 14674910"/>
              <a:gd name="connsiteY552" fmla="*/ 5280618 h 9201245"/>
              <a:gd name="connsiteX553" fmla="*/ 2101375 w 14674910"/>
              <a:gd name="connsiteY553" fmla="*/ 5226061 h 9201245"/>
              <a:gd name="connsiteX554" fmla="*/ 2111292 w 14674910"/>
              <a:gd name="connsiteY554" fmla="*/ 5222341 h 9201245"/>
              <a:gd name="connsiteX555" fmla="*/ 2620830 w 14674910"/>
              <a:gd name="connsiteY555" fmla="*/ 5042553 h 9201245"/>
              <a:gd name="connsiteX556" fmla="*/ 2997713 w 14674910"/>
              <a:gd name="connsiteY556" fmla="*/ 4895002 h 9201245"/>
              <a:gd name="connsiteX557" fmla="*/ 3110531 w 14674910"/>
              <a:gd name="connsiteY557" fmla="*/ 4855325 h 9201245"/>
              <a:gd name="connsiteX558" fmla="*/ 3093174 w 14674910"/>
              <a:gd name="connsiteY558" fmla="*/ 4859045 h 9201245"/>
              <a:gd name="connsiteX559" fmla="*/ 3131605 w 14674910"/>
              <a:gd name="connsiteY559" fmla="*/ 4844166 h 9201245"/>
              <a:gd name="connsiteX560" fmla="*/ 3249382 w 14674910"/>
              <a:gd name="connsiteY560" fmla="*/ 4798288 h 9201245"/>
              <a:gd name="connsiteX561" fmla="*/ 3440303 w 14674910"/>
              <a:gd name="connsiteY561" fmla="*/ 4720174 h 9201245"/>
              <a:gd name="connsiteX562" fmla="*/ 3808508 w 14674910"/>
              <a:gd name="connsiteY562" fmla="*/ 4488308 h 9201245"/>
              <a:gd name="connsiteX563" fmla="*/ 3900250 w 14674910"/>
              <a:gd name="connsiteY563" fmla="*/ 4405234 h 9201245"/>
              <a:gd name="connsiteX564" fmla="*/ 3896530 w 14674910"/>
              <a:gd name="connsiteY564" fmla="*/ 4407713 h 9201245"/>
              <a:gd name="connsiteX565" fmla="*/ 3896530 w 14674910"/>
              <a:gd name="connsiteY565" fmla="*/ 4406473 h 9201245"/>
              <a:gd name="connsiteX566" fmla="*/ 3915127 w 14674910"/>
              <a:gd name="connsiteY566" fmla="*/ 4390354 h 9201245"/>
              <a:gd name="connsiteX567" fmla="*/ 3941162 w 14674910"/>
              <a:gd name="connsiteY567" fmla="*/ 4371756 h 9201245"/>
              <a:gd name="connsiteX568" fmla="*/ 4000670 w 14674910"/>
              <a:gd name="connsiteY568" fmla="*/ 4318439 h 9201245"/>
              <a:gd name="connsiteX569" fmla="*/ 4032903 w 14674910"/>
              <a:gd name="connsiteY569" fmla="*/ 4287441 h 9201245"/>
              <a:gd name="connsiteX570" fmla="*/ 4040341 w 14674910"/>
              <a:gd name="connsiteY570" fmla="*/ 4273802 h 9201245"/>
              <a:gd name="connsiteX571" fmla="*/ 4065137 w 14674910"/>
              <a:gd name="connsiteY571" fmla="*/ 4245284 h 9201245"/>
              <a:gd name="connsiteX572" fmla="*/ 4411027 w 14674910"/>
              <a:gd name="connsiteY572" fmla="*/ 3846030 h 9201245"/>
              <a:gd name="connsiteX573" fmla="*/ 4402348 w 14674910"/>
              <a:gd name="connsiteY573" fmla="*/ 3853468 h 9201245"/>
              <a:gd name="connsiteX574" fmla="*/ 4445738 w 14674910"/>
              <a:gd name="connsiteY574" fmla="*/ 3791472 h 9201245"/>
              <a:gd name="connsiteX575" fmla="*/ 4460616 w 14674910"/>
              <a:gd name="connsiteY575" fmla="*/ 3782793 h 9201245"/>
              <a:gd name="connsiteX576" fmla="*/ 4535002 w 14674910"/>
              <a:gd name="connsiteY576" fmla="*/ 3678640 h 9201245"/>
              <a:gd name="connsiteX577" fmla="*/ 4598228 w 14674910"/>
              <a:gd name="connsiteY577" fmla="*/ 3588126 h 9201245"/>
              <a:gd name="connsiteX578" fmla="*/ 4605666 w 14674910"/>
              <a:gd name="connsiteY578" fmla="*/ 3576966 h 9201245"/>
              <a:gd name="connsiteX579" fmla="*/ 4624262 w 14674910"/>
              <a:gd name="connsiteY579" fmla="*/ 3549689 h 9201245"/>
              <a:gd name="connsiteX580" fmla="*/ 4667654 w 14674910"/>
              <a:gd name="connsiteY580" fmla="*/ 3480253 h 9201245"/>
              <a:gd name="connsiteX581" fmla="*/ 4614345 w 14674910"/>
              <a:gd name="connsiteY581" fmla="*/ 3495132 h 9201245"/>
              <a:gd name="connsiteX582" fmla="*/ 4573433 w 14674910"/>
              <a:gd name="connsiteY582" fmla="*/ 3477773 h 9201245"/>
              <a:gd name="connsiteX583" fmla="*/ 4556077 w 14674910"/>
              <a:gd name="connsiteY583" fmla="*/ 3481493 h 9201245"/>
              <a:gd name="connsiteX584" fmla="*/ 4554836 w 14674910"/>
              <a:gd name="connsiteY584" fmla="*/ 3481493 h 9201245"/>
              <a:gd name="connsiteX585" fmla="*/ 4532522 w 14674910"/>
              <a:gd name="connsiteY585" fmla="*/ 3485213 h 9201245"/>
              <a:gd name="connsiteX586" fmla="*/ 4470534 w 14674910"/>
              <a:gd name="connsiteY586" fmla="*/ 3482733 h 9201245"/>
              <a:gd name="connsiteX587" fmla="*/ 4422184 w 14674910"/>
              <a:gd name="connsiteY587" fmla="*/ 3493892 h 9201245"/>
              <a:gd name="connsiteX588" fmla="*/ 3985792 w 14674910"/>
              <a:gd name="connsiteY588" fmla="*/ 3538530 h 9201245"/>
              <a:gd name="connsiteX589" fmla="*/ 3982073 w 14674910"/>
              <a:gd name="connsiteY589" fmla="*/ 3539769 h 9201245"/>
              <a:gd name="connsiteX590" fmla="*/ 3833302 w 14674910"/>
              <a:gd name="connsiteY590" fmla="*/ 3560847 h 9201245"/>
              <a:gd name="connsiteX591" fmla="*/ 3379556 w 14674910"/>
              <a:gd name="connsiteY591" fmla="*/ 3671201 h 9201245"/>
              <a:gd name="connsiteX592" fmla="*/ 2418751 w 14674910"/>
              <a:gd name="connsiteY592" fmla="*/ 4258923 h 9201245"/>
              <a:gd name="connsiteX593" fmla="*/ 2160882 w 14674910"/>
              <a:gd name="connsiteY593" fmla="*/ 4312240 h 9201245"/>
              <a:gd name="connsiteX594" fmla="*/ 1574481 w 14674910"/>
              <a:gd name="connsiteY594" fmla="*/ 4494507 h 9201245"/>
              <a:gd name="connsiteX595" fmla="*/ 1329011 w 14674910"/>
              <a:gd name="connsiteY595" fmla="*/ 4570143 h 9201245"/>
              <a:gd name="connsiteX596" fmla="*/ 1270743 w 14674910"/>
              <a:gd name="connsiteY596" fmla="*/ 4598661 h 9201245"/>
              <a:gd name="connsiteX597" fmla="*/ 1242229 w 14674910"/>
              <a:gd name="connsiteY597" fmla="*/ 4611061 h 9201245"/>
              <a:gd name="connsiteX598" fmla="*/ 1062463 w 14674910"/>
              <a:gd name="connsiteY598" fmla="*/ 4686696 h 9201245"/>
              <a:gd name="connsiteX599" fmla="*/ 852946 w 14674910"/>
              <a:gd name="connsiteY599" fmla="*/ 4775969 h 9201245"/>
              <a:gd name="connsiteX600" fmla="*/ 585161 w 14674910"/>
              <a:gd name="connsiteY600" fmla="*/ 4893762 h 9201245"/>
              <a:gd name="connsiteX601" fmla="*/ 556646 w 14674910"/>
              <a:gd name="connsiteY601" fmla="*/ 4912361 h 9201245"/>
              <a:gd name="connsiteX602" fmla="*/ 443829 w 14674910"/>
              <a:gd name="connsiteY602" fmla="*/ 4961957 h 9201245"/>
              <a:gd name="connsiteX603" fmla="*/ 419034 w 14674910"/>
              <a:gd name="connsiteY603" fmla="*/ 4974357 h 9201245"/>
              <a:gd name="connsiteX604" fmla="*/ 495899 w 14674910"/>
              <a:gd name="connsiteY604" fmla="*/ 4893762 h 9201245"/>
              <a:gd name="connsiteX605" fmla="*/ 717815 w 14674910"/>
              <a:gd name="connsiteY605" fmla="*/ 4773489 h 9201245"/>
              <a:gd name="connsiteX606" fmla="*/ 911216 w 14674910"/>
              <a:gd name="connsiteY606" fmla="*/ 4666857 h 9201245"/>
              <a:gd name="connsiteX607" fmla="*/ 1136850 w 14674910"/>
              <a:gd name="connsiteY607" fmla="*/ 4568903 h 9201245"/>
              <a:gd name="connsiteX608" fmla="*/ 1418272 w 14674910"/>
              <a:gd name="connsiteY608" fmla="*/ 4446151 h 9201245"/>
              <a:gd name="connsiteX609" fmla="*/ 1534809 w 14674910"/>
              <a:gd name="connsiteY609" fmla="*/ 4411433 h 9201245"/>
              <a:gd name="connsiteX610" fmla="*/ 1988558 w 14674910"/>
              <a:gd name="connsiteY610" fmla="*/ 4255203 h 9201245"/>
              <a:gd name="connsiteX611" fmla="*/ 1973681 w 14674910"/>
              <a:gd name="connsiteY611" fmla="*/ 4253963 h 9201245"/>
              <a:gd name="connsiteX612" fmla="*/ 2392715 w 14674910"/>
              <a:gd name="connsiteY612" fmla="*/ 4089054 h 9201245"/>
              <a:gd name="connsiteX613" fmla="*/ 3176237 w 14674910"/>
              <a:gd name="connsiteY613" fmla="*/ 3560847 h 9201245"/>
              <a:gd name="connsiteX614" fmla="*/ 4548638 w 14674910"/>
              <a:gd name="connsiteY614" fmla="*/ 3273186 h 9201245"/>
              <a:gd name="connsiteX615" fmla="*/ 5597466 w 14674910"/>
              <a:gd name="connsiteY615" fmla="*/ 3042561 h 9201245"/>
              <a:gd name="connsiteX616" fmla="*/ 6213622 w 14674910"/>
              <a:gd name="connsiteY616" fmla="*/ 2449878 h 9201245"/>
              <a:gd name="connsiteX617" fmla="*/ 6395864 w 14674910"/>
              <a:gd name="connsiteY617" fmla="*/ 1471582 h 9201245"/>
              <a:gd name="connsiteX618" fmla="*/ 6092126 w 14674910"/>
              <a:gd name="connsiteY618" fmla="*/ 138667 h 920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14674910" h="9201245">
                <a:moveTo>
                  <a:pt x="6038483" y="0"/>
                </a:moveTo>
                <a:lnTo>
                  <a:pt x="6901941" y="0"/>
                </a:lnTo>
                <a:lnTo>
                  <a:pt x="6910225" y="28721"/>
                </a:lnTo>
                <a:cubicBezTo>
                  <a:pt x="7071141" y="603715"/>
                  <a:pt x="7216888" y="1179581"/>
                  <a:pt x="7582305" y="1683608"/>
                </a:cubicBezTo>
                <a:cubicBezTo>
                  <a:pt x="7948030" y="2189496"/>
                  <a:pt x="8401779" y="2407721"/>
                  <a:pt x="8934872" y="2648266"/>
                </a:cubicBezTo>
                <a:cubicBezTo>
                  <a:pt x="9119594" y="2727621"/>
                  <a:pt x="9316714" y="2826814"/>
                  <a:pt x="9565903" y="2945847"/>
                </a:cubicBezTo>
                <a:cubicBezTo>
                  <a:pt x="9585740" y="2957007"/>
                  <a:pt x="9608055" y="2966925"/>
                  <a:pt x="9629131" y="2978085"/>
                </a:cubicBezTo>
                <a:cubicBezTo>
                  <a:pt x="9694838" y="3027682"/>
                  <a:pt x="9766743" y="3062399"/>
                  <a:pt x="9846087" y="3094638"/>
                </a:cubicBezTo>
                <a:cubicBezTo>
                  <a:pt x="9875841" y="3107037"/>
                  <a:pt x="9908075" y="3118197"/>
                  <a:pt x="9937828" y="3129355"/>
                </a:cubicBezTo>
                <a:cubicBezTo>
                  <a:pt x="9931630" y="3128116"/>
                  <a:pt x="9925431" y="3126875"/>
                  <a:pt x="9917992" y="3126875"/>
                </a:cubicBezTo>
                <a:cubicBezTo>
                  <a:pt x="10302315" y="3321543"/>
                  <a:pt x="10722590" y="3493892"/>
                  <a:pt x="11100713" y="3273186"/>
                </a:cubicBezTo>
                <a:cubicBezTo>
                  <a:pt x="11177578" y="3227309"/>
                  <a:pt x="11239565" y="3171514"/>
                  <a:pt x="11292875" y="3110756"/>
                </a:cubicBezTo>
                <a:cubicBezTo>
                  <a:pt x="11294114" y="3110756"/>
                  <a:pt x="11294114" y="3110756"/>
                  <a:pt x="11294114" y="3109517"/>
                </a:cubicBezTo>
                <a:cubicBezTo>
                  <a:pt x="11337505" y="3082238"/>
                  <a:pt x="11372218" y="3045041"/>
                  <a:pt x="11389575" y="2996684"/>
                </a:cubicBezTo>
                <a:cubicBezTo>
                  <a:pt x="11410651" y="2969406"/>
                  <a:pt x="11430487" y="2940887"/>
                  <a:pt x="11449083" y="2912369"/>
                </a:cubicBezTo>
                <a:cubicBezTo>
                  <a:pt x="11455282" y="2903690"/>
                  <a:pt x="11460241" y="2895011"/>
                  <a:pt x="11465200" y="2887571"/>
                </a:cubicBezTo>
                <a:cubicBezTo>
                  <a:pt x="11467679" y="2885091"/>
                  <a:pt x="11468919" y="2882611"/>
                  <a:pt x="11470158" y="2881371"/>
                </a:cubicBezTo>
                <a:cubicBezTo>
                  <a:pt x="11472638" y="2878891"/>
                  <a:pt x="11473878" y="2877652"/>
                  <a:pt x="11475118" y="2875172"/>
                </a:cubicBezTo>
                <a:cubicBezTo>
                  <a:pt x="11480077" y="2870212"/>
                  <a:pt x="11485035" y="2865252"/>
                  <a:pt x="11488755" y="2859053"/>
                </a:cubicBezTo>
                <a:cubicBezTo>
                  <a:pt x="11501152" y="2846654"/>
                  <a:pt x="11512310" y="2833015"/>
                  <a:pt x="11524707" y="2820615"/>
                </a:cubicBezTo>
                <a:cubicBezTo>
                  <a:pt x="11574297" y="2771019"/>
                  <a:pt x="11627607" y="2725141"/>
                  <a:pt x="11682156" y="2680504"/>
                </a:cubicBezTo>
                <a:cubicBezTo>
                  <a:pt x="11703231" y="2661905"/>
                  <a:pt x="11724307" y="2644547"/>
                  <a:pt x="11745383" y="2627187"/>
                </a:cubicBezTo>
                <a:cubicBezTo>
                  <a:pt x="11772657" y="2614788"/>
                  <a:pt x="11802411" y="2602389"/>
                  <a:pt x="11834645" y="2592470"/>
                </a:cubicBezTo>
                <a:cubicBezTo>
                  <a:pt x="11853241" y="2577591"/>
                  <a:pt x="11871838" y="2562712"/>
                  <a:pt x="11891673" y="2547832"/>
                </a:cubicBezTo>
                <a:lnTo>
                  <a:pt x="11904071" y="2539153"/>
                </a:lnTo>
                <a:lnTo>
                  <a:pt x="11917708" y="2530475"/>
                </a:lnTo>
                <a:cubicBezTo>
                  <a:pt x="11926386" y="2525514"/>
                  <a:pt x="11933824" y="2519314"/>
                  <a:pt x="11942502" y="2514354"/>
                </a:cubicBezTo>
                <a:lnTo>
                  <a:pt x="11956140" y="2505675"/>
                </a:lnTo>
                <a:lnTo>
                  <a:pt x="11962338" y="2501956"/>
                </a:lnTo>
                <a:lnTo>
                  <a:pt x="11964818" y="2500716"/>
                </a:lnTo>
                <a:lnTo>
                  <a:pt x="11967298" y="2499476"/>
                </a:lnTo>
                <a:lnTo>
                  <a:pt x="11969776" y="2498236"/>
                </a:lnTo>
                <a:cubicBezTo>
                  <a:pt x="11978454" y="2493276"/>
                  <a:pt x="11987134" y="2488316"/>
                  <a:pt x="11995814" y="2483356"/>
                </a:cubicBezTo>
                <a:lnTo>
                  <a:pt x="12023086" y="2469718"/>
                </a:lnTo>
                <a:lnTo>
                  <a:pt x="12051602" y="2456079"/>
                </a:lnTo>
                <a:lnTo>
                  <a:pt x="12080114" y="2443679"/>
                </a:lnTo>
                <a:lnTo>
                  <a:pt x="12107390" y="2432520"/>
                </a:lnTo>
                <a:cubicBezTo>
                  <a:pt x="12145822" y="2418880"/>
                  <a:pt x="12184254" y="2406482"/>
                  <a:pt x="12222686" y="2395323"/>
                </a:cubicBezTo>
                <a:cubicBezTo>
                  <a:pt x="12261118" y="2384163"/>
                  <a:pt x="12298310" y="2375484"/>
                  <a:pt x="12335502" y="2366804"/>
                </a:cubicBezTo>
                <a:cubicBezTo>
                  <a:pt x="12373938" y="2358125"/>
                  <a:pt x="12411130" y="2350685"/>
                  <a:pt x="12447082" y="2343246"/>
                </a:cubicBezTo>
                <a:cubicBezTo>
                  <a:pt x="12520226" y="2328366"/>
                  <a:pt x="12590892" y="2314727"/>
                  <a:pt x="12657838" y="2303568"/>
                </a:cubicBezTo>
                <a:cubicBezTo>
                  <a:pt x="12692550" y="2298609"/>
                  <a:pt x="12724786" y="2293649"/>
                  <a:pt x="12757018" y="2289930"/>
                </a:cubicBezTo>
                <a:cubicBezTo>
                  <a:pt x="12773134" y="2288689"/>
                  <a:pt x="12789254" y="2286210"/>
                  <a:pt x="12805370" y="2284970"/>
                </a:cubicBezTo>
                <a:cubicBezTo>
                  <a:pt x="12820246" y="2283729"/>
                  <a:pt x="12836362" y="2282490"/>
                  <a:pt x="12850000" y="2281250"/>
                </a:cubicBezTo>
                <a:cubicBezTo>
                  <a:pt x="12866114" y="2281250"/>
                  <a:pt x="12880992" y="2280010"/>
                  <a:pt x="12894630" y="2278770"/>
                </a:cubicBezTo>
                <a:cubicBezTo>
                  <a:pt x="12909506" y="2277530"/>
                  <a:pt x="12923146" y="2277530"/>
                  <a:pt x="12936782" y="2277530"/>
                </a:cubicBezTo>
                <a:cubicBezTo>
                  <a:pt x="12950420" y="2277530"/>
                  <a:pt x="12964058" y="2277530"/>
                  <a:pt x="12976454" y="2278770"/>
                </a:cubicBezTo>
                <a:cubicBezTo>
                  <a:pt x="12990090" y="2278770"/>
                  <a:pt x="13002488" y="2278770"/>
                  <a:pt x="13014886" y="2280010"/>
                </a:cubicBezTo>
                <a:cubicBezTo>
                  <a:pt x="13027282" y="2281250"/>
                  <a:pt x="13038442" y="2281250"/>
                  <a:pt x="13049598" y="2282490"/>
                </a:cubicBezTo>
                <a:cubicBezTo>
                  <a:pt x="13060758" y="2282490"/>
                  <a:pt x="13071914" y="2284970"/>
                  <a:pt x="13083072" y="2286210"/>
                </a:cubicBezTo>
                <a:cubicBezTo>
                  <a:pt x="13102910" y="2288689"/>
                  <a:pt x="13122744" y="2291169"/>
                  <a:pt x="13140102" y="2294888"/>
                </a:cubicBezTo>
                <a:cubicBezTo>
                  <a:pt x="13157456" y="2297368"/>
                  <a:pt x="13172334" y="2301089"/>
                  <a:pt x="13185972" y="2303568"/>
                </a:cubicBezTo>
                <a:cubicBezTo>
                  <a:pt x="13198370" y="2307288"/>
                  <a:pt x="13209526" y="2311008"/>
                  <a:pt x="13218206" y="2313488"/>
                </a:cubicBezTo>
                <a:cubicBezTo>
                  <a:pt x="13236802" y="2318448"/>
                  <a:pt x="13246718" y="2320928"/>
                  <a:pt x="13246718" y="2320928"/>
                </a:cubicBezTo>
                <a:cubicBezTo>
                  <a:pt x="13246718" y="2320928"/>
                  <a:pt x="13235562" y="2319687"/>
                  <a:pt x="13218206" y="2315968"/>
                </a:cubicBezTo>
                <a:cubicBezTo>
                  <a:pt x="13199610" y="2313488"/>
                  <a:pt x="13172334" y="2311008"/>
                  <a:pt x="13137622" y="2307288"/>
                </a:cubicBezTo>
                <a:cubicBezTo>
                  <a:pt x="13120266" y="2307288"/>
                  <a:pt x="13101670" y="2304808"/>
                  <a:pt x="13081834" y="2306048"/>
                </a:cubicBezTo>
                <a:cubicBezTo>
                  <a:pt x="13070674" y="2306048"/>
                  <a:pt x="13060758" y="2304808"/>
                  <a:pt x="13048358" y="2304808"/>
                </a:cubicBezTo>
                <a:cubicBezTo>
                  <a:pt x="13037202" y="2304808"/>
                  <a:pt x="13026042" y="2306048"/>
                  <a:pt x="13014886" y="2306048"/>
                </a:cubicBezTo>
                <a:cubicBezTo>
                  <a:pt x="12966536" y="2307288"/>
                  <a:pt x="12911986" y="2312248"/>
                  <a:pt x="12853718" y="2319687"/>
                </a:cubicBezTo>
                <a:cubicBezTo>
                  <a:pt x="12840082" y="2322167"/>
                  <a:pt x="12825206" y="2324647"/>
                  <a:pt x="12810328" y="2327127"/>
                </a:cubicBezTo>
                <a:cubicBezTo>
                  <a:pt x="12795450" y="2328366"/>
                  <a:pt x="12780574" y="2332087"/>
                  <a:pt x="12764456" y="2334566"/>
                </a:cubicBezTo>
                <a:cubicBezTo>
                  <a:pt x="12748340" y="2338286"/>
                  <a:pt x="12732226" y="2340766"/>
                  <a:pt x="12716106" y="2343246"/>
                </a:cubicBezTo>
                <a:cubicBezTo>
                  <a:pt x="12699990" y="2345725"/>
                  <a:pt x="12683872" y="2350685"/>
                  <a:pt x="12667756" y="2353165"/>
                </a:cubicBezTo>
                <a:cubicBezTo>
                  <a:pt x="12602050" y="2366804"/>
                  <a:pt x="12532624" y="2384163"/>
                  <a:pt x="12460718" y="2401522"/>
                </a:cubicBezTo>
                <a:cubicBezTo>
                  <a:pt x="12423526" y="2410201"/>
                  <a:pt x="12387574" y="2418880"/>
                  <a:pt x="12351622" y="2427561"/>
                </a:cubicBezTo>
                <a:cubicBezTo>
                  <a:pt x="12314428" y="2437480"/>
                  <a:pt x="12277234" y="2447399"/>
                  <a:pt x="12240042" y="2457318"/>
                </a:cubicBezTo>
                <a:cubicBezTo>
                  <a:pt x="12204090" y="2468478"/>
                  <a:pt x="12168138" y="2480876"/>
                  <a:pt x="12132186" y="2494516"/>
                </a:cubicBezTo>
                <a:lnTo>
                  <a:pt x="12104910" y="2505675"/>
                </a:lnTo>
                <a:lnTo>
                  <a:pt x="12078874" y="2518075"/>
                </a:lnTo>
                <a:lnTo>
                  <a:pt x="12054082" y="2530475"/>
                </a:lnTo>
                <a:lnTo>
                  <a:pt x="12028046" y="2541633"/>
                </a:lnTo>
                <a:cubicBezTo>
                  <a:pt x="12019368" y="2546593"/>
                  <a:pt x="12010690" y="2551553"/>
                  <a:pt x="12002012" y="2556512"/>
                </a:cubicBezTo>
                <a:lnTo>
                  <a:pt x="11999530" y="2557752"/>
                </a:lnTo>
                <a:lnTo>
                  <a:pt x="11998290" y="2558992"/>
                </a:lnTo>
                <a:lnTo>
                  <a:pt x="11995814" y="2560232"/>
                </a:lnTo>
                <a:lnTo>
                  <a:pt x="11990854" y="2563952"/>
                </a:lnTo>
                <a:lnTo>
                  <a:pt x="11978454" y="2570151"/>
                </a:lnTo>
                <a:cubicBezTo>
                  <a:pt x="11969776" y="2576350"/>
                  <a:pt x="11962338" y="2581310"/>
                  <a:pt x="11954898" y="2586270"/>
                </a:cubicBezTo>
                <a:lnTo>
                  <a:pt x="11942502" y="2593710"/>
                </a:lnTo>
                <a:lnTo>
                  <a:pt x="11931346" y="2602389"/>
                </a:lnTo>
                <a:cubicBezTo>
                  <a:pt x="11918948" y="2611069"/>
                  <a:pt x="11906551" y="2619748"/>
                  <a:pt x="11895393" y="2628427"/>
                </a:cubicBezTo>
                <a:cubicBezTo>
                  <a:pt x="11785055" y="2675545"/>
                  <a:pt x="11695794" y="2811935"/>
                  <a:pt x="11656121" y="2918569"/>
                </a:cubicBezTo>
                <a:cubicBezTo>
                  <a:pt x="11656121" y="2918569"/>
                  <a:pt x="11654881" y="2919809"/>
                  <a:pt x="11653642" y="2919809"/>
                </a:cubicBezTo>
                <a:cubicBezTo>
                  <a:pt x="11625127" y="2978085"/>
                  <a:pt x="11601572" y="3037602"/>
                  <a:pt x="11581736" y="3095877"/>
                </a:cubicBezTo>
                <a:cubicBezTo>
                  <a:pt x="11682156" y="3090917"/>
                  <a:pt x="12060280" y="3057440"/>
                  <a:pt x="12490474" y="3073559"/>
                </a:cubicBezTo>
                <a:cubicBezTo>
                  <a:pt x="12494190" y="3072319"/>
                  <a:pt x="12497912" y="3071079"/>
                  <a:pt x="12501630" y="3069839"/>
                </a:cubicBezTo>
                <a:cubicBezTo>
                  <a:pt x="12557420" y="3069839"/>
                  <a:pt x="12611966" y="3069839"/>
                  <a:pt x="12667756" y="3072319"/>
                </a:cubicBezTo>
                <a:cubicBezTo>
                  <a:pt x="12657838" y="3074799"/>
                  <a:pt x="12647918" y="3077279"/>
                  <a:pt x="12639242" y="3080999"/>
                </a:cubicBezTo>
                <a:cubicBezTo>
                  <a:pt x="12887192" y="3095877"/>
                  <a:pt x="13143818" y="3128116"/>
                  <a:pt x="13369454" y="3192592"/>
                </a:cubicBezTo>
                <a:cubicBezTo>
                  <a:pt x="13373174" y="3192592"/>
                  <a:pt x="13375654" y="3192592"/>
                  <a:pt x="13379374" y="3192592"/>
                </a:cubicBezTo>
                <a:cubicBezTo>
                  <a:pt x="13380614" y="3192592"/>
                  <a:pt x="13383090" y="3192592"/>
                  <a:pt x="13385570" y="3192592"/>
                </a:cubicBezTo>
                <a:cubicBezTo>
                  <a:pt x="13389290" y="3193831"/>
                  <a:pt x="13394250" y="3193831"/>
                  <a:pt x="13399208" y="3193831"/>
                </a:cubicBezTo>
                <a:cubicBezTo>
                  <a:pt x="13406646" y="3193831"/>
                  <a:pt x="13415326" y="3193831"/>
                  <a:pt x="13422764" y="3192592"/>
                </a:cubicBezTo>
                <a:cubicBezTo>
                  <a:pt x="13448798" y="3203751"/>
                  <a:pt x="13476074" y="3211190"/>
                  <a:pt x="13503348" y="3219869"/>
                </a:cubicBezTo>
                <a:cubicBezTo>
                  <a:pt x="13520704" y="3228549"/>
                  <a:pt x="13536820" y="3239708"/>
                  <a:pt x="13552938" y="3252108"/>
                </a:cubicBezTo>
                <a:cubicBezTo>
                  <a:pt x="13554178" y="3252108"/>
                  <a:pt x="13555418" y="3253347"/>
                  <a:pt x="13556656" y="3253347"/>
                </a:cubicBezTo>
                <a:cubicBezTo>
                  <a:pt x="13555418" y="3253347"/>
                  <a:pt x="13554178" y="3253347"/>
                  <a:pt x="13552938" y="3253347"/>
                </a:cubicBezTo>
                <a:cubicBezTo>
                  <a:pt x="13555418" y="3254588"/>
                  <a:pt x="13557898" y="3255827"/>
                  <a:pt x="13561616" y="3257068"/>
                </a:cubicBezTo>
                <a:cubicBezTo>
                  <a:pt x="13576494" y="3265747"/>
                  <a:pt x="13593850" y="3273186"/>
                  <a:pt x="13613686" y="3279385"/>
                </a:cubicBezTo>
                <a:cubicBezTo>
                  <a:pt x="13787250" y="3357501"/>
                  <a:pt x="13926102" y="3464134"/>
                  <a:pt x="14002966" y="3606725"/>
                </a:cubicBezTo>
                <a:cubicBezTo>
                  <a:pt x="13814524" y="3412058"/>
                  <a:pt x="13585172" y="3270706"/>
                  <a:pt x="13182254" y="3229789"/>
                </a:cubicBezTo>
                <a:cubicBezTo>
                  <a:pt x="13074394" y="3218630"/>
                  <a:pt x="12928106" y="3206230"/>
                  <a:pt x="12759498" y="3202511"/>
                </a:cubicBezTo>
                <a:cubicBezTo>
                  <a:pt x="12737182" y="3196311"/>
                  <a:pt x="12712388" y="3193831"/>
                  <a:pt x="12687594" y="3193831"/>
                </a:cubicBezTo>
                <a:cubicBezTo>
                  <a:pt x="12664038" y="3193831"/>
                  <a:pt x="12640482" y="3196311"/>
                  <a:pt x="12618166" y="3202511"/>
                </a:cubicBezTo>
                <a:cubicBezTo>
                  <a:pt x="12499152" y="3204991"/>
                  <a:pt x="12372696" y="3212430"/>
                  <a:pt x="12241282" y="3231029"/>
                </a:cubicBezTo>
                <a:cubicBezTo>
                  <a:pt x="12068958" y="3253347"/>
                  <a:pt x="11930106" y="3268226"/>
                  <a:pt x="11807370" y="3286825"/>
                </a:cubicBezTo>
                <a:cubicBezTo>
                  <a:pt x="11777617" y="3285586"/>
                  <a:pt x="11746623" y="3291785"/>
                  <a:pt x="11719349" y="3302944"/>
                </a:cubicBezTo>
                <a:cubicBezTo>
                  <a:pt x="11615210" y="3324023"/>
                  <a:pt x="11523468" y="3350062"/>
                  <a:pt x="11430487" y="3393458"/>
                </a:cubicBezTo>
                <a:cubicBezTo>
                  <a:pt x="11432966" y="3393458"/>
                  <a:pt x="11435445" y="3392219"/>
                  <a:pt x="11439165" y="3392219"/>
                </a:cubicBezTo>
                <a:cubicBezTo>
                  <a:pt x="11442884" y="3392219"/>
                  <a:pt x="11447844" y="3392219"/>
                  <a:pt x="11451563" y="3392219"/>
                </a:cubicBezTo>
                <a:cubicBezTo>
                  <a:pt x="11431726" y="3402138"/>
                  <a:pt x="11410651" y="3409578"/>
                  <a:pt x="11387096" y="3414537"/>
                </a:cubicBezTo>
                <a:cubicBezTo>
                  <a:pt x="11375938" y="3415777"/>
                  <a:pt x="11366019" y="3420737"/>
                  <a:pt x="11359821" y="3428176"/>
                </a:cubicBezTo>
                <a:cubicBezTo>
                  <a:pt x="11297834" y="3461654"/>
                  <a:pt x="11235846" y="3502572"/>
                  <a:pt x="11168900" y="3553408"/>
                </a:cubicBezTo>
                <a:cubicBezTo>
                  <a:pt x="11559420" y="4014659"/>
                  <a:pt x="12850000" y="3972502"/>
                  <a:pt x="13466154" y="4081615"/>
                </a:cubicBezTo>
                <a:cubicBezTo>
                  <a:pt x="13478550" y="4079135"/>
                  <a:pt x="13490950" y="4077894"/>
                  <a:pt x="13504590" y="4075415"/>
                </a:cubicBezTo>
                <a:cubicBezTo>
                  <a:pt x="13521942" y="4080374"/>
                  <a:pt x="13536820" y="4085334"/>
                  <a:pt x="13552938" y="4089054"/>
                </a:cubicBezTo>
                <a:cubicBezTo>
                  <a:pt x="13580210" y="4097733"/>
                  <a:pt x="13607486" y="4106412"/>
                  <a:pt x="13633522" y="4115093"/>
                </a:cubicBezTo>
                <a:cubicBezTo>
                  <a:pt x="13629802" y="4116332"/>
                  <a:pt x="13624842" y="4116332"/>
                  <a:pt x="13621126" y="4116332"/>
                </a:cubicBezTo>
                <a:cubicBezTo>
                  <a:pt x="13637240" y="4121292"/>
                  <a:pt x="13652118" y="4126251"/>
                  <a:pt x="13666994" y="4131211"/>
                </a:cubicBezTo>
                <a:cubicBezTo>
                  <a:pt x="13836840" y="4195687"/>
                  <a:pt x="13990570" y="4291161"/>
                  <a:pt x="14124462" y="4395314"/>
                </a:cubicBezTo>
                <a:cubicBezTo>
                  <a:pt x="14131902" y="4403993"/>
                  <a:pt x="14140578" y="4413913"/>
                  <a:pt x="14150496" y="4422593"/>
                </a:cubicBezTo>
                <a:cubicBezTo>
                  <a:pt x="14232322" y="4495748"/>
                  <a:pt x="14312906" y="4567663"/>
                  <a:pt x="14394726" y="4638338"/>
                </a:cubicBezTo>
                <a:cubicBezTo>
                  <a:pt x="14572010" y="4821847"/>
                  <a:pt x="14674910" y="4976837"/>
                  <a:pt x="14674910" y="4976837"/>
                </a:cubicBezTo>
                <a:cubicBezTo>
                  <a:pt x="14674910" y="4976837"/>
                  <a:pt x="14488950" y="4777210"/>
                  <a:pt x="14202566" y="4575103"/>
                </a:cubicBezTo>
                <a:cubicBezTo>
                  <a:pt x="14198846" y="4571383"/>
                  <a:pt x="14195128" y="4567663"/>
                  <a:pt x="14191408" y="4562704"/>
                </a:cubicBezTo>
                <a:cubicBezTo>
                  <a:pt x="14152978" y="4534185"/>
                  <a:pt x="14117026" y="4503187"/>
                  <a:pt x="14073632" y="4482109"/>
                </a:cubicBezTo>
                <a:cubicBezTo>
                  <a:pt x="14057516" y="4473429"/>
                  <a:pt x="14041398" y="4465989"/>
                  <a:pt x="14024042" y="4458551"/>
                </a:cubicBezTo>
                <a:cubicBezTo>
                  <a:pt x="13913704" y="4391595"/>
                  <a:pt x="13793450" y="4328358"/>
                  <a:pt x="13666994" y="4277522"/>
                </a:cubicBezTo>
                <a:cubicBezTo>
                  <a:pt x="13366974" y="4157249"/>
                  <a:pt x="12748340" y="4185768"/>
                  <a:pt x="12254918" y="4160969"/>
                </a:cubicBezTo>
                <a:cubicBezTo>
                  <a:pt x="12243764" y="4160969"/>
                  <a:pt x="12232604" y="4159729"/>
                  <a:pt x="12221448" y="4159729"/>
                </a:cubicBezTo>
                <a:cubicBezTo>
                  <a:pt x="12222686" y="4159729"/>
                  <a:pt x="12223926" y="4160969"/>
                  <a:pt x="12226406" y="4162209"/>
                </a:cubicBezTo>
                <a:cubicBezTo>
                  <a:pt x="12140864" y="4148570"/>
                  <a:pt x="12055320" y="4136171"/>
                  <a:pt x="11969776" y="4127491"/>
                </a:cubicBezTo>
                <a:cubicBezTo>
                  <a:pt x="11968538" y="4126251"/>
                  <a:pt x="11968538" y="4126251"/>
                  <a:pt x="11968538" y="4126251"/>
                </a:cubicBezTo>
                <a:cubicBezTo>
                  <a:pt x="11513550" y="4040697"/>
                  <a:pt x="11147824" y="3823711"/>
                  <a:pt x="10685397" y="3710878"/>
                </a:cubicBezTo>
                <a:cubicBezTo>
                  <a:pt x="10752344" y="3787753"/>
                  <a:pt x="10834167" y="3885707"/>
                  <a:pt x="10942025" y="3997300"/>
                </a:cubicBezTo>
                <a:cubicBezTo>
                  <a:pt x="10975499" y="4050617"/>
                  <a:pt x="11028808" y="4095253"/>
                  <a:pt x="11088316" y="4132451"/>
                </a:cubicBezTo>
                <a:cubicBezTo>
                  <a:pt x="11088316" y="4132451"/>
                  <a:pt x="11089555" y="4132451"/>
                  <a:pt x="11089555" y="4133691"/>
                </a:cubicBezTo>
                <a:cubicBezTo>
                  <a:pt x="11082117" y="4129971"/>
                  <a:pt x="11075919" y="4126251"/>
                  <a:pt x="11069720" y="4122532"/>
                </a:cubicBezTo>
                <a:cubicBezTo>
                  <a:pt x="11217250" y="4261402"/>
                  <a:pt x="11405692" y="4413913"/>
                  <a:pt x="11651162" y="4570143"/>
                </a:cubicBezTo>
                <a:cubicBezTo>
                  <a:pt x="11506112" y="4498228"/>
                  <a:pt x="11358582" y="4411433"/>
                  <a:pt x="11208572" y="4317199"/>
                </a:cubicBezTo>
                <a:cubicBezTo>
                  <a:pt x="11017651" y="4180808"/>
                  <a:pt x="10821770" y="4050617"/>
                  <a:pt x="10622170" y="3926625"/>
                </a:cubicBezTo>
                <a:cubicBezTo>
                  <a:pt x="10613491" y="3921665"/>
                  <a:pt x="10604813" y="3916705"/>
                  <a:pt x="10594896" y="3911745"/>
                </a:cubicBezTo>
                <a:cubicBezTo>
                  <a:pt x="10338268" y="3743116"/>
                  <a:pt x="10087838" y="3585646"/>
                  <a:pt x="9852286" y="3477773"/>
                </a:cubicBezTo>
                <a:cubicBezTo>
                  <a:pt x="9733270" y="3423217"/>
                  <a:pt x="9560945" y="3348821"/>
                  <a:pt x="9370023" y="3269467"/>
                </a:cubicBezTo>
                <a:cubicBezTo>
                  <a:pt x="9351427" y="3249628"/>
                  <a:pt x="9330352" y="3231029"/>
                  <a:pt x="9305556" y="3217389"/>
                </a:cubicBezTo>
                <a:cubicBezTo>
                  <a:pt x="9210096" y="3161594"/>
                  <a:pt x="9112155" y="3146714"/>
                  <a:pt x="9008017" y="3124395"/>
                </a:cubicBezTo>
                <a:cubicBezTo>
                  <a:pt x="9008017" y="3124395"/>
                  <a:pt x="9008017" y="3124395"/>
                  <a:pt x="9006777" y="3124395"/>
                </a:cubicBezTo>
                <a:cubicBezTo>
                  <a:pt x="9004298" y="3121915"/>
                  <a:pt x="9001818" y="3120676"/>
                  <a:pt x="8999338" y="3118197"/>
                </a:cubicBezTo>
                <a:cubicBezTo>
                  <a:pt x="8996859" y="3115716"/>
                  <a:pt x="8994379" y="3114477"/>
                  <a:pt x="8991899" y="3111997"/>
                </a:cubicBezTo>
                <a:cubicBezTo>
                  <a:pt x="8452608" y="2891290"/>
                  <a:pt x="7907120" y="2674304"/>
                  <a:pt x="7907120" y="2674304"/>
                </a:cubicBezTo>
                <a:cubicBezTo>
                  <a:pt x="7907120" y="2674304"/>
                  <a:pt x="7898442" y="2809456"/>
                  <a:pt x="7928194" y="2995443"/>
                </a:cubicBezTo>
                <a:cubicBezTo>
                  <a:pt x="7928194" y="2996684"/>
                  <a:pt x="7928194" y="2996684"/>
                  <a:pt x="7929435" y="2996684"/>
                </a:cubicBezTo>
                <a:cubicBezTo>
                  <a:pt x="7930674" y="3001644"/>
                  <a:pt x="7934394" y="3004124"/>
                  <a:pt x="7936872" y="3006603"/>
                </a:cubicBezTo>
                <a:cubicBezTo>
                  <a:pt x="7941832" y="3032642"/>
                  <a:pt x="7951750" y="3057440"/>
                  <a:pt x="7960429" y="3082238"/>
                </a:cubicBezTo>
                <a:cubicBezTo>
                  <a:pt x="7954230" y="3072319"/>
                  <a:pt x="7948030" y="3063640"/>
                  <a:pt x="7943072" y="3054961"/>
                </a:cubicBezTo>
                <a:cubicBezTo>
                  <a:pt x="7940592" y="3048760"/>
                  <a:pt x="7938113" y="3043801"/>
                  <a:pt x="7935634" y="3040081"/>
                </a:cubicBezTo>
                <a:cubicBezTo>
                  <a:pt x="7967866" y="3223590"/>
                  <a:pt x="8039772" y="3449255"/>
                  <a:pt x="8183583" y="3648882"/>
                </a:cubicBezTo>
                <a:cubicBezTo>
                  <a:pt x="8188542" y="3651362"/>
                  <a:pt x="8192261" y="3655082"/>
                  <a:pt x="8198460" y="3657562"/>
                </a:cubicBezTo>
                <a:cubicBezTo>
                  <a:pt x="8207138" y="3678640"/>
                  <a:pt x="8219536" y="3698478"/>
                  <a:pt x="8235654" y="3714598"/>
                </a:cubicBezTo>
                <a:cubicBezTo>
                  <a:pt x="8249290" y="3736916"/>
                  <a:pt x="8266647" y="3754275"/>
                  <a:pt x="8286483" y="3770394"/>
                </a:cubicBezTo>
                <a:cubicBezTo>
                  <a:pt x="8515836" y="4004739"/>
                  <a:pt x="8879082" y="4172129"/>
                  <a:pt x="9459285" y="4123772"/>
                </a:cubicBezTo>
                <a:cubicBezTo>
                  <a:pt x="9439450" y="4134930"/>
                  <a:pt x="9419614" y="4143611"/>
                  <a:pt x="9397298" y="4153530"/>
                </a:cubicBezTo>
                <a:cubicBezTo>
                  <a:pt x="9391099" y="4153530"/>
                  <a:pt x="9383660" y="4154770"/>
                  <a:pt x="9376223" y="4158489"/>
                </a:cubicBezTo>
                <a:cubicBezTo>
                  <a:pt x="9330352" y="4177089"/>
                  <a:pt x="9284481" y="4194447"/>
                  <a:pt x="9238610" y="4213046"/>
                </a:cubicBezTo>
                <a:cubicBezTo>
                  <a:pt x="9234891" y="4213046"/>
                  <a:pt x="9232411" y="4213046"/>
                  <a:pt x="9229932" y="4211806"/>
                </a:cubicBezTo>
                <a:cubicBezTo>
                  <a:pt x="9228693" y="4211806"/>
                  <a:pt x="9226213" y="4211806"/>
                  <a:pt x="9224973" y="4211806"/>
                </a:cubicBezTo>
                <a:cubicBezTo>
                  <a:pt x="9114635" y="4241564"/>
                  <a:pt x="8994379" y="4260163"/>
                  <a:pt x="8862966" y="4267603"/>
                </a:cubicBezTo>
                <a:cubicBezTo>
                  <a:pt x="9052647" y="4422593"/>
                  <a:pt x="9234891" y="4567663"/>
                  <a:pt x="9423333" y="4697855"/>
                </a:cubicBezTo>
                <a:cubicBezTo>
                  <a:pt x="9423333" y="4697855"/>
                  <a:pt x="9424572" y="4697855"/>
                  <a:pt x="9424572" y="4699095"/>
                </a:cubicBezTo>
                <a:cubicBezTo>
                  <a:pt x="9487799" y="4762331"/>
                  <a:pt x="9559705" y="4803248"/>
                  <a:pt x="9636570" y="4834246"/>
                </a:cubicBezTo>
                <a:cubicBezTo>
                  <a:pt x="9946507" y="5020234"/>
                  <a:pt x="10277520" y="5155385"/>
                  <a:pt x="10669281" y="5208702"/>
                </a:cubicBezTo>
                <a:cubicBezTo>
                  <a:pt x="10887476" y="5237220"/>
                  <a:pt x="11151543" y="5209942"/>
                  <a:pt x="11414370" y="5193823"/>
                </a:cubicBezTo>
                <a:cubicBezTo>
                  <a:pt x="11423048" y="5195063"/>
                  <a:pt x="11431726" y="5196303"/>
                  <a:pt x="11440405" y="5195063"/>
                </a:cubicBezTo>
                <a:cubicBezTo>
                  <a:pt x="11516029" y="5193823"/>
                  <a:pt x="11591654" y="5190104"/>
                  <a:pt x="11667279" y="5186383"/>
                </a:cubicBezTo>
                <a:cubicBezTo>
                  <a:pt x="11912749" y="5186383"/>
                  <a:pt x="12142104" y="5217381"/>
                  <a:pt x="12310710" y="5341373"/>
                </a:cubicBezTo>
                <a:cubicBezTo>
                  <a:pt x="12311946" y="5341373"/>
                  <a:pt x="12314428" y="5341373"/>
                  <a:pt x="12315668" y="5341373"/>
                </a:cubicBezTo>
                <a:cubicBezTo>
                  <a:pt x="12316910" y="5342614"/>
                  <a:pt x="12316910" y="5343853"/>
                  <a:pt x="12318146" y="5343853"/>
                </a:cubicBezTo>
                <a:cubicBezTo>
                  <a:pt x="12316910" y="5343853"/>
                  <a:pt x="12314428" y="5343853"/>
                  <a:pt x="12313186" y="5343853"/>
                </a:cubicBezTo>
                <a:cubicBezTo>
                  <a:pt x="12316910" y="5346333"/>
                  <a:pt x="12319386" y="5348813"/>
                  <a:pt x="12323106" y="5352532"/>
                </a:cubicBezTo>
                <a:cubicBezTo>
                  <a:pt x="12340462" y="5372371"/>
                  <a:pt x="12360300" y="5389731"/>
                  <a:pt x="12382616" y="5404610"/>
                </a:cubicBezTo>
                <a:cubicBezTo>
                  <a:pt x="12432206" y="5455446"/>
                  <a:pt x="12474354" y="5518682"/>
                  <a:pt x="12507830" y="5595557"/>
                </a:cubicBezTo>
                <a:cubicBezTo>
                  <a:pt x="12514026" y="5621596"/>
                  <a:pt x="12522706" y="5647634"/>
                  <a:pt x="12536342" y="5674912"/>
                </a:cubicBezTo>
                <a:cubicBezTo>
                  <a:pt x="12540062" y="5682352"/>
                  <a:pt x="12543782" y="5689791"/>
                  <a:pt x="12547502" y="5697231"/>
                </a:cubicBezTo>
                <a:cubicBezTo>
                  <a:pt x="12547502" y="5698470"/>
                  <a:pt x="12548742" y="5699711"/>
                  <a:pt x="12548742" y="5700950"/>
                </a:cubicBezTo>
                <a:cubicBezTo>
                  <a:pt x="12549982" y="5705910"/>
                  <a:pt x="12551220" y="5709630"/>
                  <a:pt x="12552458" y="5714590"/>
                </a:cubicBezTo>
                <a:cubicBezTo>
                  <a:pt x="12546260" y="5712110"/>
                  <a:pt x="12538822" y="5708390"/>
                  <a:pt x="12531382" y="5705910"/>
                </a:cubicBezTo>
                <a:cubicBezTo>
                  <a:pt x="12478074" y="5617876"/>
                  <a:pt x="12390052" y="5537281"/>
                  <a:pt x="12390052" y="5537281"/>
                </a:cubicBezTo>
                <a:cubicBezTo>
                  <a:pt x="12390052" y="5537281"/>
                  <a:pt x="11998290" y="5202502"/>
                  <a:pt x="11460241" y="5403369"/>
                </a:cubicBezTo>
                <a:cubicBezTo>
                  <a:pt x="11602812" y="5518682"/>
                  <a:pt x="11709430" y="5671193"/>
                  <a:pt x="11788774" y="5838582"/>
                </a:cubicBezTo>
                <a:cubicBezTo>
                  <a:pt x="11793733" y="5844781"/>
                  <a:pt x="11801172" y="5850980"/>
                  <a:pt x="11806131" y="5857181"/>
                </a:cubicBezTo>
                <a:cubicBezTo>
                  <a:pt x="11816049" y="5890659"/>
                  <a:pt x="11828447" y="5922896"/>
                  <a:pt x="11842083" y="5955134"/>
                </a:cubicBezTo>
                <a:cubicBezTo>
                  <a:pt x="11839604" y="5951414"/>
                  <a:pt x="11835885" y="5947694"/>
                  <a:pt x="11832166" y="5943974"/>
                </a:cubicBezTo>
                <a:cubicBezTo>
                  <a:pt x="11891673" y="6095245"/>
                  <a:pt x="11930106" y="6253954"/>
                  <a:pt x="11951182" y="6405225"/>
                </a:cubicBezTo>
                <a:cubicBezTo>
                  <a:pt x="11951182" y="6523017"/>
                  <a:pt x="11961098" y="6639570"/>
                  <a:pt x="11972258" y="6756122"/>
                </a:cubicBezTo>
                <a:cubicBezTo>
                  <a:pt x="11974736" y="6799520"/>
                  <a:pt x="11975978" y="6840438"/>
                  <a:pt x="11977214" y="6883834"/>
                </a:cubicBezTo>
                <a:cubicBezTo>
                  <a:pt x="11979696" y="6940870"/>
                  <a:pt x="11980936" y="6997908"/>
                  <a:pt x="11982174" y="7054944"/>
                </a:cubicBezTo>
                <a:cubicBezTo>
                  <a:pt x="11979696" y="7068583"/>
                  <a:pt x="11978454" y="7083462"/>
                  <a:pt x="11978454" y="7099580"/>
                </a:cubicBezTo>
                <a:cubicBezTo>
                  <a:pt x="11978454" y="7190094"/>
                  <a:pt x="11982174" y="7279368"/>
                  <a:pt x="11993334" y="7369882"/>
                </a:cubicBezTo>
                <a:cubicBezTo>
                  <a:pt x="11994574" y="7372363"/>
                  <a:pt x="11994574" y="7373603"/>
                  <a:pt x="11994574" y="7376082"/>
                </a:cubicBezTo>
                <a:cubicBezTo>
                  <a:pt x="11997052" y="7413279"/>
                  <a:pt x="12000770" y="7450479"/>
                  <a:pt x="12004490" y="7487676"/>
                </a:cubicBezTo>
                <a:cubicBezTo>
                  <a:pt x="12014408" y="7581909"/>
                  <a:pt x="12028046" y="7674902"/>
                  <a:pt x="12046642" y="7759219"/>
                </a:cubicBezTo>
                <a:cubicBezTo>
                  <a:pt x="12056562" y="7802616"/>
                  <a:pt x="12066478" y="7843532"/>
                  <a:pt x="12077636" y="7883211"/>
                </a:cubicBezTo>
                <a:cubicBezTo>
                  <a:pt x="12081354" y="7896849"/>
                  <a:pt x="12085074" y="7910488"/>
                  <a:pt x="12090034" y="7922887"/>
                </a:cubicBezTo>
                <a:cubicBezTo>
                  <a:pt x="12082596" y="7924127"/>
                  <a:pt x="12076398" y="7925368"/>
                  <a:pt x="12070198" y="7927846"/>
                </a:cubicBezTo>
                <a:cubicBezTo>
                  <a:pt x="12065238" y="7915448"/>
                  <a:pt x="12059038" y="7903050"/>
                  <a:pt x="12056562" y="7895609"/>
                </a:cubicBezTo>
                <a:cubicBezTo>
                  <a:pt x="12046642" y="7868331"/>
                  <a:pt x="12037964" y="7839813"/>
                  <a:pt x="12029286" y="7812535"/>
                </a:cubicBezTo>
                <a:cubicBezTo>
                  <a:pt x="12011930" y="7754259"/>
                  <a:pt x="11997052" y="7694742"/>
                  <a:pt x="11985894" y="7635226"/>
                </a:cubicBezTo>
                <a:cubicBezTo>
                  <a:pt x="11979696" y="7606708"/>
                  <a:pt x="11973498" y="7578190"/>
                  <a:pt x="11969776" y="7550913"/>
                </a:cubicBezTo>
                <a:cubicBezTo>
                  <a:pt x="11966058" y="7527352"/>
                  <a:pt x="11956140" y="7435600"/>
                  <a:pt x="11966058" y="7536033"/>
                </a:cubicBezTo>
                <a:cubicBezTo>
                  <a:pt x="11958622" y="7462877"/>
                  <a:pt x="11948702" y="7388483"/>
                  <a:pt x="11943742" y="7315327"/>
                </a:cubicBezTo>
                <a:cubicBezTo>
                  <a:pt x="11928866" y="7142977"/>
                  <a:pt x="11927626" y="6970628"/>
                  <a:pt x="11922667" y="6799520"/>
                </a:cubicBezTo>
                <a:cubicBezTo>
                  <a:pt x="11918948" y="6633370"/>
                  <a:pt x="11923907" y="6454822"/>
                  <a:pt x="11869358" y="6296112"/>
                </a:cubicBezTo>
                <a:cubicBezTo>
                  <a:pt x="11838364" y="6205598"/>
                  <a:pt x="11798692" y="6102684"/>
                  <a:pt x="11736705" y="6023330"/>
                </a:cubicBezTo>
                <a:cubicBezTo>
                  <a:pt x="11565619" y="5726988"/>
                  <a:pt x="11315190" y="5490164"/>
                  <a:pt x="10959382" y="5460406"/>
                </a:cubicBezTo>
                <a:cubicBezTo>
                  <a:pt x="10940786" y="5455446"/>
                  <a:pt x="10923429" y="5451727"/>
                  <a:pt x="10903593" y="5449247"/>
                </a:cubicBezTo>
                <a:cubicBezTo>
                  <a:pt x="10860202" y="5441807"/>
                  <a:pt x="10818050" y="5438088"/>
                  <a:pt x="10775899" y="5445526"/>
                </a:cubicBezTo>
                <a:cubicBezTo>
                  <a:pt x="10640767" y="5426928"/>
                  <a:pt x="10520511" y="5400889"/>
                  <a:pt x="10525470" y="5462886"/>
                </a:cubicBezTo>
                <a:cubicBezTo>
                  <a:pt x="10534148" y="5545960"/>
                  <a:pt x="10534148" y="5617876"/>
                  <a:pt x="10539107" y="5694751"/>
                </a:cubicBezTo>
                <a:cubicBezTo>
                  <a:pt x="10541586" y="5697231"/>
                  <a:pt x="10544066" y="5700950"/>
                  <a:pt x="10546545" y="5703430"/>
                </a:cubicBezTo>
                <a:cubicBezTo>
                  <a:pt x="10546545" y="5722029"/>
                  <a:pt x="10547786" y="5741868"/>
                  <a:pt x="10550264" y="5760466"/>
                </a:cubicBezTo>
                <a:cubicBezTo>
                  <a:pt x="10547786" y="5756747"/>
                  <a:pt x="10545306" y="5753027"/>
                  <a:pt x="10542826" y="5748067"/>
                </a:cubicBezTo>
                <a:cubicBezTo>
                  <a:pt x="10551505" y="5838582"/>
                  <a:pt x="10571341" y="5936534"/>
                  <a:pt x="10618451" y="6061767"/>
                </a:cubicBezTo>
                <a:cubicBezTo>
                  <a:pt x="10633328" y="6167160"/>
                  <a:pt x="10676719" y="6267594"/>
                  <a:pt x="10728788" y="6358108"/>
                </a:cubicBezTo>
                <a:cubicBezTo>
                  <a:pt x="10731268" y="6361828"/>
                  <a:pt x="10733747" y="6365547"/>
                  <a:pt x="10734988" y="6370507"/>
                </a:cubicBezTo>
                <a:cubicBezTo>
                  <a:pt x="10753584" y="6421344"/>
                  <a:pt x="10775899" y="6472181"/>
                  <a:pt x="10799454" y="6524258"/>
                </a:cubicBezTo>
                <a:cubicBezTo>
                  <a:pt x="10855243" y="6654450"/>
                  <a:pt x="10923429" y="6779680"/>
                  <a:pt x="10991615" y="6904913"/>
                </a:cubicBezTo>
                <a:cubicBezTo>
                  <a:pt x="11025089" y="6965668"/>
                  <a:pt x="11058562" y="7027664"/>
                  <a:pt x="11090796" y="7089660"/>
                </a:cubicBezTo>
                <a:cubicBezTo>
                  <a:pt x="11158981" y="7273170"/>
                  <a:pt x="11201133" y="7472797"/>
                  <a:pt x="11230887" y="7676143"/>
                </a:cubicBezTo>
                <a:cubicBezTo>
                  <a:pt x="11223449" y="7693503"/>
                  <a:pt x="11217250" y="7710861"/>
                  <a:pt x="11214770" y="7730700"/>
                </a:cubicBezTo>
                <a:cubicBezTo>
                  <a:pt x="11206092" y="7781536"/>
                  <a:pt x="11199894" y="7831134"/>
                  <a:pt x="11194934" y="7881970"/>
                </a:cubicBezTo>
                <a:cubicBezTo>
                  <a:pt x="11177578" y="7812535"/>
                  <a:pt x="11160221" y="7745580"/>
                  <a:pt x="11144104" y="7681103"/>
                </a:cubicBezTo>
                <a:cubicBezTo>
                  <a:pt x="11125508" y="7563311"/>
                  <a:pt x="11099474" y="7447998"/>
                  <a:pt x="11061042" y="7333925"/>
                </a:cubicBezTo>
                <a:cubicBezTo>
                  <a:pt x="11031287" y="7247130"/>
                  <a:pt x="11008971" y="7160336"/>
                  <a:pt x="10970540" y="7076022"/>
                </a:cubicBezTo>
                <a:cubicBezTo>
                  <a:pt x="10958142" y="7047503"/>
                  <a:pt x="10940786" y="7021466"/>
                  <a:pt x="10922189" y="6997908"/>
                </a:cubicBezTo>
                <a:cubicBezTo>
                  <a:pt x="10856483" y="6847876"/>
                  <a:pt x="10778379" y="6705286"/>
                  <a:pt x="10680439" y="6562695"/>
                </a:cubicBezTo>
                <a:cubicBezTo>
                  <a:pt x="10658123" y="6513098"/>
                  <a:pt x="10634568" y="6464742"/>
                  <a:pt x="10606054" y="6416384"/>
                </a:cubicBezTo>
                <a:cubicBezTo>
                  <a:pt x="10591177" y="6391586"/>
                  <a:pt x="10575060" y="6365547"/>
                  <a:pt x="10556464" y="6340750"/>
                </a:cubicBezTo>
                <a:cubicBezTo>
                  <a:pt x="10546545" y="6284952"/>
                  <a:pt x="10511832" y="6224197"/>
                  <a:pt x="10475880" y="6189478"/>
                </a:cubicBezTo>
                <a:cubicBezTo>
                  <a:pt x="10467202" y="6182039"/>
                  <a:pt x="10458524" y="6172120"/>
                  <a:pt x="10447366" y="6165920"/>
                </a:cubicBezTo>
                <a:cubicBezTo>
                  <a:pt x="10444886" y="6159721"/>
                  <a:pt x="10441167" y="6153520"/>
                  <a:pt x="10438687" y="6147322"/>
                </a:cubicBezTo>
                <a:cubicBezTo>
                  <a:pt x="10437447" y="6144842"/>
                  <a:pt x="10436208" y="6141122"/>
                  <a:pt x="10434968" y="6136162"/>
                </a:cubicBezTo>
                <a:cubicBezTo>
                  <a:pt x="10433728" y="6129962"/>
                  <a:pt x="10432489" y="6123763"/>
                  <a:pt x="10431249" y="6120043"/>
                </a:cubicBezTo>
                <a:cubicBezTo>
                  <a:pt x="10423811" y="6058047"/>
                  <a:pt x="10401495" y="5999771"/>
                  <a:pt x="10366782" y="5953894"/>
                </a:cubicBezTo>
                <a:cubicBezTo>
                  <a:pt x="10351905" y="5844781"/>
                  <a:pt x="10325870" y="5736908"/>
                  <a:pt x="10283718" y="5636474"/>
                </a:cubicBezTo>
                <a:cubicBezTo>
                  <a:pt x="10272561" y="5591837"/>
                  <a:pt x="10252724" y="5552160"/>
                  <a:pt x="10226690" y="5517442"/>
                </a:cubicBezTo>
                <a:cubicBezTo>
                  <a:pt x="10110154" y="5315335"/>
                  <a:pt x="9917992" y="5147946"/>
                  <a:pt x="9604336" y="5053712"/>
                </a:cubicBezTo>
                <a:cubicBezTo>
                  <a:pt x="9751866" y="5252100"/>
                  <a:pt x="9536150" y="5632755"/>
                  <a:pt x="9832450" y="5982412"/>
                </a:cubicBezTo>
                <a:cubicBezTo>
                  <a:pt x="9831210" y="5982412"/>
                  <a:pt x="9825011" y="5978692"/>
                  <a:pt x="9816333" y="5973733"/>
                </a:cubicBezTo>
                <a:cubicBezTo>
                  <a:pt x="9663844" y="5884458"/>
                  <a:pt x="9559705" y="5730709"/>
                  <a:pt x="9531190" y="5555880"/>
                </a:cubicBezTo>
                <a:cubicBezTo>
                  <a:pt x="9503916" y="5395930"/>
                  <a:pt x="9458046" y="5247140"/>
                  <a:pt x="9384901" y="5109508"/>
                </a:cubicBezTo>
                <a:cubicBezTo>
                  <a:pt x="9383660" y="5098349"/>
                  <a:pt x="9382421" y="5087190"/>
                  <a:pt x="9381181" y="5076030"/>
                </a:cubicBezTo>
                <a:cubicBezTo>
                  <a:pt x="9367544" y="5027674"/>
                  <a:pt x="9342749" y="4985516"/>
                  <a:pt x="9308036" y="4949559"/>
                </a:cubicBezTo>
                <a:cubicBezTo>
                  <a:pt x="9269604" y="4918561"/>
                  <a:pt x="9234891" y="4885083"/>
                  <a:pt x="9205136" y="4846646"/>
                </a:cubicBezTo>
                <a:cubicBezTo>
                  <a:pt x="9201417" y="4842925"/>
                  <a:pt x="9196458" y="4839206"/>
                  <a:pt x="9192739" y="4835486"/>
                </a:cubicBezTo>
                <a:cubicBezTo>
                  <a:pt x="9124553" y="4761091"/>
                  <a:pt x="9046449" y="4691655"/>
                  <a:pt x="8955947" y="4628419"/>
                </a:cubicBezTo>
                <a:cubicBezTo>
                  <a:pt x="8933631" y="4581302"/>
                  <a:pt x="8897679" y="4542865"/>
                  <a:pt x="8846849" y="4518067"/>
                </a:cubicBezTo>
                <a:cubicBezTo>
                  <a:pt x="8704278" y="4451111"/>
                  <a:pt x="8559227" y="4382915"/>
                  <a:pt x="8416656" y="4313479"/>
                </a:cubicBezTo>
                <a:cubicBezTo>
                  <a:pt x="8332353" y="4265123"/>
                  <a:pt x="8251770" y="4214286"/>
                  <a:pt x="8179864" y="4159729"/>
                </a:cubicBezTo>
                <a:cubicBezTo>
                  <a:pt x="8176144" y="4154770"/>
                  <a:pt x="8173666" y="4151050"/>
                  <a:pt x="8171186" y="4148570"/>
                </a:cubicBezTo>
                <a:cubicBezTo>
                  <a:pt x="8111678" y="4079135"/>
                  <a:pt x="8054650" y="4008459"/>
                  <a:pt x="7971586" y="3966302"/>
                </a:cubicBezTo>
                <a:lnTo>
                  <a:pt x="7970346" y="3966302"/>
                </a:lnTo>
                <a:cubicBezTo>
                  <a:pt x="7705040" y="3676160"/>
                  <a:pt x="7669087" y="3455454"/>
                  <a:pt x="7325677" y="3265747"/>
                </a:cubicBezTo>
                <a:cubicBezTo>
                  <a:pt x="7108720" y="3146714"/>
                  <a:pt x="6838455" y="3233509"/>
                  <a:pt x="6642575" y="3363700"/>
                </a:cubicBezTo>
                <a:cubicBezTo>
                  <a:pt x="6410742" y="3516211"/>
                  <a:pt x="6045016" y="3736916"/>
                  <a:pt x="6164032" y="3958862"/>
                </a:cubicBezTo>
                <a:cubicBezTo>
                  <a:pt x="6186347" y="4056816"/>
                  <a:pt x="6259492" y="4136171"/>
                  <a:pt x="6364871" y="4172129"/>
                </a:cubicBezTo>
                <a:cubicBezTo>
                  <a:pt x="6400824" y="4184528"/>
                  <a:pt x="6436777" y="4198167"/>
                  <a:pt x="6471489" y="4211806"/>
                </a:cubicBezTo>
                <a:cubicBezTo>
                  <a:pt x="6483887" y="4216766"/>
                  <a:pt x="6498764" y="4220485"/>
                  <a:pt x="6511162" y="4225445"/>
                </a:cubicBezTo>
                <a:cubicBezTo>
                  <a:pt x="6516120" y="4229165"/>
                  <a:pt x="6522320" y="4232884"/>
                  <a:pt x="6524800" y="4234125"/>
                </a:cubicBezTo>
                <a:cubicBezTo>
                  <a:pt x="6591744" y="4263882"/>
                  <a:pt x="6657452" y="4297360"/>
                  <a:pt x="6720679" y="4333319"/>
                </a:cubicBezTo>
                <a:cubicBezTo>
                  <a:pt x="6838455" y="4401513"/>
                  <a:pt x="6942594" y="4488308"/>
                  <a:pt x="7057891" y="4561463"/>
                </a:cubicBezTo>
                <a:cubicBezTo>
                  <a:pt x="7154592" y="4623459"/>
                  <a:pt x="7257490" y="4680495"/>
                  <a:pt x="7366588" y="4725133"/>
                </a:cubicBezTo>
                <a:cubicBezTo>
                  <a:pt x="7498002" y="4794569"/>
                  <a:pt x="7636854" y="4831766"/>
                  <a:pt x="7835214" y="4891282"/>
                </a:cubicBezTo>
                <a:cubicBezTo>
                  <a:pt x="8079444" y="4963198"/>
                  <a:pt x="8255489" y="4959478"/>
                  <a:pt x="8467486" y="4968158"/>
                </a:cubicBezTo>
                <a:lnTo>
                  <a:pt x="8477404" y="4971877"/>
                </a:lnTo>
                <a:cubicBezTo>
                  <a:pt x="8352190" y="4990476"/>
                  <a:pt x="8203419" y="4991716"/>
                  <a:pt x="8054650" y="4985516"/>
                </a:cubicBezTo>
                <a:cubicBezTo>
                  <a:pt x="8032334" y="4980557"/>
                  <a:pt x="8008778" y="4976837"/>
                  <a:pt x="7985224" y="4976837"/>
                </a:cubicBezTo>
                <a:lnTo>
                  <a:pt x="7972826" y="4976837"/>
                </a:lnTo>
                <a:cubicBezTo>
                  <a:pt x="7964148" y="4975597"/>
                  <a:pt x="7955469" y="4974357"/>
                  <a:pt x="7952990" y="4974357"/>
                </a:cubicBezTo>
                <a:cubicBezTo>
                  <a:pt x="7952990" y="4974357"/>
                  <a:pt x="7951750" y="4974357"/>
                  <a:pt x="7949271" y="4974357"/>
                </a:cubicBezTo>
                <a:cubicBezTo>
                  <a:pt x="7948030" y="4974357"/>
                  <a:pt x="7940592" y="4975597"/>
                  <a:pt x="7930674" y="4976837"/>
                </a:cubicBezTo>
                <a:lnTo>
                  <a:pt x="7915798" y="4976837"/>
                </a:lnTo>
                <a:cubicBezTo>
                  <a:pt x="7897201" y="4973117"/>
                  <a:pt x="7878604" y="4970638"/>
                  <a:pt x="7858768" y="4970638"/>
                </a:cubicBezTo>
                <a:cubicBezTo>
                  <a:pt x="7852570" y="4970638"/>
                  <a:pt x="7847611" y="4971877"/>
                  <a:pt x="7841412" y="4971877"/>
                </a:cubicBezTo>
                <a:cubicBezTo>
                  <a:pt x="7555030" y="4947079"/>
                  <a:pt x="7314519" y="4903682"/>
                  <a:pt x="7314519" y="4903682"/>
                </a:cubicBezTo>
                <a:cubicBezTo>
                  <a:pt x="7314519" y="4903682"/>
                  <a:pt x="7382706" y="4945839"/>
                  <a:pt x="7462049" y="5078510"/>
                </a:cubicBezTo>
                <a:cubicBezTo>
                  <a:pt x="7471968" y="5103309"/>
                  <a:pt x="7484365" y="5124387"/>
                  <a:pt x="7498002" y="5146706"/>
                </a:cubicBezTo>
                <a:cubicBezTo>
                  <a:pt x="7522798" y="5195063"/>
                  <a:pt x="7547592" y="5253339"/>
                  <a:pt x="7571147" y="5324014"/>
                </a:cubicBezTo>
                <a:cubicBezTo>
                  <a:pt x="7634375" y="5508763"/>
                  <a:pt x="7882324" y="6282472"/>
                  <a:pt x="8013738" y="6400266"/>
                </a:cubicBezTo>
                <a:cubicBezTo>
                  <a:pt x="8188542" y="6557736"/>
                  <a:pt x="8328634" y="6262634"/>
                  <a:pt x="8695600" y="6276274"/>
                </a:cubicBezTo>
                <a:cubicBezTo>
                  <a:pt x="8736512" y="6283713"/>
                  <a:pt x="8778662" y="6288673"/>
                  <a:pt x="8819575" y="6293632"/>
                </a:cubicBezTo>
                <a:cubicBezTo>
                  <a:pt x="8834452" y="6294872"/>
                  <a:pt x="8848089" y="6294872"/>
                  <a:pt x="8862966" y="6294872"/>
                </a:cubicBezTo>
                <a:cubicBezTo>
                  <a:pt x="9160506" y="6338270"/>
                  <a:pt x="9532431" y="6437462"/>
                  <a:pt x="9820052" y="6345709"/>
                </a:cubicBezTo>
                <a:cubicBezTo>
                  <a:pt x="9691119" y="6444902"/>
                  <a:pt x="9547308" y="6479620"/>
                  <a:pt x="9397298" y="6485820"/>
                </a:cubicBezTo>
                <a:cubicBezTo>
                  <a:pt x="9392339" y="6484580"/>
                  <a:pt x="9387379" y="6483339"/>
                  <a:pt x="9379941" y="6483339"/>
                </a:cubicBezTo>
                <a:cubicBezTo>
                  <a:pt x="9308036" y="6483339"/>
                  <a:pt x="9236130" y="6479620"/>
                  <a:pt x="9165465" y="6485820"/>
                </a:cubicBezTo>
                <a:cubicBezTo>
                  <a:pt x="9161745" y="6487060"/>
                  <a:pt x="9159266" y="6487060"/>
                  <a:pt x="9158026" y="6488298"/>
                </a:cubicBezTo>
                <a:cubicBezTo>
                  <a:pt x="9153067" y="6484580"/>
                  <a:pt x="9146868" y="6482100"/>
                  <a:pt x="9141909" y="6479620"/>
                </a:cubicBezTo>
                <a:cubicBezTo>
                  <a:pt x="9004298" y="6469701"/>
                  <a:pt x="8865446" y="6452342"/>
                  <a:pt x="8730313" y="6458541"/>
                </a:cubicBezTo>
                <a:cubicBezTo>
                  <a:pt x="8732793" y="6459782"/>
                  <a:pt x="8734032" y="6459782"/>
                  <a:pt x="8736512" y="6461021"/>
                </a:cubicBezTo>
                <a:cubicBezTo>
                  <a:pt x="8705518" y="6461021"/>
                  <a:pt x="8677003" y="6464742"/>
                  <a:pt x="8647250" y="6469701"/>
                </a:cubicBezTo>
                <a:cubicBezTo>
                  <a:pt x="8644770" y="6469701"/>
                  <a:pt x="8642290" y="6467222"/>
                  <a:pt x="8639811" y="6465981"/>
                </a:cubicBezTo>
                <a:cubicBezTo>
                  <a:pt x="8534433" y="6479620"/>
                  <a:pt x="8434013" y="6510618"/>
                  <a:pt x="8339792" y="6573853"/>
                </a:cubicBezTo>
                <a:cubicBezTo>
                  <a:pt x="8339792" y="6573853"/>
                  <a:pt x="8603858" y="6617250"/>
                  <a:pt x="8834452" y="6773482"/>
                </a:cubicBezTo>
                <a:cubicBezTo>
                  <a:pt x="8859246" y="6799520"/>
                  <a:pt x="8887761" y="6815639"/>
                  <a:pt x="8917515" y="6832998"/>
                </a:cubicBezTo>
                <a:cubicBezTo>
                  <a:pt x="8932392" y="6850356"/>
                  <a:pt x="8947269" y="6865234"/>
                  <a:pt x="8964625" y="6877635"/>
                </a:cubicBezTo>
                <a:cubicBezTo>
                  <a:pt x="9053887" y="6965668"/>
                  <a:pt x="9127032" y="7078503"/>
                  <a:pt x="9158026" y="7221093"/>
                </a:cubicBezTo>
                <a:cubicBezTo>
                  <a:pt x="9158026" y="7289287"/>
                  <a:pt x="9162986" y="7358724"/>
                  <a:pt x="9166705" y="7425680"/>
                </a:cubicBezTo>
                <a:cubicBezTo>
                  <a:pt x="9166705" y="7441798"/>
                  <a:pt x="9166705" y="7456677"/>
                  <a:pt x="9166705" y="7472797"/>
                </a:cubicBezTo>
                <a:cubicBezTo>
                  <a:pt x="9166705" y="7475276"/>
                  <a:pt x="9166705" y="7476516"/>
                  <a:pt x="9166705" y="7477756"/>
                </a:cubicBezTo>
                <a:cubicBezTo>
                  <a:pt x="9165465" y="7488916"/>
                  <a:pt x="9162986" y="7501315"/>
                  <a:pt x="9161745" y="7513713"/>
                </a:cubicBezTo>
                <a:cubicBezTo>
                  <a:pt x="9158026" y="7523633"/>
                  <a:pt x="9154307" y="7532312"/>
                  <a:pt x="9153067" y="7539752"/>
                </a:cubicBezTo>
                <a:cubicBezTo>
                  <a:pt x="9140670" y="7594308"/>
                  <a:pt x="9128273" y="7651344"/>
                  <a:pt x="9124553" y="7707142"/>
                </a:cubicBezTo>
                <a:cubicBezTo>
                  <a:pt x="9105957" y="7863372"/>
                  <a:pt x="9127032" y="8025801"/>
                  <a:pt x="9133231" y="8210549"/>
                </a:cubicBezTo>
                <a:cubicBezTo>
                  <a:pt x="9133231" y="8213030"/>
                  <a:pt x="9133231" y="8214268"/>
                  <a:pt x="9133231" y="8216749"/>
                </a:cubicBezTo>
                <a:cubicBezTo>
                  <a:pt x="9135711" y="8245267"/>
                  <a:pt x="9139429" y="8275026"/>
                  <a:pt x="9141909" y="8304782"/>
                </a:cubicBezTo>
                <a:cubicBezTo>
                  <a:pt x="9148109" y="8363059"/>
                  <a:pt x="9153067" y="8422576"/>
                  <a:pt x="9156787" y="8483332"/>
                </a:cubicBezTo>
                <a:cubicBezTo>
                  <a:pt x="9159266" y="8544087"/>
                  <a:pt x="9160506" y="8604843"/>
                  <a:pt x="9160506" y="8664360"/>
                </a:cubicBezTo>
                <a:cubicBezTo>
                  <a:pt x="9161745" y="8722637"/>
                  <a:pt x="9159266" y="8782152"/>
                  <a:pt x="9155547" y="8839188"/>
                </a:cubicBezTo>
                <a:cubicBezTo>
                  <a:pt x="9153067" y="8867706"/>
                  <a:pt x="9150587" y="8894986"/>
                  <a:pt x="9146868" y="8922264"/>
                </a:cubicBezTo>
                <a:cubicBezTo>
                  <a:pt x="9144389" y="8949542"/>
                  <a:pt x="9140670" y="8975581"/>
                  <a:pt x="9135711" y="9000378"/>
                </a:cubicBezTo>
                <a:cubicBezTo>
                  <a:pt x="9131992" y="9027657"/>
                  <a:pt x="9128273" y="9052454"/>
                  <a:pt x="9122074" y="9076015"/>
                </a:cubicBezTo>
                <a:cubicBezTo>
                  <a:pt x="9120834" y="9088413"/>
                  <a:pt x="9117115" y="9099573"/>
                  <a:pt x="9115874" y="9111971"/>
                </a:cubicBezTo>
                <a:cubicBezTo>
                  <a:pt x="9112155" y="9123131"/>
                  <a:pt x="9109676" y="9134289"/>
                  <a:pt x="9107196" y="9145449"/>
                </a:cubicBezTo>
                <a:cubicBezTo>
                  <a:pt x="9102238" y="9165288"/>
                  <a:pt x="9097279" y="9183887"/>
                  <a:pt x="9091080" y="9201245"/>
                </a:cubicBezTo>
                <a:cubicBezTo>
                  <a:pt x="9089840" y="9136770"/>
                  <a:pt x="9084881" y="9072293"/>
                  <a:pt x="9084881" y="9007818"/>
                </a:cubicBezTo>
                <a:cubicBezTo>
                  <a:pt x="9084881" y="9004099"/>
                  <a:pt x="9084881" y="8999139"/>
                  <a:pt x="9086121" y="8995418"/>
                </a:cubicBezTo>
                <a:cubicBezTo>
                  <a:pt x="9088600" y="8969381"/>
                  <a:pt x="9089840" y="8943341"/>
                  <a:pt x="9092319" y="8917304"/>
                </a:cubicBezTo>
                <a:cubicBezTo>
                  <a:pt x="9092319" y="8890026"/>
                  <a:pt x="9094799" y="8862747"/>
                  <a:pt x="9096038" y="8835469"/>
                </a:cubicBezTo>
                <a:cubicBezTo>
                  <a:pt x="9096038" y="8808191"/>
                  <a:pt x="9096038" y="8779673"/>
                  <a:pt x="9097279" y="8751155"/>
                </a:cubicBezTo>
                <a:cubicBezTo>
                  <a:pt x="9097279" y="8722637"/>
                  <a:pt x="9096038" y="8694119"/>
                  <a:pt x="9096038" y="8664360"/>
                </a:cubicBezTo>
                <a:cubicBezTo>
                  <a:pt x="9094799" y="8628401"/>
                  <a:pt x="9094799" y="8591204"/>
                  <a:pt x="9092319" y="8554007"/>
                </a:cubicBezTo>
                <a:cubicBezTo>
                  <a:pt x="9091080" y="8531689"/>
                  <a:pt x="9091080" y="8508131"/>
                  <a:pt x="9088600" y="8485811"/>
                </a:cubicBezTo>
                <a:cubicBezTo>
                  <a:pt x="9086121" y="8426296"/>
                  <a:pt x="9082402" y="8368019"/>
                  <a:pt x="9077443" y="8309742"/>
                </a:cubicBezTo>
                <a:cubicBezTo>
                  <a:pt x="9076203" y="8292384"/>
                  <a:pt x="9074963" y="8276264"/>
                  <a:pt x="9073724" y="8258906"/>
                </a:cubicBezTo>
                <a:cubicBezTo>
                  <a:pt x="9060086" y="8206830"/>
                  <a:pt x="9045209" y="8153513"/>
                  <a:pt x="9030332" y="8102677"/>
                </a:cubicBezTo>
                <a:cubicBezTo>
                  <a:pt x="9029092" y="8103915"/>
                  <a:pt x="9029092" y="8106396"/>
                  <a:pt x="9029092" y="8107636"/>
                </a:cubicBezTo>
                <a:cubicBezTo>
                  <a:pt x="9025373" y="8082838"/>
                  <a:pt x="9020414" y="8058039"/>
                  <a:pt x="9010496" y="8035721"/>
                </a:cubicBezTo>
                <a:cubicBezTo>
                  <a:pt x="9008017" y="7976204"/>
                  <a:pt x="8988181" y="7920408"/>
                  <a:pt x="8955947" y="7875770"/>
                </a:cubicBezTo>
                <a:cubicBezTo>
                  <a:pt x="8948508" y="7854692"/>
                  <a:pt x="8942310" y="7837332"/>
                  <a:pt x="8937350" y="7822455"/>
                </a:cubicBezTo>
                <a:cubicBezTo>
                  <a:pt x="8932392" y="7827413"/>
                  <a:pt x="8928672" y="7832372"/>
                  <a:pt x="8923714" y="7837332"/>
                </a:cubicBezTo>
                <a:cubicBezTo>
                  <a:pt x="8916275" y="7829894"/>
                  <a:pt x="8908837" y="7822455"/>
                  <a:pt x="8900159" y="7815014"/>
                </a:cubicBezTo>
                <a:cubicBezTo>
                  <a:pt x="8908837" y="7807576"/>
                  <a:pt x="8917515" y="7798895"/>
                  <a:pt x="8924953" y="7790215"/>
                </a:cubicBezTo>
                <a:cubicBezTo>
                  <a:pt x="8921234" y="7777817"/>
                  <a:pt x="8917515" y="7770376"/>
                  <a:pt x="8917515" y="7770376"/>
                </a:cubicBezTo>
                <a:cubicBezTo>
                  <a:pt x="8862966" y="7761697"/>
                  <a:pt x="8809656" y="7756738"/>
                  <a:pt x="8756348" y="7756738"/>
                </a:cubicBezTo>
                <a:cubicBezTo>
                  <a:pt x="8746429" y="7755499"/>
                  <a:pt x="8736512" y="7755499"/>
                  <a:pt x="8725354" y="7755499"/>
                </a:cubicBezTo>
                <a:cubicBezTo>
                  <a:pt x="8707997" y="7755499"/>
                  <a:pt x="8689401" y="7756738"/>
                  <a:pt x="8670805" y="7760459"/>
                </a:cubicBezTo>
                <a:cubicBezTo>
                  <a:pt x="8491041" y="7780296"/>
                  <a:pt x="8319956" y="7864612"/>
                  <a:pt x="8152590" y="8050600"/>
                </a:cubicBezTo>
                <a:cubicBezTo>
                  <a:pt x="8145151" y="8060520"/>
                  <a:pt x="8138953" y="8071678"/>
                  <a:pt x="8131514" y="8082838"/>
                </a:cubicBezTo>
                <a:cubicBezTo>
                  <a:pt x="8124076" y="8095236"/>
                  <a:pt x="8115398" y="8108875"/>
                  <a:pt x="8107959" y="8122516"/>
                </a:cubicBezTo>
                <a:cubicBezTo>
                  <a:pt x="8100520" y="8136155"/>
                  <a:pt x="8091842" y="8151034"/>
                  <a:pt x="8085644" y="8165911"/>
                </a:cubicBezTo>
                <a:cubicBezTo>
                  <a:pt x="8083164" y="8167151"/>
                  <a:pt x="8083164" y="8168392"/>
                  <a:pt x="8081924" y="8169632"/>
                </a:cubicBezTo>
                <a:cubicBezTo>
                  <a:pt x="8062088" y="8193191"/>
                  <a:pt x="8043492" y="8217990"/>
                  <a:pt x="8024895" y="8242786"/>
                </a:cubicBezTo>
                <a:cubicBezTo>
                  <a:pt x="7969107" y="8317183"/>
                  <a:pt x="7925716" y="8401497"/>
                  <a:pt x="7891003" y="8488292"/>
                </a:cubicBezTo>
                <a:cubicBezTo>
                  <a:pt x="7892242" y="8483332"/>
                  <a:pt x="7893482" y="8477132"/>
                  <a:pt x="7895962" y="8472172"/>
                </a:cubicBezTo>
                <a:cubicBezTo>
                  <a:pt x="7898442" y="8463493"/>
                  <a:pt x="7902160" y="8453573"/>
                  <a:pt x="7904640" y="8443654"/>
                </a:cubicBezTo>
                <a:cubicBezTo>
                  <a:pt x="7908359" y="8434975"/>
                  <a:pt x="7912078" y="8426296"/>
                  <a:pt x="7914558" y="8416376"/>
                </a:cubicBezTo>
                <a:cubicBezTo>
                  <a:pt x="7918278" y="8406457"/>
                  <a:pt x="7920756" y="8397777"/>
                  <a:pt x="7924476" y="8389098"/>
                </a:cubicBezTo>
                <a:cubicBezTo>
                  <a:pt x="7931914" y="8370500"/>
                  <a:pt x="7939352" y="8353140"/>
                  <a:pt x="7946791" y="8335781"/>
                </a:cubicBezTo>
                <a:cubicBezTo>
                  <a:pt x="7946791" y="8334541"/>
                  <a:pt x="7948030" y="8333300"/>
                  <a:pt x="7948030" y="8333300"/>
                </a:cubicBezTo>
                <a:cubicBezTo>
                  <a:pt x="7914558" y="8387858"/>
                  <a:pt x="7882324" y="8447373"/>
                  <a:pt x="7848852" y="8510610"/>
                </a:cubicBezTo>
                <a:cubicBezTo>
                  <a:pt x="7883564" y="8333300"/>
                  <a:pt x="7939352" y="8190710"/>
                  <a:pt x="8007540" y="8074158"/>
                </a:cubicBezTo>
                <a:cubicBezTo>
                  <a:pt x="8003820" y="8076637"/>
                  <a:pt x="8001340" y="8079118"/>
                  <a:pt x="7998860" y="8081597"/>
                </a:cubicBezTo>
                <a:cubicBezTo>
                  <a:pt x="8012498" y="8058039"/>
                  <a:pt x="8028614" y="8035721"/>
                  <a:pt x="8042252" y="8013401"/>
                </a:cubicBezTo>
                <a:cubicBezTo>
                  <a:pt x="8043492" y="8013401"/>
                  <a:pt x="8044731" y="8013401"/>
                  <a:pt x="8045972" y="8013401"/>
                </a:cubicBezTo>
                <a:cubicBezTo>
                  <a:pt x="8090602" y="7945207"/>
                  <a:pt x="8140192" y="7889409"/>
                  <a:pt x="8191022" y="7842292"/>
                </a:cubicBezTo>
                <a:cubicBezTo>
                  <a:pt x="8194741" y="7841054"/>
                  <a:pt x="8198460" y="7839813"/>
                  <a:pt x="8202180" y="7837332"/>
                </a:cubicBezTo>
                <a:cubicBezTo>
                  <a:pt x="8251770" y="7823693"/>
                  <a:pt x="8293922" y="7792696"/>
                  <a:pt x="8326154" y="7753018"/>
                </a:cubicBezTo>
                <a:cubicBezTo>
                  <a:pt x="8345990" y="7741858"/>
                  <a:pt x="8363346" y="7726981"/>
                  <a:pt x="8378224" y="7710861"/>
                </a:cubicBezTo>
                <a:cubicBezTo>
                  <a:pt x="8445171" y="7676143"/>
                  <a:pt x="8512117" y="7652585"/>
                  <a:pt x="8576583" y="7637705"/>
                </a:cubicBezTo>
                <a:cubicBezTo>
                  <a:pt x="8632373" y="7625307"/>
                  <a:pt x="8745190" y="7600508"/>
                  <a:pt x="8836932" y="7585629"/>
                </a:cubicBezTo>
                <a:cubicBezTo>
                  <a:pt x="8942310" y="7570749"/>
                  <a:pt x="8939830" y="7284328"/>
                  <a:pt x="8917515" y="7178936"/>
                </a:cubicBezTo>
                <a:cubicBezTo>
                  <a:pt x="8881562" y="7005346"/>
                  <a:pt x="8735271" y="6929712"/>
                  <a:pt x="8556748" y="6880114"/>
                </a:cubicBezTo>
                <a:cubicBezTo>
                  <a:pt x="8531953" y="6870194"/>
                  <a:pt x="8505918" y="6862756"/>
                  <a:pt x="8481123" y="6855315"/>
                </a:cubicBezTo>
                <a:cubicBezTo>
                  <a:pt x="8426574" y="6840438"/>
                  <a:pt x="8362107" y="6826797"/>
                  <a:pt x="8295161" y="6820599"/>
                </a:cubicBezTo>
                <a:cubicBezTo>
                  <a:pt x="8176144" y="6794560"/>
                  <a:pt x="8058369" y="6764801"/>
                  <a:pt x="7961668" y="6717684"/>
                </a:cubicBezTo>
                <a:cubicBezTo>
                  <a:pt x="7959188" y="6712724"/>
                  <a:pt x="7955469" y="6709005"/>
                  <a:pt x="7951750" y="6705286"/>
                </a:cubicBezTo>
                <a:cubicBezTo>
                  <a:pt x="7902160" y="6647009"/>
                  <a:pt x="7842652" y="6594932"/>
                  <a:pt x="7776946" y="6552776"/>
                </a:cubicBezTo>
                <a:cubicBezTo>
                  <a:pt x="7762068" y="6532936"/>
                  <a:pt x="7748432" y="6510618"/>
                  <a:pt x="7734794" y="6488298"/>
                </a:cubicBezTo>
                <a:cubicBezTo>
                  <a:pt x="7687684" y="6299832"/>
                  <a:pt x="7613298" y="6116324"/>
                  <a:pt x="7525276" y="5946454"/>
                </a:cubicBezTo>
                <a:cubicBezTo>
                  <a:pt x="7521557" y="5939014"/>
                  <a:pt x="7516598" y="5930336"/>
                  <a:pt x="7511640" y="5922896"/>
                </a:cubicBezTo>
                <a:cubicBezTo>
                  <a:pt x="7432295" y="5655074"/>
                  <a:pt x="7362870" y="5378572"/>
                  <a:pt x="7211620" y="5136787"/>
                </a:cubicBezTo>
                <a:cubicBezTo>
                  <a:pt x="6983506" y="4774730"/>
                  <a:pt x="6703324" y="4582543"/>
                  <a:pt x="6471489" y="4480868"/>
                </a:cubicBezTo>
                <a:cubicBezTo>
                  <a:pt x="6429338" y="4451111"/>
                  <a:pt x="6382228" y="4427553"/>
                  <a:pt x="6333877" y="4421352"/>
                </a:cubicBezTo>
                <a:cubicBezTo>
                  <a:pt x="6332638" y="4420113"/>
                  <a:pt x="6330158" y="4420113"/>
                  <a:pt x="6327679" y="4420113"/>
                </a:cubicBezTo>
                <a:cubicBezTo>
                  <a:pt x="6320240" y="4416393"/>
                  <a:pt x="6311562" y="4413913"/>
                  <a:pt x="6302884" y="4411433"/>
                </a:cubicBezTo>
                <a:cubicBezTo>
                  <a:pt x="6294206" y="4408953"/>
                  <a:pt x="6284288" y="4408953"/>
                  <a:pt x="6275609" y="4411433"/>
                </a:cubicBezTo>
                <a:cubicBezTo>
                  <a:pt x="6118160" y="4366796"/>
                  <a:pt x="6011542" y="4365557"/>
                  <a:pt x="6011542" y="4365557"/>
                </a:cubicBezTo>
                <a:cubicBezTo>
                  <a:pt x="6011542" y="4365557"/>
                  <a:pt x="6046256" y="4607340"/>
                  <a:pt x="6177669" y="4959478"/>
                </a:cubicBezTo>
                <a:cubicBezTo>
                  <a:pt x="6178910" y="4959478"/>
                  <a:pt x="6178910" y="4960718"/>
                  <a:pt x="6178910" y="4960718"/>
                </a:cubicBezTo>
                <a:cubicBezTo>
                  <a:pt x="6185108" y="5042553"/>
                  <a:pt x="6227259" y="5129347"/>
                  <a:pt x="6260732" y="5198783"/>
                </a:cubicBezTo>
                <a:cubicBezTo>
                  <a:pt x="6296684" y="5274418"/>
                  <a:pt x="6340076" y="5347574"/>
                  <a:pt x="6385947" y="5418249"/>
                </a:cubicBezTo>
                <a:cubicBezTo>
                  <a:pt x="6388426" y="5421968"/>
                  <a:pt x="6390906" y="5425688"/>
                  <a:pt x="6392146" y="5429408"/>
                </a:cubicBezTo>
                <a:cubicBezTo>
                  <a:pt x="6389666" y="5425688"/>
                  <a:pt x="6385947" y="5421968"/>
                  <a:pt x="6383468" y="5418249"/>
                </a:cubicBezTo>
                <a:cubicBezTo>
                  <a:pt x="6451654" y="5550920"/>
                  <a:pt x="6532238" y="5688551"/>
                  <a:pt x="6627698" y="5827422"/>
                </a:cubicBezTo>
                <a:cubicBezTo>
                  <a:pt x="6693405" y="5922896"/>
                  <a:pt x="6747954" y="6013410"/>
                  <a:pt x="6791344" y="6098964"/>
                </a:cubicBezTo>
                <a:cubicBezTo>
                  <a:pt x="6796304" y="6111364"/>
                  <a:pt x="6801263" y="6123763"/>
                  <a:pt x="6806222" y="6134922"/>
                </a:cubicBezTo>
                <a:cubicBezTo>
                  <a:pt x="6812421" y="6153520"/>
                  <a:pt x="6821099" y="6170880"/>
                  <a:pt x="6831016" y="6186998"/>
                </a:cubicBezTo>
                <a:cubicBezTo>
                  <a:pt x="6835976" y="6196918"/>
                  <a:pt x="6840935" y="6205598"/>
                  <a:pt x="6847134" y="6214278"/>
                </a:cubicBezTo>
                <a:cubicBezTo>
                  <a:pt x="6848374" y="6219237"/>
                  <a:pt x="6850854" y="6222956"/>
                  <a:pt x="6852093" y="6227916"/>
                </a:cubicBezTo>
                <a:cubicBezTo>
                  <a:pt x="6855812" y="6234116"/>
                  <a:pt x="6858291" y="6239075"/>
                  <a:pt x="6860771" y="6245276"/>
                </a:cubicBezTo>
                <a:cubicBezTo>
                  <a:pt x="6862010" y="6246515"/>
                  <a:pt x="6862010" y="6246515"/>
                  <a:pt x="6862010" y="6246515"/>
                </a:cubicBezTo>
                <a:cubicBezTo>
                  <a:pt x="6878128" y="6282472"/>
                  <a:pt x="6893004" y="6317191"/>
                  <a:pt x="6906642" y="6351908"/>
                </a:cubicBezTo>
                <a:cubicBezTo>
                  <a:pt x="6904162" y="6350669"/>
                  <a:pt x="6901683" y="6348189"/>
                  <a:pt x="6900442" y="6346948"/>
                </a:cubicBezTo>
                <a:cubicBezTo>
                  <a:pt x="6899203" y="6345709"/>
                  <a:pt x="6899203" y="6344468"/>
                  <a:pt x="6897964" y="6344468"/>
                </a:cubicBezTo>
                <a:cubicBezTo>
                  <a:pt x="6922758" y="6416384"/>
                  <a:pt x="6941354" y="6485820"/>
                  <a:pt x="6954992" y="6557736"/>
                </a:cubicBezTo>
                <a:cubicBezTo>
                  <a:pt x="6956232" y="6558976"/>
                  <a:pt x="6957472" y="6561454"/>
                  <a:pt x="6958710" y="6562695"/>
                </a:cubicBezTo>
                <a:cubicBezTo>
                  <a:pt x="6958710" y="6563936"/>
                  <a:pt x="6958710" y="6563936"/>
                  <a:pt x="6958710" y="6563936"/>
                </a:cubicBezTo>
                <a:cubicBezTo>
                  <a:pt x="6964910" y="6614772"/>
                  <a:pt x="6969868" y="6665608"/>
                  <a:pt x="6976068" y="6715206"/>
                </a:cubicBezTo>
                <a:cubicBezTo>
                  <a:pt x="6995904" y="6925992"/>
                  <a:pt x="6977307" y="7142977"/>
                  <a:pt x="6953752" y="7407081"/>
                </a:cubicBezTo>
                <a:cubicBezTo>
                  <a:pt x="6954992" y="7409560"/>
                  <a:pt x="6956232" y="7413279"/>
                  <a:pt x="6957472" y="7415760"/>
                </a:cubicBezTo>
                <a:cubicBezTo>
                  <a:pt x="6954992" y="7431878"/>
                  <a:pt x="6951272" y="7447998"/>
                  <a:pt x="6948794" y="7464118"/>
                </a:cubicBezTo>
                <a:cubicBezTo>
                  <a:pt x="6937636" y="7447998"/>
                  <a:pt x="6923998" y="7434359"/>
                  <a:pt x="6910361" y="7421961"/>
                </a:cubicBezTo>
                <a:cubicBezTo>
                  <a:pt x="6897964" y="7367403"/>
                  <a:pt x="6889284" y="7312846"/>
                  <a:pt x="6885566" y="7259531"/>
                </a:cubicBezTo>
                <a:cubicBezTo>
                  <a:pt x="6889284" y="7176455"/>
                  <a:pt x="6881847" y="7090901"/>
                  <a:pt x="6881847" y="7010306"/>
                </a:cubicBezTo>
                <a:cubicBezTo>
                  <a:pt x="6881847" y="7002866"/>
                  <a:pt x="6879367" y="6997908"/>
                  <a:pt x="6878128" y="6992948"/>
                </a:cubicBezTo>
                <a:cubicBezTo>
                  <a:pt x="6878128" y="6720165"/>
                  <a:pt x="6874408" y="6449862"/>
                  <a:pt x="6612821" y="6182039"/>
                </a:cubicBezTo>
                <a:cubicBezTo>
                  <a:pt x="6672328" y="6614772"/>
                  <a:pt x="6723158" y="6885074"/>
                  <a:pt x="6579348" y="7270689"/>
                </a:cubicBezTo>
                <a:cubicBezTo>
                  <a:pt x="6575629" y="7275649"/>
                  <a:pt x="6574388" y="7281849"/>
                  <a:pt x="6573149" y="7288049"/>
                </a:cubicBezTo>
                <a:cubicBezTo>
                  <a:pt x="6571910" y="7289287"/>
                  <a:pt x="6571910" y="7290528"/>
                  <a:pt x="6570669" y="7293009"/>
                </a:cubicBezTo>
                <a:cubicBezTo>
                  <a:pt x="6569430" y="7296728"/>
                  <a:pt x="6568190" y="7301688"/>
                  <a:pt x="6565710" y="7306648"/>
                </a:cubicBezTo>
                <a:cubicBezTo>
                  <a:pt x="6565710" y="7306648"/>
                  <a:pt x="6566950" y="7309126"/>
                  <a:pt x="6566950" y="7310367"/>
                </a:cubicBezTo>
                <a:cubicBezTo>
                  <a:pt x="6563230" y="7325246"/>
                  <a:pt x="6558272" y="7338885"/>
                  <a:pt x="6554552" y="7352524"/>
                </a:cubicBezTo>
                <a:cubicBezTo>
                  <a:pt x="6548354" y="7364924"/>
                  <a:pt x="6540915" y="7377323"/>
                  <a:pt x="6534717" y="7389721"/>
                </a:cubicBezTo>
                <a:cubicBezTo>
                  <a:pt x="6533476" y="7387242"/>
                  <a:pt x="6533476" y="7386002"/>
                  <a:pt x="6533476" y="7383523"/>
                </a:cubicBezTo>
                <a:cubicBezTo>
                  <a:pt x="6508682" y="7439319"/>
                  <a:pt x="6481408" y="7497596"/>
                  <a:pt x="6447934" y="7559592"/>
                </a:cubicBezTo>
                <a:cubicBezTo>
                  <a:pt x="6446694" y="7560830"/>
                  <a:pt x="6446694" y="7562070"/>
                  <a:pt x="6446694" y="7562070"/>
                </a:cubicBezTo>
                <a:cubicBezTo>
                  <a:pt x="6433058" y="7586869"/>
                  <a:pt x="6420659" y="7612906"/>
                  <a:pt x="6407022" y="7637705"/>
                </a:cubicBezTo>
                <a:cubicBezTo>
                  <a:pt x="6407022" y="7635226"/>
                  <a:pt x="6408263" y="7633986"/>
                  <a:pt x="6408263" y="7631507"/>
                </a:cubicBezTo>
                <a:cubicBezTo>
                  <a:pt x="6359912" y="7717062"/>
                  <a:pt x="6304123" y="7808814"/>
                  <a:pt x="6239656" y="7908009"/>
                </a:cubicBezTo>
                <a:cubicBezTo>
                  <a:pt x="6237178" y="7912969"/>
                  <a:pt x="6233458" y="7917929"/>
                  <a:pt x="6230978" y="7921648"/>
                </a:cubicBezTo>
                <a:cubicBezTo>
                  <a:pt x="6219820" y="7930327"/>
                  <a:pt x="6208663" y="7939006"/>
                  <a:pt x="6199985" y="7948926"/>
                </a:cubicBezTo>
                <a:cubicBezTo>
                  <a:pt x="6118160" y="8030761"/>
                  <a:pt x="6063612" y="8128714"/>
                  <a:pt x="6028900" y="8235348"/>
                </a:cubicBezTo>
                <a:cubicBezTo>
                  <a:pt x="5928478" y="8394058"/>
                  <a:pt x="5852854" y="8535408"/>
                  <a:pt x="5799546" y="8689159"/>
                </a:cubicBezTo>
                <a:cubicBezTo>
                  <a:pt x="5774750" y="8701557"/>
                  <a:pt x="5749954" y="8718916"/>
                  <a:pt x="5730120" y="8739995"/>
                </a:cubicBezTo>
                <a:cubicBezTo>
                  <a:pt x="5723921" y="8744955"/>
                  <a:pt x="5718962" y="8749915"/>
                  <a:pt x="5712763" y="8756115"/>
                </a:cubicBezTo>
                <a:cubicBezTo>
                  <a:pt x="5738798" y="8669320"/>
                  <a:pt x="5757394" y="8581285"/>
                  <a:pt x="5756155" y="8492011"/>
                </a:cubicBezTo>
                <a:cubicBezTo>
                  <a:pt x="5777230" y="8436215"/>
                  <a:pt x="5802025" y="8382898"/>
                  <a:pt x="5826820" y="8329581"/>
                </a:cubicBezTo>
                <a:cubicBezTo>
                  <a:pt x="5844176" y="8299823"/>
                  <a:pt x="5861534" y="8270066"/>
                  <a:pt x="5878890" y="8241548"/>
                </a:cubicBezTo>
                <a:cubicBezTo>
                  <a:pt x="5959474" y="8106396"/>
                  <a:pt x="6037578" y="7970005"/>
                  <a:pt x="6113202" y="7833613"/>
                </a:cubicBezTo>
                <a:cubicBezTo>
                  <a:pt x="6113202" y="7832372"/>
                  <a:pt x="6114441" y="7832372"/>
                  <a:pt x="6115682" y="7832372"/>
                </a:cubicBezTo>
                <a:cubicBezTo>
                  <a:pt x="6244615" y="7625307"/>
                  <a:pt x="6371070" y="7418239"/>
                  <a:pt x="6450414" y="7192575"/>
                </a:cubicBezTo>
                <a:cubicBezTo>
                  <a:pt x="6466531" y="7167776"/>
                  <a:pt x="6478928" y="7140499"/>
                  <a:pt x="6488846" y="7111980"/>
                </a:cubicBezTo>
                <a:cubicBezTo>
                  <a:pt x="6500004" y="7074781"/>
                  <a:pt x="6502484" y="7030146"/>
                  <a:pt x="6503723" y="6989227"/>
                </a:cubicBezTo>
                <a:cubicBezTo>
                  <a:pt x="6528518" y="6907394"/>
                  <a:pt x="6540915" y="6823078"/>
                  <a:pt x="6535958" y="6738764"/>
                </a:cubicBezTo>
                <a:cubicBezTo>
                  <a:pt x="6535958" y="6722644"/>
                  <a:pt x="6533476" y="6707764"/>
                  <a:pt x="6530998" y="6692888"/>
                </a:cubicBezTo>
                <a:cubicBezTo>
                  <a:pt x="6517361" y="6354388"/>
                  <a:pt x="6358672" y="5984892"/>
                  <a:pt x="6177669" y="5607956"/>
                </a:cubicBezTo>
                <a:cubicBezTo>
                  <a:pt x="6150394" y="5541000"/>
                  <a:pt x="6118160" y="5475285"/>
                  <a:pt x="6082208" y="5413289"/>
                </a:cubicBezTo>
                <a:cubicBezTo>
                  <a:pt x="5849135" y="4937160"/>
                  <a:pt x="5611104" y="4458551"/>
                  <a:pt x="5613584" y="4025818"/>
                </a:cubicBezTo>
                <a:cubicBezTo>
                  <a:pt x="5614823" y="4022098"/>
                  <a:pt x="5616062" y="4018378"/>
                  <a:pt x="5616062" y="4013418"/>
                </a:cubicBezTo>
                <a:cubicBezTo>
                  <a:pt x="5622262" y="3966302"/>
                  <a:pt x="5624742" y="3919185"/>
                  <a:pt x="5624742" y="3870828"/>
                </a:cubicBezTo>
                <a:cubicBezTo>
                  <a:pt x="5645816" y="3734436"/>
                  <a:pt x="5695406" y="3603005"/>
                  <a:pt x="5782189" y="3477773"/>
                </a:cubicBezTo>
                <a:cubicBezTo>
                  <a:pt x="5447456" y="3655082"/>
                  <a:pt x="5189588" y="3514970"/>
                  <a:pt x="4978832" y="3917944"/>
                </a:cubicBezTo>
                <a:cubicBezTo>
                  <a:pt x="4954037" y="3966302"/>
                  <a:pt x="4934200" y="4013418"/>
                  <a:pt x="4916844" y="4060536"/>
                </a:cubicBezTo>
                <a:cubicBezTo>
                  <a:pt x="4836260" y="4178328"/>
                  <a:pt x="4839980" y="4325878"/>
                  <a:pt x="4827582" y="4469710"/>
                </a:cubicBezTo>
                <a:cubicBezTo>
                  <a:pt x="4813944" y="4632139"/>
                  <a:pt x="4828822" y="4803248"/>
                  <a:pt x="4874692" y="4961957"/>
                </a:cubicBezTo>
                <a:cubicBezTo>
                  <a:pt x="4908165" y="5078510"/>
                  <a:pt x="4960235" y="5183903"/>
                  <a:pt x="5023463" y="5283098"/>
                </a:cubicBezTo>
                <a:cubicBezTo>
                  <a:pt x="5152396" y="5553400"/>
                  <a:pt x="5324722" y="5826183"/>
                  <a:pt x="5438779" y="6097725"/>
                </a:cubicBezTo>
                <a:cubicBezTo>
                  <a:pt x="5459854" y="6164680"/>
                  <a:pt x="5480930" y="6232876"/>
                  <a:pt x="5505725" y="6298592"/>
                </a:cubicBezTo>
                <a:cubicBezTo>
                  <a:pt x="5511924" y="6317191"/>
                  <a:pt x="5518122" y="6335790"/>
                  <a:pt x="5524320" y="6354388"/>
                </a:cubicBezTo>
                <a:cubicBezTo>
                  <a:pt x="5556555" y="6485820"/>
                  <a:pt x="5567712" y="6614772"/>
                  <a:pt x="5542917" y="6743724"/>
                </a:cubicBezTo>
                <a:cubicBezTo>
                  <a:pt x="5545397" y="6756122"/>
                  <a:pt x="5547877" y="6768522"/>
                  <a:pt x="5551596" y="6782161"/>
                </a:cubicBezTo>
                <a:cubicBezTo>
                  <a:pt x="5549116" y="6784640"/>
                  <a:pt x="5549116" y="6785880"/>
                  <a:pt x="5547877" y="6787121"/>
                </a:cubicBezTo>
                <a:cubicBezTo>
                  <a:pt x="5537958" y="6804479"/>
                  <a:pt x="5528040" y="6820599"/>
                  <a:pt x="5519363" y="6837957"/>
                </a:cubicBezTo>
                <a:cubicBezTo>
                  <a:pt x="5497047" y="6880114"/>
                  <a:pt x="5478450" y="6924752"/>
                  <a:pt x="5463574" y="6969390"/>
                </a:cubicBezTo>
                <a:cubicBezTo>
                  <a:pt x="5437538" y="7017745"/>
                  <a:pt x="5406545" y="7064862"/>
                  <a:pt x="5369353" y="7113219"/>
                </a:cubicBezTo>
                <a:cubicBezTo>
                  <a:pt x="5369353" y="7107021"/>
                  <a:pt x="5369353" y="7102061"/>
                  <a:pt x="5369353" y="7095861"/>
                </a:cubicBezTo>
                <a:cubicBezTo>
                  <a:pt x="5492088" y="6820599"/>
                  <a:pt x="5520602" y="6712724"/>
                  <a:pt x="5448696" y="6493258"/>
                </a:cubicBezTo>
                <a:cubicBezTo>
                  <a:pt x="5384230" y="6299832"/>
                  <a:pt x="5287528" y="6059288"/>
                  <a:pt x="5161074" y="5838582"/>
                </a:cubicBezTo>
                <a:cubicBezTo>
                  <a:pt x="5144958" y="5772866"/>
                  <a:pt x="5107765" y="5713350"/>
                  <a:pt x="5056936" y="5671193"/>
                </a:cubicBezTo>
                <a:cubicBezTo>
                  <a:pt x="5044538" y="5655074"/>
                  <a:pt x="5032140" y="5637715"/>
                  <a:pt x="5020983" y="5621596"/>
                </a:cubicBezTo>
                <a:cubicBezTo>
                  <a:pt x="4735842" y="5232261"/>
                  <a:pt x="4620544" y="4906162"/>
                  <a:pt x="4592030" y="4627180"/>
                </a:cubicBezTo>
                <a:cubicBezTo>
                  <a:pt x="4592030" y="4620979"/>
                  <a:pt x="4592030" y="4616019"/>
                  <a:pt x="4592030" y="4609820"/>
                </a:cubicBezTo>
                <a:cubicBezTo>
                  <a:pt x="4592030" y="4572623"/>
                  <a:pt x="4589550" y="4535425"/>
                  <a:pt x="4585832" y="4498228"/>
                </a:cubicBezTo>
                <a:cubicBezTo>
                  <a:pt x="4584591" y="4365557"/>
                  <a:pt x="4603188" y="4244044"/>
                  <a:pt x="4629222" y="4133691"/>
                </a:cubicBezTo>
                <a:cubicBezTo>
                  <a:pt x="4582112" y="4258923"/>
                  <a:pt x="4415986" y="4391595"/>
                  <a:pt x="4213906" y="4534185"/>
                </a:cubicBezTo>
                <a:cubicBezTo>
                  <a:pt x="4194070" y="4540385"/>
                  <a:pt x="4175474" y="4550304"/>
                  <a:pt x="4158117" y="4562704"/>
                </a:cubicBezTo>
                <a:cubicBezTo>
                  <a:pt x="4034142" y="4655698"/>
                  <a:pt x="3902728" y="4742491"/>
                  <a:pt x="3776275" y="4836726"/>
                </a:cubicBezTo>
                <a:cubicBezTo>
                  <a:pt x="3716766" y="4878883"/>
                  <a:pt x="3659738" y="4923520"/>
                  <a:pt x="3603949" y="4966917"/>
                </a:cubicBezTo>
                <a:cubicBezTo>
                  <a:pt x="3602710" y="4966917"/>
                  <a:pt x="3602710" y="4966917"/>
                  <a:pt x="3601470" y="4968158"/>
                </a:cubicBezTo>
                <a:cubicBezTo>
                  <a:pt x="3541962" y="4996676"/>
                  <a:pt x="3496093" y="5043793"/>
                  <a:pt x="3456421" y="5095869"/>
                </a:cubicBezTo>
                <a:cubicBezTo>
                  <a:pt x="3236984" y="5306656"/>
                  <a:pt x="3111769" y="5536041"/>
                  <a:pt x="3239464" y="5788984"/>
                </a:cubicBezTo>
                <a:cubicBezTo>
                  <a:pt x="3239464" y="5785265"/>
                  <a:pt x="3239464" y="5782785"/>
                  <a:pt x="3239464" y="5782785"/>
                </a:cubicBezTo>
                <a:cubicBezTo>
                  <a:pt x="3239464" y="5782785"/>
                  <a:pt x="3240704" y="5787745"/>
                  <a:pt x="3243183" y="5795185"/>
                </a:cubicBezTo>
                <a:cubicBezTo>
                  <a:pt x="3281616" y="5868340"/>
                  <a:pt x="3329966" y="5930336"/>
                  <a:pt x="3384515" y="5986132"/>
                </a:cubicBezTo>
                <a:cubicBezTo>
                  <a:pt x="3399392" y="5997291"/>
                  <a:pt x="3416748" y="6009690"/>
                  <a:pt x="3435344" y="6020850"/>
                </a:cubicBezTo>
                <a:cubicBezTo>
                  <a:pt x="3458900" y="6034488"/>
                  <a:pt x="3484934" y="6048128"/>
                  <a:pt x="3513449" y="6060526"/>
                </a:cubicBezTo>
                <a:cubicBezTo>
                  <a:pt x="3538242" y="6095245"/>
                  <a:pt x="3567996" y="6123763"/>
                  <a:pt x="3600230" y="6148561"/>
                </a:cubicBezTo>
                <a:cubicBezTo>
                  <a:pt x="3597751" y="6148561"/>
                  <a:pt x="3596510" y="6147322"/>
                  <a:pt x="3594032" y="6147322"/>
                </a:cubicBezTo>
                <a:cubicBezTo>
                  <a:pt x="3598990" y="6149802"/>
                  <a:pt x="3603949" y="6153520"/>
                  <a:pt x="3608909" y="6156000"/>
                </a:cubicBezTo>
                <a:cubicBezTo>
                  <a:pt x="3657258" y="6191958"/>
                  <a:pt x="3711808" y="6220476"/>
                  <a:pt x="3768836" y="6245276"/>
                </a:cubicBezTo>
                <a:cubicBezTo>
                  <a:pt x="4058938" y="6395306"/>
                  <a:pt x="4357718" y="6518058"/>
                  <a:pt x="4440780" y="6839198"/>
                </a:cubicBezTo>
                <a:cubicBezTo>
                  <a:pt x="4440780" y="6870194"/>
                  <a:pt x="4442020" y="6901194"/>
                  <a:pt x="4445738" y="6932190"/>
                </a:cubicBezTo>
                <a:cubicBezTo>
                  <a:pt x="4440780" y="6930952"/>
                  <a:pt x="4434581" y="6929712"/>
                  <a:pt x="4429623" y="6927230"/>
                </a:cubicBezTo>
                <a:cubicBezTo>
                  <a:pt x="4190350" y="6616012"/>
                  <a:pt x="3860578" y="6546576"/>
                  <a:pt x="3860578" y="6546576"/>
                </a:cubicBezTo>
                <a:cubicBezTo>
                  <a:pt x="3860578" y="6546576"/>
                  <a:pt x="3850660" y="6607331"/>
                  <a:pt x="3839502" y="6709005"/>
                </a:cubicBezTo>
                <a:cubicBezTo>
                  <a:pt x="3840741" y="6718924"/>
                  <a:pt x="3841982" y="6727604"/>
                  <a:pt x="3843221" y="6738764"/>
                </a:cubicBezTo>
                <a:cubicBezTo>
                  <a:pt x="3848180" y="6771001"/>
                  <a:pt x="3858098" y="6805720"/>
                  <a:pt x="3871736" y="6842917"/>
                </a:cubicBezTo>
                <a:cubicBezTo>
                  <a:pt x="3860578" y="6857796"/>
                  <a:pt x="3851899" y="6872676"/>
                  <a:pt x="3844460" y="6888793"/>
                </a:cubicBezTo>
                <a:cubicBezTo>
                  <a:pt x="3840741" y="6880114"/>
                  <a:pt x="3839502" y="6871435"/>
                  <a:pt x="3837022" y="6861516"/>
                </a:cubicBezTo>
                <a:cubicBezTo>
                  <a:pt x="3833302" y="6849117"/>
                  <a:pt x="3830824" y="6836716"/>
                  <a:pt x="3828345" y="6825558"/>
                </a:cubicBezTo>
                <a:cubicBezTo>
                  <a:pt x="3824626" y="6872676"/>
                  <a:pt x="3820906" y="6927230"/>
                  <a:pt x="3818426" y="6984267"/>
                </a:cubicBezTo>
                <a:cubicBezTo>
                  <a:pt x="3818426" y="6991708"/>
                  <a:pt x="3817187" y="6997908"/>
                  <a:pt x="3815946" y="7005346"/>
                </a:cubicBezTo>
                <a:cubicBezTo>
                  <a:pt x="3815946" y="7014026"/>
                  <a:pt x="3815946" y="7022704"/>
                  <a:pt x="3815946" y="7031384"/>
                </a:cubicBezTo>
                <a:cubicBezTo>
                  <a:pt x="3809748" y="7269450"/>
                  <a:pt x="3820906" y="7570749"/>
                  <a:pt x="3887852" y="7865850"/>
                </a:cubicBezTo>
                <a:cubicBezTo>
                  <a:pt x="3841982" y="7688543"/>
                  <a:pt x="3777515" y="7491395"/>
                  <a:pt x="3734123" y="7285568"/>
                </a:cubicBezTo>
                <a:cubicBezTo>
                  <a:pt x="3731643" y="7299207"/>
                  <a:pt x="3729164" y="7311607"/>
                  <a:pt x="3726684" y="7324006"/>
                </a:cubicBezTo>
                <a:cubicBezTo>
                  <a:pt x="3721726" y="7269450"/>
                  <a:pt x="3715528" y="7214893"/>
                  <a:pt x="3705608" y="7160336"/>
                </a:cubicBezTo>
                <a:cubicBezTo>
                  <a:pt x="3706849" y="7155376"/>
                  <a:pt x="3706849" y="7151656"/>
                  <a:pt x="3708089" y="7147937"/>
                </a:cubicBezTo>
                <a:cubicBezTo>
                  <a:pt x="3695691" y="7059904"/>
                  <a:pt x="3685774" y="6971868"/>
                  <a:pt x="3685774" y="6883834"/>
                </a:cubicBezTo>
                <a:cubicBezTo>
                  <a:pt x="3689493" y="6656928"/>
                  <a:pt x="3646102" y="6520538"/>
                  <a:pt x="3646102" y="6520538"/>
                </a:cubicBezTo>
                <a:cubicBezTo>
                  <a:pt x="3646102" y="6520538"/>
                  <a:pt x="3347322" y="6437462"/>
                  <a:pt x="3121688" y="6055567"/>
                </a:cubicBezTo>
                <a:lnTo>
                  <a:pt x="3121688" y="6058047"/>
                </a:lnTo>
                <a:cubicBezTo>
                  <a:pt x="3115488" y="6050608"/>
                  <a:pt x="3109290" y="6043168"/>
                  <a:pt x="3101852" y="6035729"/>
                </a:cubicBezTo>
                <a:cubicBezTo>
                  <a:pt x="3103092" y="6033249"/>
                  <a:pt x="3104331" y="6029528"/>
                  <a:pt x="3105571" y="6028290"/>
                </a:cubicBezTo>
                <a:cubicBezTo>
                  <a:pt x="3049782" y="5929096"/>
                  <a:pt x="2998952" y="5812543"/>
                  <a:pt x="2960521" y="5672432"/>
                </a:cubicBezTo>
                <a:cubicBezTo>
                  <a:pt x="2841505" y="5787745"/>
                  <a:pt x="2727448" y="5942735"/>
                  <a:pt x="2627028" y="6118804"/>
                </a:cubicBezTo>
                <a:cubicBezTo>
                  <a:pt x="2588597" y="6157241"/>
                  <a:pt x="2561321" y="6204358"/>
                  <a:pt x="2552643" y="6257675"/>
                </a:cubicBezTo>
                <a:cubicBezTo>
                  <a:pt x="2551403" y="6258914"/>
                  <a:pt x="2551403" y="6260154"/>
                  <a:pt x="2550165" y="6262634"/>
                </a:cubicBezTo>
                <a:cubicBezTo>
                  <a:pt x="2540246" y="6279992"/>
                  <a:pt x="2530327" y="6297352"/>
                  <a:pt x="2519170" y="6315950"/>
                </a:cubicBezTo>
                <a:cubicBezTo>
                  <a:pt x="2480737" y="6382906"/>
                  <a:pt x="2444785" y="6447382"/>
                  <a:pt x="2417510" y="6520538"/>
                </a:cubicBezTo>
                <a:cubicBezTo>
                  <a:pt x="2408832" y="6544096"/>
                  <a:pt x="2405113" y="6568896"/>
                  <a:pt x="2405113" y="6594932"/>
                </a:cubicBezTo>
                <a:cubicBezTo>
                  <a:pt x="2372879" y="6682968"/>
                  <a:pt x="2343126" y="6771001"/>
                  <a:pt x="2319570" y="6859036"/>
                </a:cubicBezTo>
                <a:cubicBezTo>
                  <a:pt x="2246425" y="6991708"/>
                  <a:pt x="2230309" y="7166536"/>
                  <a:pt x="2219151" y="7305407"/>
                </a:cubicBezTo>
                <a:cubicBezTo>
                  <a:pt x="2216671" y="7338885"/>
                  <a:pt x="2214192" y="7372363"/>
                  <a:pt x="2210471" y="7407081"/>
                </a:cubicBezTo>
                <a:cubicBezTo>
                  <a:pt x="2209234" y="7415760"/>
                  <a:pt x="2206754" y="7424439"/>
                  <a:pt x="2205513" y="7434359"/>
                </a:cubicBezTo>
                <a:cubicBezTo>
                  <a:pt x="2188157" y="7471556"/>
                  <a:pt x="2170800" y="7511234"/>
                  <a:pt x="2153443" y="7549672"/>
                </a:cubicBezTo>
                <a:cubicBezTo>
                  <a:pt x="2112532" y="7646384"/>
                  <a:pt x="2080299" y="7745580"/>
                  <a:pt x="2050544" y="7846013"/>
                </a:cubicBezTo>
                <a:cubicBezTo>
                  <a:pt x="2045586" y="7842292"/>
                  <a:pt x="2041868" y="7838573"/>
                  <a:pt x="2038148" y="7834853"/>
                </a:cubicBezTo>
                <a:cubicBezTo>
                  <a:pt x="1915413" y="7956364"/>
                  <a:pt x="1805075" y="8077878"/>
                  <a:pt x="1688537" y="8179552"/>
                </a:cubicBezTo>
                <a:cubicBezTo>
                  <a:pt x="1651346" y="8189471"/>
                  <a:pt x="1615392" y="8206830"/>
                  <a:pt x="1585639" y="8231628"/>
                </a:cubicBezTo>
                <a:cubicBezTo>
                  <a:pt x="1526130" y="8255187"/>
                  <a:pt x="1481499" y="8294863"/>
                  <a:pt x="1452985" y="8345701"/>
                </a:cubicBezTo>
                <a:cubicBezTo>
                  <a:pt x="1346367" y="8400256"/>
                  <a:pt x="1229830" y="8433734"/>
                  <a:pt x="1093457" y="8436215"/>
                </a:cubicBezTo>
                <a:cubicBezTo>
                  <a:pt x="632272" y="8441175"/>
                  <a:pt x="270265" y="8484572"/>
                  <a:pt x="0" y="8759834"/>
                </a:cubicBezTo>
                <a:cubicBezTo>
                  <a:pt x="148770" y="8443654"/>
                  <a:pt x="476064" y="8370500"/>
                  <a:pt x="870304" y="8366778"/>
                </a:cubicBezTo>
                <a:cubicBezTo>
                  <a:pt x="964525" y="8365540"/>
                  <a:pt x="1053787" y="8353140"/>
                  <a:pt x="1138089" y="8329581"/>
                </a:cubicBezTo>
                <a:cubicBezTo>
                  <a:pt x="1191399" y="8330822"/>
                  <a:pt x="1239750" y="8323381"/>
                  <a:pt x="1290578" y="8293624"/>
                </a:cubicBezTo>
                <a:cubicBezTo>
                  <a:pt x="1312895" y="8281224"/>
                  <a:pt x="1336450" y="8261385"/>
                  <a:pt x="1355046" y="8241548"/>
                </a:cubicBezTo>
                <a:cubicBezTo>
                  <a:pt x="1465383" y="8180790"/>
                  <a:pt x="1568282" y="8101436"/>
                  <a:pt x="1668702" y="7999762"/>
                </a:cubicBezTo>
                <a:cubicBezTo>
                  <a:pt x="2081538" y="7584388"/>
                  <a:pt x="2053024" y="7054944"/>
                  <a:pt x="2153443" y="6540378"/>
                </a:cubicBezTo>
                <a:lnTo>
                  <a:pt x="2147245" y="6545335"/>
                </a:lnTo>
                <a:cubicBezTo>
                  <a:pt x="2155924" y="6510618"/>
                  <a:pt x="2162123" y="6477141"/>
                  <a:pt x="2167081" y="6442422"/>
                </a:cubicBezTo>
                <a:cubicBezTo>
                  <a:pt x="2169562" y="6439942"/>
                  <a:pt x="2173280" y="6437462"/>
                  <a:pt x="2175759" y="6434983"/>
                </a:cubicBezTo>
                <a:cubicBezTo>
                  <a:pt x="2198076" y="6345709"/>
                  <a:pt x="2230309" y="6266354"/>
                  <a:pt x="2266262" y="6191958"/>
                </a:cubicBezTo>
                <a:cubicBezTo>
                  <a:pt x="2291056" y="6162201"/>
                  <a:pt x="2309652" y="6127482"/>
                  <a:pt x="2320809" y="6091524"/>
                </a:cubicBezTo>
                <a:cubicBezTo>
                  <a:pt x="2320809" y="6091524"/>
                  <a:pt x="2320809" y="6091524"/>
                  <a:pt x="2322051" y="6091524"/>
                </a:cubicBezTo>
                <a:cubicBezTo>
                  <a:pt x="2531568" y="5743108"/>
                  <a:pt x="2857621" y="5528602"/>
                  <a:pt x="2986555" y="5093389"/>
                </a:cubicBezTo>
                <a:cubicBezTo>
                  <a:pt x="2881176" y="5124387"/>
                  <a:pt x="2760921" y="5154146"/>
                  <a:pt x="2638186" y="5185144"/>
                </a:cubicBezTo>
                <a:cubicBezTo>
                  <a:pt x="2566280" y="5193823"/>
                  <a:pt x="2493135" y="5214901"/>
                  <a:pt x="2421230" y="5228540"/>
                </a:cubicBezTo>
                <a:cubicBezTo>
                  <a:pt x="2340647" y="5243420"/>
                  <a:pt x="2260062" y="5262018"/>
                  <a:pt x="2180719" y="5284337"/>
                </a:cubicBezTo>
                <a:cubicBezTo>
                  <a:pt x="2134848" y="5296736"/>
                  <a:pt x="2036908" y="5319054"/>
                  <a:pt x="1963762" y="5358733"/>
                </a:cubicBezTo>
                <a:cubicBezTo>
                  <a:pt x="1744326" y="5425688"/>
                  <a:pt x="1545968" y="5514962"/>
                  <a:pt x="1325292" y="5691031"/>
                </a:cubicBezTo>
                <a:cubicBezTo>
                  <a:pt x="1493897" y="5517442"/>
                  <a:pt x="1702175" y="5387251"/>
                  <a:pt x="1929050" y="5280618"/>
                </a:cubicBezTo>
                <a:cubicBezTo>
                  <a:pt x="1987318" y="5268218"/>
                  <a:pt x="2043107" y="5245899"/>
                  <a:pt x="2101375" y="5226061"/>
                </a:cubicBezTo>
                <a:cubicBezTo>
                  <a:pt x="2105093" y="5224821"/>
                  <a:pt x="2107574" y="5223582"/>
                  <a:pt x="2111292" y="5222341"/>
                </a:cubicBezTo>
                <a:cubicBezTo>
                  <a:pt x="2283617" y="5173984"/>
                  <a:pt x="2453464" y="5105789"/>
                  <a:pt x="2620830" y="5042553"/>
                </a:cubicBezTo>
                <a:cubicBezTo>
                  <a:pt x="2747283" y="4995435"/>
                  <a:pt x="2872499" y="4943359"/>
                  <a:pt x="2997713" y="4895002"/>
                </a:cubicBezTo>
                <a:cubicBezTo>
                  <a:pt x="3036144" y="4882603"/>
                  <a:pt x="3073338" y="4868963"/>
                  <a:pt x="3110531" y="4855325"/>
                </a:cubicBezTo>
                <a:cubicBezTo>
                  <a:pt x="3104331" y="4856565"/>
                  <a:pt x="3098133" y="4857804"/>
                  <a:pt x="3093174" y="4859045"/>
                </a:cubicBezTo>
                <a:cubicBezTo>
                  <a:pt x="3105571" y="4854085"/>
                  <a:pt x="3117968" y="4849125"/>
                  <a:pt x="3131605" y="4844166"/>
                </a:cubicBezTo>
                <a:cubicBezTo>
                  <a:pt x="3171277" y="4829286"/>
                  <a:pt x="3210950" y="4813168"/>
                  <a:pt x="3249382" y="4798288"/>
                </a:cubicBezTo>
                <a:cubicBezTo>
                  <a:pt x="3320047" y="4799528"/>
                  <a:pt x="3388233" y="4768530"/>
                  <a:pt x="3440303" y="4720174"/>
                </a:cubicBezTo>
                <a:cubicBezTo>
                  <a:pt x="3577915" y="4653218"/>
                  <a:pt x="3703130" y="4578822"/>
                  <a:pt x="3808508" y="4488308"/>
                </a:cubicBezTo>
                <a:cubicBezTo>
                  <a:pt x="3839502" y="4461030"/>
                  <a:pt x="3869256" y="4433752"/>
                  <a:pt x="3900250" y="4405234"/>
                </a:cubicBezTo>
                <a:cubicBezTo>
                  <a:pt x="3899009" y="4406473"/>
                  <a:pt x="3897771" y="4407713"/>
                  <a:pt x="3896530" y="4407713"/>
                </a:cubicBezTo>
                <a:lnTo>
                  <a:pt x="3896530" y="4406473"/>
                </a:lnTo>
                <a:cubicBezTo>
                  <a:pt x="3903969" y="4402754"/>
                  <a:pt x="3910167" y="4397794"/>
                  <a:pt x="3915127" y="4390354"/>
                </a:cubicBezTo>
                <a:cubicBezTo>
                  <a:pt x="3923805" y="4384155"/>
                  <a:pt x="3933723" y="4377955"/>
                  <a:pt x="3941162" y="4371756"/>
                </a:cubicBezTo>
                <a:cubicBezTo>
                  <a:pt x="3962237" y="4354397"/>
                  <a:pt x="3982073" y="4337038"/>
                  <a:pt x="4000670" y="4318439"/>
                </a:cubicBezTo>
                <a:cubicBezTo>
                  <a:pt x="4011826" y="4309760"/>
                  <a:pt x="4022984" y="4298601"/>
                  <a:pt x="4032903" y="4287441"/>
                </a:cubicBezTo>
                <a:cubicBezTo>
                  <a:pt x="4036622" y="4282481"/>
                  <a:pt x="4039102" y="4278762"/>
                  <a:pt x="4040341" y="4273802"/>
                </a:cubicBezTo>
                <a:cubicBezTo>
                  <a:pt x="4049019" y="4263882"/>
                  <a:pt x="4056458" y="4255203"/>
                  <a:pt x="4065137" y="4245284"/>
                </a:cubicBezTo>
                <a:cubicBezTo>
                  <a:pt x="4201508" y="4105173"/>
                  <a:pt x="4318044" y="3966302"/>
                  <a:pt x="4411027" y="3846030"/>
                </a:cubicBezTo>
                <a:cubicBezTo>
                  <a:pt x="4408547" y="3848510"/>
                  <a:pt x="4406067" y="3850990"/>
                  <a:pt x="4402348" y="3853468"/>
                </a:cubicBezTo>
                <a:cubicBezTo>
                  <a:pt x="4417225" y="3832390"/>
                  <a:pt x="4430862" y="3812552"/>
                  <a:pt x="4445738" y="3791472"/>
                </a:cubicBezTo>
                <a:cubicBezTo>
                  <a:pt x="4450698" y="3787753"/>
                  <a:pt x="4455657" y="3785273"/>
                  <a:pt x="4460616" y="3782793"/>
                </a:cubicBezTo>
                <a:cubicBezTo>
                  <a:pt x="4487892" y="3745597"/>
                  <a:pt x="4513926" y="3710878"/>
                  <a:pt x="4535002" y="3678640"/>
                </a:cubicBezTo>
                <a:cubicBezTo>
                  <a:pt x="4578393" y="3662522"/>
                  <a:pt x="4598228" y="3625323"/>
                  <a:pt x="4598228" y="3588126"/>
                </a:cubicBezTo>
                <a:cubicBezTo>
                  <a:pt x="4600708" y="3584406"/>
                  <a:pt x="4603188" y="3580687"/>
                  <a:pt x="4605666" y="3576966"/>
                </a:cubicBezTo>
                <a:cubicBezTo>
                  <a:pt x="4614345" y="3570767"/>
                  <a:pt x="4620544" y="3560847"/>
                  <a:pt x="4624262" y="3549689"/>
                </a:cubicBezTo>
                <a:cubicBezTo>
                  <a:pt x="4650298" y="3508771"/>
                  <a:pt x="4665175" y="3483973"/>
                  <a:pt x="4667654" y="3480253"/>
                </a:cubicBezTo>
                <a:cubicBezTo>
                  <a:pt x="4651538" y="3483973"/>
                  <a:pt x="4632942" y="3490172"/>
                  <a:pt x="4614345" y="3495132"/>
                </a:cubicBezTo>
                <a:cubicBezTo>
                  <a:pt x="4604428" y="3485213"/>
                  <a:pt x="4590790" y="3477773"/>
                  <a:pt x="4573433" y="3477773"/>
                </a:cubicBezTo>
                <a:cubicBezTo>
                  <a:pt x="4565994" y="3477773"/>
                  <a:pt x="4561036" y="3480253"/>
                  <a:pt x="4556077" y="3481493"/>
                </a:cubicBezTo>
                <a:cubicBezTo>
                  <a:pt x="4554836" y="3481493"/>
                  <a:pt x="4554836" y="3481493"/>
                  <a:pt x="4554836" y="3481493"/>
                </a:cubicBezTo>
                <a:cubicBezTo>
                  <a:pt x="4547398" y="3481493"/>
                  <a:pt x="4539960" y="3482733"/>
                  <a:pt x="4532522" y="3485213"/>
                </a:cubicBezTo>
                <a:cubicBezTo>
                  <a:pt x="4515165" y="3479013"/>
                  <a:pt x="4494090" y="3477773"/>
                  <a:pt x="4470534" y="3482733"/>
                </a:cubicBezTo>
                <a:cubicBezTo>
                  <a:pt x="4454418" y="3487693"/>
                  <a:pt x="4438300" y="3490172"/>
                  <a:pt x="4422184" y="3493892"/>
                </a:cubicBezTo>
                <a:cubicBezTo>
                  <a:pt x="4300688" y="3502572"/>
                  <a:pt x="4146959" y="3516211"/>
                  <a:pt x="3985792" y="3538530"/>
                </a:cubicBezTo>
                <a:cubicBezTo>
                  <a:pt x="3984553" y="3538530"/>
                  <a:pt x="3983312" y="3539769"/>
                  <a:pt x="3982073" y="3539769"/>
                </a:cubicBezTo>
                <a:cubicBezTo>
                  <a:pt x="3931244" y="3539769"/>
                  <a:pt x="3881653" y="3548448"/>
                  <a:pt x="3833302" y="3560847"/>
                </a:cubicBezTo>
                <a:cubicBezTo>
                  <a:pt x="3672136" y="3588126"/>
                  <a:pt x="3512209" y="3624084"/>
                  <a:pt x="3379556" y="3671201"/>
                </a:cubicBezTo>
                <a:cubicBezTo>
                  <a:pt x="2949363" y="3824950"/>
                  <a:pt x="2826627" y="4143611"/>
                  <a:pt x="2418751" y="4258923"/>
                </a:cubicBezTo>
                <a:cubicBezTo>
                  <a:pt x="2330729" y="4268842"/>
                  <a:pt x="2245186" y="4287441"/>
                  <a:pt x="2160882" y="4312240"/>
                </a:cubicBezTo>
                <a:cubicBezTo>
                  <a:pt x="1963762" y="4354397"/>
                  <a:pt x="1767881" y="4413913"/>
                  <a:pt x="1574481" y="4494507"/>
                </a:cubicBezTo>
                <a:cubicBezTo>
                  <a:pt x="1487699" y="4505667"/>
                  <a:pt x="1409595" y="4535425"/>
                  <a:pt x="1329011" y="4570143"/>
                </a:cubicBezTo>
                <a:cubicBezTo>
                  <a:pt x="1309174" y="4578822"/>
                  <a:pt x="1290578" y="4587501"/>
                  <a:pt x="1270743" y="4598661"/>
                </a:cubicBezTo>
                <a:cubicBezTo>
                  <a:pt x="1262064" y="4602381"/>
                  <a:pt x="1250906" y="4606101"/>
                  <a:pt x="1242229" y="4611061"/>
                </a:cubicBezTo>
                <a:cubicBezTo>
                  <a:pt x="1182719" y="4634619"/>
                  <a:pt x="1120733" y="4658178"/>
                  <a:pt x="1062463" y="4686696"/>
                </a:cubicBezTo>
                <a:cubicBezTo>
                  <a:pt x="990560" y="4711493"/>
                  <a:pt x="921133" y="4742491"/>
                  <a:pt x="852946" y="4775969"/>
                </a:cubicBezTo>
                <a:cubicBezTo>
                  <a:pt x="767405" y="4816887"/>
                  <a:pt x="675662" y="4868963"/>
                  <a:pt x="585161" y="4893762"/>
                </a:cubicBezTo>
                <a:cubicBezTo>
                  <a:pt x="572763" y="4897482"/>
                  <a:pt x="562845" y="4903682"/>
                  <a:pt x="556646" y="4912361"/>
                </a:cubicBezTo>
                <a:cubicBezTo>
                  <a:pt x="519454" y="4927240"/>
                  <a:pt x="481022" y="4943359"/>
                  <a:pt x="443829" y="4961957"/>
                </a:cubicBezTo>
                <a:cubicBezTo>
                  <a:pt x="436390" y="4965678"/>
                  <a:pt x="426473" y="4969397"/>
                  <a:pt x="419034" y="4974357"/>
                </a:cubicBezTo>
                <a:cubicBezTo>
                  <a:pt x="440111" y="4943359"/>
                  <a:pt x="463666" y="4916081"/>
                  <a:pt x="495899" y="4893762"/>
                </a:cubicBezTo>
                <a:cubicBezTo>
                  <a:pt x="564086" y="4845405"/>
                  <a:pt x="642190" y="4810688"/>
                  <a:pt x="717815" y="4773489"/>
                </a:cubicBezTo>
                <a:cubicBezTo>
                  <a:pt x="783521" y="4740012"/>
                  <a:pt x="846749" y="4702814"/>
                  <a:pt x="911216" y="4666857"/>
                </a:cubicBezTo>
                <a:cubicBezTo>
                  <a:pt x="985600" y="4633379"/>
                  <a:pt x="1061226" y="4601141"/>
                  <a:pt x="1136850" y="4568903"/>
                </a:cubicBezTo>
                <a:cubicBezTo>
                  <a:pt x="1231072" y="4527985"/>
                  <a:pt x="1325292" y="4487069"/>
                  <a:pt x="1418272" y="4446151"/>
                </a:cubicBezTo>
                <a:cubicBezTo>
                  <a:pt x="1457944" y="4434991"/>
                  <a:pt x="1495136" y="4422593"/>
                  <a:pt x="1534809" y="4411433"/>
                </a:cubicBezTo>
                <a:cubicBezTo>
                  <a:pt x="1687298" y="4366796"/>
                  <a:pt x="1839789" y="4313479"/>
                  <a:pt x="1988558" y="4255203"/>
                </a:cubicBezTo>
                <a:cubicBezTo>
                  <a:pt x="1983599" y="4255203"/>
                  <a:pt x="1978640" y="4255203"/>
                  <a:pt x="1973681" y="4253963"/>
                </a:cubicBezTo>
                <a:cubicBezTo>
                  <a:pt x="2118731" y="4210567"/>
                  <a:pt x="2266262" y="4170889"/>
                  <a:pt x="2392715" y="4089054"/>
                </a:cubicBezTo>
                <a:cubicBezTo>
                  <a:pt x="2713810" y="3937783"/>
                  <a:pt x="2883656" y="3736916"/>
                  <a:pt x="3176237" y="3560847"/>
                </a:cubicBezTo>
                <a:cubicBezTo>
                  <a:pt x="3589072" y="3311624"/>
                  <a:pt x="4101089" y="3361221"/>
                  <a:pt x="4548638" y="3273186"/>
                </a:cubicBezTo>
                <a:cubicBezTo>
                  <a:pt x="4875932" y="3207471"/>
                  <a:pt x="5290008" y="3192592"/>
                  <a:pt x="5597466" y="3042561"/>
                </a:cubicBezTo>
                <a:cubicBezTo>
                  <a:pt x="5871451" y="2849134"/>
                  <a:pt x="6030139" y="2689184"/>
                  <a:pt x="6213622" y="2449878"/>
                </a:cubicBezTo>
                <a:cubicBezTo>
                  <a:pt x="6482646" y="2102701"/>
                  <a:pt x="6475208" y="1822479"/>
                  <a:pt x="6395864" y="1471582"/>
                </a:cubicBezTo>
                <a:cubicBezTo>
                  <a:pt x="6300404" y="1042570"/>
                  <a:pt x="6283048" y="560240"/>
                  <a:pt x="6092126" y="138667"/>
                </a:cubicBezTo>
                <a:close/>
              </a:path>
            </a:pathLst>
          </a:custGeom>
          <a:solidFill>
            <a:srgbClr val="01AEF0"/>
          </a:solidFill>
          <a:ln>
            <a:noFill/>
          </a:ln>
          <a:effectLst/>
        </p:spPr>
        <p:txBody>
          <a:bodyPr wrap="square" anchor="ctr">
            <a:noAutofit/>
          </a:bodyPr>
          <a:lstStyle/>
          <a:p>
            <a:endParaRPr lang="en-US" sz="900" dirty="0">
              <a:solidFill>
                <a:prstClr val="black"/>
              </a:solidFill>
              <a:latin typeface="Lato Light" panose="020F0502020204030203" pitchFamily="34" charset="0"/>
            </a:endParaRPr>
          </a:p>
        </p:txBody>
      </p:sp>
      <p:sp>
        <p:nvSpPr>
          <p:cNvPr id="51" name="Title 1"/>
          <p:cNvSpPr txBox="1">
            <a:spLocks/>
          </p:cNvSpPr>
          <p:nvPr/>
        </p:nvSpPr>
        <p:spPr>
          <a:xfrm>
            <a:off x="155673" y="5992686"/>
            <a:ext cx="4690799" cy="632868"/>
          </a:xfrm>
          <a:prstGeom prst="rect">
            <a:avLst/>
          </a:prstGeom>
        </p:spPr>
        <p:txBody>
          <a:bodyPr>
            <a:normAutofit fontScale="62500" lnSpcReduction="20000"/>
          </a:bodyPr>
          <a:lstStyle>
            <a:defPPr>
              <a:defRPr lang="en-US"/>
            </a:defPPr>
            <a:lvl1pPr>
              <a:lnSpc>
                <a:spcPct val="90000"/>
              </a:lnSpc>
              <a:spcBef>
                <a:spcPct val="0"/>
              </a:spcBef>
              <a:buNone/>
              <a:defRPr sz="4000" b="1">
                <a:solidFill>
                  <a:srgbClr val="1A3E95"/>
                </a:solidFill>
                <a:latin typeface="Poppins" panose="00000500000000000000" pitchFamily="50" charset="0"/>
                <a:ea typeface="Lato Light" panose="020F0502020204030203" pitchFamily="34" charset="0"/>
                <a:cs typeface="Poppins" panose="00000500000000000000" pitchFamily="50" charset="0"/>
              </a:defRPr>
            </a:lvl1pPr>
          </a:lstStyle>
          <a:p>
            <a:r>
              <a:rPr lang="en-US" dirty="0">
                <a:solidFill>
                  <a:srgbClr val="01AEF0"/>
                </a:solidFill>
              </a:rPr>
              <a:t>The Tree of TREET FAMILY</a:t>
            </a:r>
          </a:p>
        </p:txBody>
      </p:sp>
      <p:sp>
        <p:nvSpPr>
          <p:cNvPr id="4" name="TextBox 3"/>
          <p:cNvSpPr txBox="1"/>
          <p:nvPr/>
        </p:nvSpPr>
        <p:spPr>
          <a:xfrm>
            <a:off x="222627" y="6318686"/>
            <a:ext cx="3344185" cy="261610"/>
          </a:xfrm>
          <a:prstGeom prst="rect">
            <a:avLst/>
          </a:prstGeom>
          <a:noFill/>
        </p:spPr>
        <p:txBody>
          <a:bodyPr wrap="none" rtlCol="0">
            <a:spAutoFit/>
          </a:bodyPr>
          <a:lstStyle/>
          <a:p>
            <a:r>
              <a:rPr lang="en-US" sz="1100" b="1" dirty="0">
                <a:latin typeface="Nirmala UI" panose="020B0502040204020203" pitchFamily="34" charset="0"/>
                <a:cs typeface="Nirmala UI" panose="020B0502040204020203" pitchFamily="34" charset="0"/>
              </a:rPr>
              <a:t>FROM BLADES TO BATTERIES &amp; MUCH MORE…</a:t>
            </a:r>
          </a:p>
        </p:txBody>
      </p:sp>
      <p:grpSp>
        <p:nvGrpSpPr>
          <p:cNvPr id="14" name="Group 13"/>
          <p:cNvGrpSpPr/>
          <p:nvPr/>
        </p:nvGrpSpPr>
        <p:grpSpPr>
          <a:xfrm>
            <a:off x="9291600" y="2032682"/>
            <a:ext cx="836495" cy="1220878"/>
            <a:chOff x="4847281" y="322787"/>
            <a:chExt cx="836495" cy="1220878"/>
          </a:xfrm>
        </p:grpSpPr>
        <p:sp>
          <p:nvSpPr>
            <p:cNvPr id="6" name="Oval 9">
              <a:extLst>
                <a:ext uri="{FF2B5EF4-FFF2-40B4-BE49-F238E27FC236}">
                  <a16:creationId xmlns:a16="http://schemas.microsoft.com/office/drawing/2014/main" id="{B0432590-6C8E-144B-B4C9-52B8D0B28AF0}"/>
                </a:ext>
              </a:extLst>
            </p:cNvPr>
            <p:cNvSpPr>
              <a:spLocks noChangeArrowheads="1"/>
            </p:cNvSpPr>
            <p:nvPr/>
          </p:nvSpPr>
          <p:spPr bwMode="auto">
            <a:xfrm>
              <a:off x="4847281" y="725085"/>
              <a:ext cx="817140" cy="818580"/>
            </a:xfrm>
            <a:prstGeom prst="ellipse">
              <a:avLst/>
            </a:prstGeom>
            <a:solidFill>
              <a:srgbClr val="01608B"/>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36" name="TextBox 35">
              <a:extLst>
                <a:ext uri="{FF2B5EF4-FFF2-40B4-BE49-F238E27FC236}">
                  <a16:creationId xmlns:a16="http://schemas.microsoft.com/office/drawing/2014/main" id="{FBC57848-F5C5-0542-A58A-4F9C2156A3A8}"/>
                </a:ext>
              </a:extLst>
            </p:cNvPr>
            <p:cNvSpPr txBox="1"/>
            <p:nvPr/>
          </p:nvSpPr>
          <p:spPr>
            <a:xfrm>
              <a:off x="4859512" y="322787"/>
              <a:ext cx="824264" cy="461665"/>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Batteries</a:t>
              </a:r>
            </a:p>
            <a:p>
              <a:r>
                <a:rPr lang="en-US" dirty="0"/>
                <a:t>2018</a:t>
              </a:r>
            </a:p>
          </p:txBody>
        </p:sp>
        <p:pic>
          <p:nvPicPr>
            <p:cNvPr id="74" name="Picture 73"/>
            <p:cNvPicPr>
              <a:picLocks noChangeAspect="1"/>
            </p:cNvPicPr>
            <p:nvPr/>
          </p:nvPicPr>
          <p:blipFill rotWithShape="1">
            <a:blip r:embed="rId4" cstate="print">
              <a:clrChange>
                <a:clrFrom>
                  <a:srgbClr val="FFFFFF"/>
                </a:clrFrom>
                <a:clrTo>
                  <a:srgbClr val="FFFFFF">
                    <a:alpha val="0"/>
                  </a:srgbClr>
                </a:clrTo>
              </a:clrChange>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10465" t="13333" r="10531" b="27960"/>
            <a:stretch/>
          </p:blipFill>
          <p:spPr>
            <a:xfrm>
              <a:off x="4959425" y="907938"/>
              <a:ext cx="587541" cy="436586"/>
            </a:xfrm>
            <a:prstGeom prst="rect">
              <a:avLst/>
            </a:prstGeom>
          </p:spPr>
        </p:pic>
      </p:grpSp>
      <p:grpSp>
        <p:nvGrpSpPr>
          <p:cNvPr id="3" name="Group 2"/>
          <p:cNvGrpSpPr/>
          <p:nvPr/>
        </p:nvGrpSpPr>
        <p:grpSpPr>
          <a:xfrm>
            <a:off x="852925" y="617928"/>
            <a:ext cx="1928733" cy="1414754"/>
            <a:chOff x="431260" y="389837"/>
            <a:chExt cx="1928733" cy="1414754"/>
          </a:xfrm>
        </p:grpSpPr>
        <p:sp>
          <p:nvSpPr>
            <p:cNvPr id="9" name="Oval 9">
              <a:extLst>
                <a:ext uri="{FF2B5EF4-FFF2-40B4-BE49-F238E27FC236}">
                  <a16:creationId xmlns:a16="http://schemas.microsoft.com/office/drawing/2014/main" id="{A1EDC10A-87AE-B74F-A0A4-0FEE5816A19C}"/>
                </a:ext>
              </a:extLst>
            </p:cNvPr>
            <p:cNvSpPr>
              <a:spLocks noChangeArrowheads="1"/>
            </p:cNvSpPr>
            <p:nvPr/>
          </p:nvSpPr>
          <p:spPr bwMode="auto">
            <a:xfrm>
              <a:off x="987615" y="986011"/>
              <a:ext cx="817140" cy="818580"/>
            </a:xfrm>
            <a:prstGeom prst="ellipse">
              <a:avLst/>
            </a:prstGeom>
            <a:solidFill>
              <a:srgbClr val="237F35"/>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37" name="TextBox 36">
              <a:extLst>
                <a:ext uri="{FF2B5EF4-FFF2-40B4-BE49-F238E27FC236}">
                  <a16:creationId xmlns:a16="http://schemas.microsoft.com/office/drawing/2014/main" id="{699FF925-C1E6-AE43-A4C2-604F55F3BF62}"/>
                </a:ext>
              </a:extLst>
            </p:cNvPr>
            <p:cNvSpPr txBox="1"/>
            <p:nvPr/>
          </p:nvSpPr>
          <p:spPr>
            <a:xfrm>
              <a:off x="431260" y="389837"/>
              <a:ext cx="1928733" cy="646331"/>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Radiators, Metal Sheets </a:t>
              </a:r>
            </a:p>
            <a:p>
              <a:r>
                <a:rPr lang="en-US" dirty="0"/>
                <a:t>&amp; Exhausts Systems</a:t>
              </a:r>
            </a:p>
            <a:p>
              <a:r>
                <a:rPr lang="en-US" dirty="0"/>
                <a:t>1979</a:t>
              </a:r>
            </a:p>
          </p:txBody>
        </p:sp>
        <p:pic>
          <p:nvPicPr>
            <p:cNvPr id="76" name="Picture 75"/>
            <p:cNvPicPr>
              <a:picLocks noChangeAspect="1"/>
            </p:cNvPicPr>
            <p:nvPr/>
          </p:nvPicPr>
          <p:blipFill rotWithShape="1">
            <a:blip r:embed="rId6" cstate="print">
              <a:lum bright="70000" contrast="-70000"/>
              <a:clrChange>
                <a:clrFrom>
                  <a:srgbClr val="FFFFFF"/>
                </a:clrFrom>
                <a:clrTo>
                  <a:srgbClr val="FFFFFF">
                    <a:alpha val="0"/>
                  </a:srgbClr>
                </a:clrTo>
              </a:clrChange>
              <a:extLst>
                <a:ext uri="{28A0092B-C50C-407E-A947-70E740481C1C}">
                  <a14:useLocalDpi xmlns:a14="http://schemas.microsoft.com/office/drawing/2010/main" val="0"/>
                </a:ext>
              </a:extLst>
            </a:blip>
            <a:srcRect b="17925"/>
            <a:stretch/>
          </p:blipFill>
          <p:spPr>
            <a:xfrm>
              <a:off x="1110373" y="1126231"/>
              <a:ext cx="570507" cy="468242"/>
            </a:xfrm>
            <a:prstGeom prst="rect">
              <a:avLst/>
            </a:prstGeom>
          </p:spPr>
        </p:pic>
      </p:grpSp>
      <p:grpSp>
        <p:nvGrpSpPr>
          <p:cNvPr id="12" name="Group 11"/>
          <p:cNvGrpSpPr/>
          <p:nvPr/>
        </p:nvGrpSpPr>
        <p:grpSpPr>
          <a:xfrm>
            <a:off x="5959232" y="648570"/>
            <a:ext cx="1066318" cy="1231997"/>
            <a:chOff x="3582564" y="1020336"/>
            <a:chExt cx="1066318" cy="1231997"/>
          </a:xfrm>
        </p:grpSpPr>
        <p:sp>
          <p:nvSpPr>
            <p:cNvPr id="11" name="Oval 9">
              <a:extLst>
                <a:ext uri="{FF2B5EF4-FFF2-40B4-BE49-F238E27FC236}">
                  <a16:creationId xmlns:a16="http://schemas.microsoft.com/office/drawing/2014/main" id="{105340E3-DDD7-7D4C-BCA1-568EE4589DC2}"/>
                </a:ext>
              </a:extLst>
            </p:cNvPr>
            <p:cNvSpPr>
              <a:spLocks noChangeArrowheads="1"/>
            </p:cNvSpPr>
            <p:nvPr/>
          </p:nvSpPr>
          <p:spPr bwMode="auto">
            <a:xfrm>
              <a:off x="3707153" y="1433753"/>
              <a:ext cx="817140" cy="818580"/>
            </a:xfrm>
            <a:prstGeom prst="ellipse">
              <a:avLst/>
            </a:prstGeom>
            <a:solidFill>
              <a:srgbClr val="009F94"/>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38" name="TextBox 37">
              <a:extLst>
                <a:ext uri="{FF2B5EF4-FFF2-40B4-BE49-F238E27FC236}">
                  <a16:creationId xmlns:a16="http://schemas.microsoft.com/office/drawing/2014/main" id="{BD36E6E1-D268-4547-827D-D551CE6BCF23}"/>
                </a:ext>
              </a:extLst>
            </p:cNvPr>
            <p:cNvSpPr txBox="1"/>
            <p:nvPr/>
          </p:nvSpPr>
          <p:spPr>
            <a:xfrm>
              <a:off x="3582564" y="1020336"/>
              <a:ext cx="1066318" cy="461665"/>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Motorcycles</a:t>
              </a:r>
            </a:p>
            <a:p>
              <a:r>
                <a:rPr lang="en-US" dirty="0"/>
                <a:t>2009</a:t>
              </a:r>
            </a:p>
          </p:txBody>
        </p:sp>
        <p:pic>
          <p:nvPicPr>
            <p:cNvPr id="77" name="Picture 76"/>
            <p:cNvPicPr>
              <a:picLocks noChangeAspect="1"/>
            </p:cNvPicPr>
            <p:nvPr/>
          </p:nvPicPr>
          <p:blipFill rotWithShape="1">
            <a:blip r:embed="rId7" cstate="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b="19577"/>
            <a:stretch/>
          </p:blipFill>
          <p:spPr>
            <a:xfrm>
              <a:off x="3773151" y="1557717"/>
              <a:ext cx="682190" cy="548640"/>
            </a:xfrm>
            <a:prstGeom prst="rect">
              <a:avLst/>
            </a:prstGeom>
          </p:spPr>
        </p:pic>
      </p:grpSp>
      <p:grpSp>
        <p:nvGrpSpPr>
          <p:cNvPr id="20" name="Group 19"/>
          <p:cNvGrpSpPr/>
          <p:nvPr/>
        </p:nvGrpSpPr>
        <p:grpSpPr>
          <a:xfrm>
            <a:off x="3614210" y="1006061"/>
            <a:ext cx="817140" cy="1224133"/>
            <a:chOff x="9110619" y="1038801"/>
            <a:chExt cx="817140" cy="1224133"/>
          </a:xfrm>
        </p:grpSpPr>
        <p:sp>
          <p:nvSpPr>
            <p:cNvPr id="44" name="TextBox 43">
              <a:extLst>
                <a:ext uri="{FF2B5EF4-FFF2-40B4-BE49-F238E27FC236}">
                  <a16:creationId xmlns:a16="http://schemas.microsoft.com/office/drawing/2014/main" id="{AD7C27BA-942F-B74A-B564-44DBE8E78F8C}"/>
                </a:ext>
              </a:extLst>
            </p:cNvPr>
            <p:cNvSpPr txBox="1"/>
            <p:nvPr/>
          </p:nvSpPr>
          <p:spPr>
            <a:xfrm>
              <a:off x="9221652" y="1038801"/>
              <a:ext cx="612668" cy="461665"/>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Soaps</a:t>
              </a:r>
            </a:p>
            <a:p>
              <a:r>
                <a:rPr lang="en-US" dirty="0"/>
                <a:t>1996</a:t>
              </a:r>
            </a:p>
          </p:txBody>
        </p:sp>
        <p:sp>
          <p:nvSpPr>
            <p:cNvPr id="40" name="Oval 9">
              <a:extLst>
                <a:ext uri="{FF2B5EF4-FFF2-40B4-BE49-F238E27FC236}">
                  <a16:creationId xmlns:a16="http://schemas.microsoft.com/office/drawing/2014/main" id="{7E3D876D-1C9E-694E-8B6F-0C8D269506EF}"/>
                </a:ext>
              </a:extLst>
            </p:cNvPr>
            <p:cNvSpPr>
              <a:spLocks noChangeArrowheads="1"/>
            </p:cNvSpPr>
            <p:nvPr/>
          </p:nvSpPr>
          <p:spPr bwMode="auto">
            <a:xfrm>
              <a:off x="9110619" y="1444354"/>
              <a:ext cx="817140" cy="818580"/>
            </a:xfrm>
            <a:prstGeom prst="ellipse">
              <a:avLst/>
            </a:prstGeom>
            <a:solidFill>
              <a:srgbClr val="0180B9"/>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pic>
          <p:nvPicPr>
            <p:cNvPr id="1028" name="Picture 4" descr="https://static.thenounproject.com/png/1683983-200.png"/>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9200231" y="1522561"/>
              <a:ext cx="640080"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7900489" y="819578"/>
            <a:ext cx="1443024" cy="1234573"/>
            <a:chOff x="6699404" y="337659"/>
            <a:chExt cx="1443024" cy="1234573"/>
          </a:xfrm>
        </p:grpSpPr>
        <p:sp>
          <p:nvSpPr>
            <p:cNvPr id="93" name="Oval 9">
              <a:extLst>
                <a:ext uri="{FF2B5EF4-FFF2-40B4-BE49-F238E27FC236}">
                  <a16:creationId xmlns:a16="http://schemas.microsoft.com/office/drawing/2014/main" id="{AAF2C9AB-2DD1-AF48-A540-48D6A8829C61}"/>
                </a:ext>
              </a:extLst>
            </p:cNvPr>
            <p:cNvSpPr>
              <a:spLocks noChangeArrowheads="1"/>
            </p:cNvSpPr>
            <p:nvPr/>
          </p:nvSpPr>
          <p:spPr bwMode="auto">
            <a:xfrm>
              <a:off x="6957753" y="753652"/>
              <a:ext cx="817140" cy="818580"/>
            </a:xfrm>
            <a:prstGeom prst="ellipse">
              <a:avLst/>
            </a:prstGeom>
            <a:solidFill>
              <a:srgbClr val="2FAA46"/>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95" name="TextBox 94">
              <a:extLst>
                <a:ext uri="{FF2B5EF4-FFF2-40B4-BE49-F238E27FC236}">
                  <a16:creationId xmlns:a16="http://schemas.microsoft.com/office/drawing/2014/main" id="{60179CB0-613D-B04D-A336-CD8E6B4EE9BA}"/>
                </a:ext>
              </a:extLst>
            </p:cNvPr>
            <p:cNvSpPr txBox="1"/>
            <p:nvPr/>
          </p:nvSpPr>
          <p:spPr>
            <a:xfrm>
              <a:off x="6699404" y="337659"/>
              <a:ext cx="1443024" cy="461665"/>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Chemical Trading</a:t>
              </a:r>
            </a:p>
            <a:p>
              <a:r>
                <a:rPr lang="en-US" dirty="0"/>
                <a:t>2017</a:t>
              </a:r>
            </a:p>
          </p:txBody>
        </p:sp>
        <p:pic>
          <p:nvPicPr>
            <p:cNvPr id="1032" name="Picture 8" descr="https://static.thenounproject.com/png/2215812-200.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7086116" y="867855"/>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6375616" y="76362"/>
            <a:ext cx="2069797" cy="1272427"/>
            <a:chOff x="7568793" y="819545"/>
            <a:chExt cx="2069797" cy="1272427"/>
          </a:xfrm>
        </p:grpSpPr>
        <p:sp>
          <p:nvSpPr>
            <p:cNvPr id="21" name="Oval 9">
              <a:extLst>
                <a:ext uri="{FF2B5EF4-FFF2-40B4-BE49-F238E27FC236}">
                  <a16:creationId xmlns:a16="http://schemas.microsoft.com/office/drawing/2014/main" id="{7F48C478-CF1E-2A46-B51C-BFB62C49C715}"/>
                </a:ext>
              </a:extLst>
            </p:cNvPr>
            <p:cNvSpPr>
              <a:spLocks noChangeArrowheads="1"/>
            </p:cNvSpPr>
            <p:nvPr/>
          </p:nvSpPr>
          <p:spPr bwMode="auto">
            <a:xfrm>
              <a:off x="8174135" y="1273392"/>
              <a:ext cx="817140" cy="818580"/>
            </a:xfrm>
            <a:prstGeom prst="ellipse">
              <a:avLst/>
            </a:prstGeom>
            <a:solidFill>
              <a:srgbClr val="009F94"/>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39" name="TextBox 38">
              <a:extLst>
                <a:ext uri="{FF2B5EF4-FFF2-40B4-BE49-F238E27FC236}">
                  <a16:creationId xmlns:a16="http://schemas.microsoft.com/office/drawing/2014/main" id="{376AF042-F7B6-3241-B105-E75A38D26460}"/>
                </a:ext>
              </a:extLst>
            </p:cNvPr>
            <p:cNvSpPr txBox="1"/>
            <p:nvPr/>
          </p:nvSpPr>
          <p:spPr>
            <a:xfrm>
              <a:off x="7568793" y="819545"/>
              <a:ext cx="2069797" cy="461665"/>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Hemodialysis Concentrate</a:t>
              </a:r>
            </a:p>
            <a:p>
              <a:r>
                <a:rPr lang="en-US" dirty="0"/>
                <a:t>2016</a:t>
              </a:r>
            </a:p>
          </p:txBody>
        </p:sp>
        <p:pic>
          <p:nvPicPr>
            <p:cNvPr id="8" name="Picture 10" descr="https://static.thenounproject.com/png/2183162-200.png"/>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8298536" y="1390481"/>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141464" y="2569057"/>
            <a:ext cx="1351653" cy="1257120"/>
            <a:chOff x="9044192" y="2990481"/>
            <a:chExt cx="1351653" cy="1257120"/>
          </a:xfrm>
        </p:grpSpPr>
        <p:sp>
          <p:nvSpPr>
            <p:cNvPr id="33" name="Oval 9">
              <a:extLst>
                <a:ext uri="{FF2B5EF4-FFF2-40B4-BE49-F238E27FC236}">
                  <a16:creationId xmlns:a16="http://schemas.microsoft.com/office/drawing/2014/main" id="{2C92C73C-A4B6-D64B-AAF3-3CE6DC553038}"/>
                </a:ext>
              </a:extLst>
            </p:cNvPr>
            <p:cNvSpPr>
              <a:spLocks noChangeArrowheads="1"/>
            </p:cNvSpPr>
            <p:nvPr/>
          </p:nvSpPr>
          <p:spPr bwMode="auto">
            <a:xfrm>
              <a:off x="9376040" y="2990481"/>
              <a:ext cx="817140" cy="818580"/>
            </a:xfrm>
            <a:prstGeom prst="ellipse">
              <a:avLst/>
            </a:prstGeom>
            <a:solidFill>
              <a:srgbClr val="01608B"/>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50" name="TextBox 49">
              <a:extLst>
                <a:ext uri="{FF2B5EF4-FFF2-40B4-BE49-F238E27FC236}">
                  <a16:creationId xmlns:a16="http://schemas.microsoft.com/office/drawing/2014/main" id="{57CD1726-7159-0440-BF22-D6B06D719E31}"/>
                </a:ext>
              </a:extLst>
            </p:cNvPr>
            <p:cNvSpPr txBox="1"/>
            <p:nvPr/>
          </p:nvSpPr>
          <p:spPr>
            <a:xfrm>
              <a:off x="9044192" y="3785936"/>
              <a:ext cx="1351653" cy="461665"/>
            </a:xfrm>
            <a:prstGeom prst="rect">
              <a:avLst/>
            </a:prstGeom>
            <a:noFill/>
          </p:spPr>
          <p:txBody>
            <a:bodyPr wrap="none" rtlCol="0" anchor="ctr" anchorCtr="0">
              <a:spAutoFit/>
            </a:bodyPr>
            <a:lstStyle/>
            <a:p>
              <a:pPr algn="ctr"/>
              <a:r>
                <a:rPr lang="en-US" sz="1200" b="1" dirty="0">
                  <a:solidFill>
                    <a:srgbClr val="44546A"/>
                  </a:solidFill>
                  <a:latin typeface="Nirmala UI" panose="020B0502040204020203" pitchFamily="34" charset="0"/>
                  <a:ea typeface="League Spartan" charset="0"/>
                  <a:cs typeface="Nirmala UI" panose="020B0502040204020203" pitchFamily="34" charset="0"/>
                </a:rPr>
                <a:t>Blades &amp; Razors</a:t>
              </a:r>
            </a:p>
            <a:p>
              <a:pPr algn="ctr"/>
              <a:r>
                <a:rPr lang="en-US" sz="1200" b="1" dirty="0">
                  <a:solidFill>
                    <a:srgbClr val="44546A"/>
                  </a:solidFill>
                  <a:latin typeface="Nirmala UI" panose="020B0502040204020203" pitchFamily="34" charset="0"/>
                  <a:ea typeface="League Spartan" charset="0"/>
                  <a:cs typeface="Nirmala UI" panose="020B0502040204020203" pitchFamily="34" charset="0"/>
                </a:rPr>
                <a:t>1952</a:t>
              </a:r>
            </a:p>
          </p:txBody>
        </p:sp>
        <p:pic>
          <p:nvPicPr>
            <p:cNvPr id="1036" name="Picture 12" descr="https://static.thenounproject.com/png/2423134-200.png"/>
            <p:cNvPicPr>
              <a:picLocks noChangeAspect="1" noChangeArrowheads="1"/>
            </p:cNvPicPr>
            <p:nvPr/>
          </p:nvPicPr>
          <p:blipFill>
            <a:blip r:embed="rId12" cstate="print">
              <a:lum bright="70000" contrast="-70000"/>
              <a:extLst>
                <a:ext uri="{28A0092B-C50C-407E-A947-70E740481C1C}">
                  <a14:useLocalDpi xmlns:a14="http://schemas.microsoft.com/office/drawing/2010/main" val="0"/>
                </a:ext>
              </a:extLst>
            </a:blip>
            <a:srcRect/>
            <a:stretch>
              <a:fillRect/>
            </a:stretch>
          </p:blipFill>
          <p:spPr bwMode="auto">
            <a:xfrm>
              <a:off x="9577031" y="3132047"/>
              <a:ext cx="54864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4411872" y="263811"/>
            <a:ext cx="1794081" cy="1223704"/>
            <a:chOff x="10128270" y="3089365"/>
            <a:chExt cx="1794081" cy="1223704"/>
          </a:xfrm>
        </p:grpSpPr>
        <p:sp>
          <p:nvSpPr>
            <p:cNvPr id="13" name="Oval 9">
              <a:extLst>
                <a:ext uri="{FF2B5EF4-FFF2-40B4-BE49-F238E27FC236}">
                  <a16:creationId xmlns:a16="http://schemas.microsoft.com/office/drawing/2014/main" id="{2C92C73C-A4B6-D64B-AAF3-3CE6DC553038}"/>
                </a:ext>
              </a:extLst>
            </p:cNvPr>
            <p:cNvSpPr>
              <a:spLocks noChangeArrowheads="1"/>
            </p:cNvSpPr>
            <p:nvPr/>
          </p:nvSpPr>
          <p:spPr bwMode="auto">
            <a:xfrm>
              <a:off x="10588485" y="3494489"/>
              <a:ext cx="817140" cy="818580"/>
            </a:xfrm>
            <a:prstGeom prst="ellipse">
              <a:avLst/>
            </a:prstGeom>
            <a:solidFill>
              <a:srgbClr val="00776F"/>
            </a:solidFill>
            <a:ln>
              <a:noFill/>
            </a:ln>
          </p:spPr>
          <p:txBody>
            <a:bodyPr vert="horz" wrap="square" lIns="91416" tIns="45708" rIns="91416" bIns="45708" numCol="1" anchor="t" anchorCtr="0" compatLnSpc="1">
              <a:prstTxWarp prst="textNoShape">
                <a:avLst/>
              </a:prstTxWarp>
            </a:bodyPr>
            <a:lstStyle/>
            <a:p>
              <a:endParaRPr lang="id-ID" sz="3599" dirty="0">
                <a:solidFill>
                  <a:prstClr val="black"/>
                </a:solidFill>
                <a:latin typeface="Lato Light" panose="020F0502020204030203" pitchFamily="34" charset="0"/>
              </a:endParaRPr>
            </a:p>
          </p:txBody>
        </p:sp>
        <p:sp>
          <p:nvSpPr>
            <p:cNvPr id="43" name="TextBox 42">
              <a:extLst>
                <a:ext uri="{FF2B5EF4-FFF2-40B4-BE49-F238E27FC236}">
                  <a16:creationId xmlns:a16="http://schemas.microsoft.com/office/drawing/2014/main" id="{AD7C27BA-942F-B74A-B564-44DBE8E78F8C}"/>
                </a:ext>
              </a:extLst>
            </p:cNvPr>
            <p:cNvSpPr txBox="1"/>
            <p:nvPr/>
          </p:nvSpPr>
          <p:spPr>
            <a:xfrm>
              <a:off x="10128270" y="3089365"/>
              <a:ext cx="1794081" cy="461665"/>
            </a:xfrm>
            <a:prstGeom prst="rect">
              <a:avLst/>
            </a:prstGeom>
            <a:noFill/>
          </p:spPr>
          <p:txBody>
            <a:bodyPr wrap="none" rtlCol="0" anchor="ctr" anchorCtr="0">
              <a:spAutoFit/>
            </a:bodyPr>
            <a:lstStyle>
              <a:defPPr>
                <a:defRPr lang="en-US"/>
              </a:defPPr>
              <a:lvl1pPr algn="ctr">
                <a:defRPr sz="1200" b="1">
                  <a:solidFill>
                    <a:srgbClr val="44546A"/>
                  </a:solidFill>
                  <a:latin typeface="Nirmala UI" panose="020B0502040204020203" pitchFamily="34" charset="0"/>
                  <a:ea typeface="League Spartan" charset="0"/>
                  <a:cs typeface="Nirmala UI" panose="020B0502040204020203" pitchFamily="34" charset="0"/>
                </a:defRPr>
              </a:lvl1pPr>
            </a:lstStyle>
            <a:p>
              <a:r>
                <a:rPr lang="en-US" dirty="0"/>
                <a:t>Corrugated Packaging</a:t>
              </a:r>
            </a:p>
            <a:p>
              <a:r>
                <a:rPr lang="en-US" dirty="0"/>
                <a:t>2007</a:t>
              </a:r>
            </a:p>
          </p:txBody>
        </p:sp>
        <p:pic>
          <p:nvPicPr>
            <p:cNvPr id="1038" name="Picture 14" descr="https://static.thenounproject.com/png/1122996-200.png"/>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rcRect/>
            <a:stretch>
              <a:fillRect/>
            </a:stretch>
          </p:blipFill>
          <p:spPr bwMode="auto">
            <a:xfrm>
              <a:off x="10722735" y="3642241"/>
              <a:ext cx="548640" cy="548640"/>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p:cNvSpPr txBox="1"/>
          <p:nvPr/>
        </p:nvSpPr>
        <p:spPr>
          <a:xfrm>
            <a:off x="211650" y="6523537"/>
            <a:ext cx="2470548" cy="261610"/>
          </a:xfrm>
          <a:prstGeom prst="rect">
            <a:avLst/>
          </a:prstGeom>
          <a:noFill/>
        </p:spPr>
        <p:txBody>
          <a:bodyPr wrap="none" rtlCol="0">
            <a:spAutoFit/>
          </a:bodyPr>
          <a:lstStyle>
            <a:defPPr>
              <a:defRPr lang="en-US"/>
            </a:defPPr>
            <a:lvl1pPr>
              <a:defRPr sz="1100"/>
            </a:lvl1pPr>
          </a:lstStyle>
          <a:p>
            <a:r>
              <a:rPr lang="en-US" b="1" dirty="0">
                <a:latin typeface="Nirmala UI" panose="020B0502040204020203" pitchFamily="34" charset="0"/>
                <a:cs typeface="Nirmala UI" panose="020B0502040204020203" pitchFamily="34" charset="0"/>
              </a:rPr>
              <a:t>10+ BUSINESSES IN 6 INDUSTRIES</a:t>
            </a:r>
          </a:p>
        </p:txBody>
      </p:sp>
    </p:spTree>
    <p:extLst>
      <p:ext uri="{BB962C8B-B14F-4D97-AF65-F5344CB8AC3E}">
        <p14:creationId xmlns:p14="http://schemas.microsoft.com/office/powerpoint/2010/main" val="28683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287" y="3006437"/>
            <a:ext cx="10515600" cy="586220"/>
          </a:xfrm>
          <a:prstGeom prst="rect">
            <a:avLst/>
          </a:prstGeom>
        </p:spPr>
        <p:txBody>
          <a:bodyPr/>
          <a:lst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a:lstStyle>
          <a:p>
            <a:r>
              <a:rPr lang="en-US" b="1" dirty="0" err="1">
                <a:solidFill>
                  <a:schemeClr val="bg1"/>
                </a:solidFill>
                <a:latin typeface="Poppins" panose="00000500000000000000" pitchFamily="50" charset="0"/>
                <a:cs typeface="Poppins" panose="00000500000000000000" pitchFamily="50" charset="0"/>
              </a:rPr>
              <a:t>Renacon</a:t>
            </a:r>
            <a:r>
              <a:rPr lang="en-US" b="1" dirty="0">
                <a:solidFill>
                  <a:schemeClr val="bg1"/>
                </a:solidFill>
                <a:latin typeface="Poppins" panose="00000500000000000000" pitchFamily="50" charset="0"/>
                <a:cs typeface="Poppins" panose="00000500000000000000" pitchFamily="50" charset="0"/>
              </a:rPr>
              <a:t> Pharma Limited</a:t>
            </a:r>
            <a:endParaRPr lang="x-none" b="1" dirty="0">
              <a:solidFill>
                <a:schemeClr val="bg1"/>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273689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AFCAD2-28ED-C448-A57E-95ADFFCD3812}"/>
              </a:ext>
            </a:extLst>
          </p:cNvPr>
          <p:cNvSpPr txBox="1"/>
          <p:nvPr/>
        </p:nvSpPr>
        <p:spPr>
          <a:xfrm>
            <a:off x="53871" y="100968"/>
            <a:ext cx="8431359" cy="718530"/>
          </a:xfrm>
          <a:prstGeom prst="rect">
            <a:avLst/>
          </a:prstGeom>
        </p:spPr>
        <p:txBody>
          <a:bodyPr/>
          <a:lstStyle>
            <a:defPPr>
              <a:defRPr lang="en-US"/>
            </a:defPPr>
            <a:lvl1pPr defTabSz="914172">
              <a:lnSpc>
                <a:spcPct val="90000"/>
              </a:lnSpc>
              <a:spcBef>
                <a:spcPct val="0"/>
              </a:spcBef>
              <a:buNone/>
              <a:defRPr sz="4399" b="1" i="0">
                <a:solidFill>
                  <a:srgbClr val="009FE3"/>
                </a:solidFill>
                <a:latin typeface="Poppins" panose="00000500000000000000" pitchFamily="50" charset="0"/>
                <a:ea typeface="+mj-ea"/>
                <a:cs typeface="Poppins" panose="00000500000000000000" pitchFamily="50" charset="0"/>
              </a:defRPr>
            </a:lvl1pPr>
          </a:lstStyle>
          <a:p>
            <a:r>
              <a:rPr lang="en-US" dirty="0" err="1"/>
              <a:t>Renacon</a:t>
            </a:r>
            <a:r>
              <a:rPr lang="en-US" dirty="0"/>
              <a:t> Pharma Limited</a:t>
            </a:r>
          </a:p>
        </p:txBody>
      </p:sp>
      <p:sp>
        <p:nvSpPr>
          <p:cNvPr id="6" name="TextBox 5">
            <a:extLst>
              <a:ext uri="{FF2B5EF4-FFF2-40B4-BE49-F238E27FC236}">
                <a16:creationId xmlns:a16="http://schemas.microsoft.com/office/drawing/2014/main" id="{666A6BB1-C5C3-8949-8792-BEBB9E258137}"/>
              </a:ext>
            </a:extLst>
          </p:cNvPr>
          <p:cNvSpPr txBox="1"/>
          <p:nvPr/>
        </p:nvSpPr>
        <p:spPr>
          <a:xfrm>
            <a:off x="53871" y="605554"/>
            <a:ext cx="12138129" cy="739241"/>
          </a:xfrm>
          <a:prstGeom prst="rect">
            <a:avLst/>
          </a:prstGeom>
        </p:spPr>
        <p:txBody>
          <a:bodyPr vert="horz" lIns="91440" tIns="45720" rIns="91440" bIns="45720" rtlCol="0">
            <a:normAutofit/>
          </a:bodyPr>
          <a:lstStyle>
            <a:lvl1pPr indent="0">
              <a:lnSpc>
                <a:spcPct val="150000"/>
              </a:lnSpc>
              <a:spcBef>
                <a:spcPts val="1000"/>
              </a:spcBef>
              <a:buFont typeface="Arial" panose="020B0604020202020204" pitchFamily="34" charset="0"/>
              <a:buNone/>
              <a:defRPr sz="1500">
                <a:solidFill>
                  <a:schemeClr val="accent3">
                    <a:lumMod val="7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nSpc>
                <a:spcPct val="90000"/>
              </a:lnSpc>
              <a:spcBef>
                <a:spcPts val="500"/>
              </a:spcBef>
              <a:buFont typeface="Arial" panose="020B0604020202020204" pitchFamily="34" charset="0"/>
              <a:buChar char="•"/>
              <a:defRPr sz="2000">
                <a:solidFill>
                  <a:schemeClr val="accent3">
                    <a:lumMod val="75000"/>
                  </a:schemeClr>
                </a:solidFill>
              </a:defRPr>
            </a:lvl2pPr>
            <a:lvl3pPr marL="1143000" indent="-228600">
              <a:lnSpc>
                <a:spcPct val="90000"/>
              </a:lnSpc>
              <a:spcBef>
                <a:spcPts val="500"/>
              </a:spcBef>
              <a:buFont typeface="Arial" panose="020B0604020202020204" pitchFamily="34" charset="0"/>
              <a:buChar char="•"/>
              <a:defRPr>
                <a:solidFill>
                  <a:schemeClr val="accent3">
                    <a:lumMod val="75000"/>
                  </a:schemeClr>
                </a:solidFill>
              </a:defRPr>
            </a:lvl3pPr>
            <a:lvl4pPr marL="1600200" indent="-228600">
              <a:lnSpc>
                <a:spcPct val="90000"/>
              </a:lnSpc>
              <a:spcBef>
                <a:spcPts val="500"/>
              </a:spcBef>
              <a:buFont typeface="Arial" panose="020B0604020202020204" pitchFamily="34" charset="0"/>
              <a:buChar char="•"/>
              <a:defRPr sz="1600">
                <a:solidFill>
                  <a:schemeClr val="accent3">
                    <a:lumMod val="75000"/>
                  </a:schemeClr>
                </a:solidFill>
              </a:defRPr>
            </a:lvl4pPr>
            <a:lvl5pPr marL="2057400" indent="-228600">
              <a:lnSpc>
                <a:spcPct val="90000"/>
              </a:lnSpc>
              <a:spcBef>
                <a:spcPts val="500"/>
              </a:spcBef>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50"/>
              </a:lnSpc>
            </a:pPr>
            <a:r>
              <a:rPr lang="en-US" sz="1600" dirty="0"/>
              <a:t>RPL is the pioneer producer and market leader of Bicarbonate Hemodialysis concentrate of all types in Pakistan since 1997. RPL also launched </a:t>
            </a:r>
            <a:r>
              <a:rPr lang="en-US" sz="1600" dirty="0" err="1"/>
              <a:t>RenaCare</a:t>
            </a:r>
            <a:r>
              <a:rPr lang="en-US" sz="1600" dirty="0"/>
              <a:t> (Hand Sanitizers) &amp; </a:t>
            </a:r>
            <a:r>
              <a:rPr lang="en-US" sz="1600" dirty="0" err="1"/>
              <a:t>RenOxid</a:t>
            </a:r>
            <a:r>
              <a:rPr lang="en-US" sz="1600" dirty="0"/>
              <a:t> (Disinfectants). </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891" y="1324084"/>
            <a:ext cx="8991600" cy="5048783"/>
          </a:xfrm>
          <a:prstGeom prst="rect">
            <a:avLst/>
          </a:prstGeom>
        </p:spPr>
      </p:pic>
    </p:spTree>
    <p:extLst>
      <p:ext uri="{BB962C8B-B14F-4D97-AF65-F5344CB8AC3E}">
        <p14:creationId xmlns:p14="http://schemas.microsoft.com/office/powerpoint/2010/main" val="686066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0336">
            <a:extLst>
              <a:ext uri="{FF2B5EF4-FFF2-40B4-BE49-F238E27FC236}">
                <a16:creationId xmlns:a16="http://schemas.microsoft.com/office/drawing/2014/main" id="{26B78BF1-5FDA-D840-B231-38F023C37C73}"/>
              </a:ext>
            </a:extLst>
          </p:cNvPr>
          <p:cNvSpPr/>
          <p:nvPr/>
        </p:nvSpPr>
        <p:spPr>
          <a:xfrm>
            <a:off x="-4475" y="2351398"/>
            <a:ext cx="12210168" cy="2468716"/>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lnTo>
                  <a:pt x="3220" y="15394"/>
                </a:lnTo>
                <a:lnTo>
                  <a:pt x="3463" y="11651"/>
                </a:lnTo>
                <a:lnTo>
                  <a:pt x="3727" y="15394"/>
                </a:lnTo>
                <a:lnTo>
                  <a:pt x="3891" y="15394"/>
                </a:lnTo>
                <a:lnTo>
                  <a:pt x="4134" y="20325"/>
                </a:lnTo>
                <a:lnTo>
                  <a:pt x="4405" y="15394"/>
                </a:lnTo>
                <a:lnTo>
                  <a:pt x="4594" y="15394"/>
                </a:lnTo>
                <a:lnTo>
                  <a:pt x="4768" y="16933"/>
                </a:lnTo>
                <a:cubicBezTo>
                  <a:pt x="4803" y="16677"/>
                  <a:pt x="4837" y="16420"/>
                  <a:pt x="4871" y="16164"/>
                </a:cubicBezTo>
                <a:cubicBezTo>
                  <a:pt x="4905" y="15907"/>
                  <a:pt x="4939" y="15650"/>
                  <a:pt x="4973" y="15394"/>
                </a:cubicBezTo>
                <a:lnTo>
                  <a:pt x="5122" y="15394"/>
                </a:lnTo>
                <a:lnTo>
                  <a:pt x="5507" y="3322"/>
                </a:lnTo>
                <a:lnTo>
                  <a:pt x="5931" y="15394"/>
                </a:lnTo>
                <a:lnTo>
                  <a:pt x="6651" y="15394"/>
                </a:lnTo>
                <a:lnTo>
                  <a:pt x="6838" y="11688"/>
                </a:lnTo>
                <a:lnTo>
                  <a:pt x="7077" y="15394"/>
                </a:lnTo>
                <a:lnTo>
                  <a:pt x="7291" y="15394"/>
                </a:lnTo>
                <a:lnTo>
                  <a:pt x="7589" y="13353"/>
                </a:lnTo>
                <a:lnTo>
                  <a:pt x="7851" y="15394"/>
                </a:lnTo>
                <a:lnTo>
                  <a:pt x="8064" y="15394"/>
                </a:lnTo>
                <a:lnTo>
                  <a:pt x="8158" y="20183"/>
                </a:lnTo>
                <a:lnTo>
                  <a:pt x="8251" y="15394"/>
                </a:lnTo>
                <a:lnTo>
                  <a:pt x="8425" y="15394"/>
                </a:lnTo>
                <a:lnTo>
                  <a:pt x="8928" y="15394"/>
                </a:lnTo>
                <a:lnTo>
                  <a:pt x="9048" y="17510"/>
                </a:lnTo>
                <a:lnTo>
                  <a:pt x="9194" y="15394"/>
                </a:lnTo>
                <a:lnTo>
                  <a:pt x="9347" y="15394"/>
                </a:lnTo>
                <a:lnTo>
                  <a:pt x="9519" y="13544"/>
                </a:lnTo>
                <a:lnTo>
                  <a:pt x="9691" y="15394"/>
                </a:lnTo>
                <a:lnTo>
                  <a:pt x="10503" y="15394"/>
                </a:lnTo>
                <a:lnTo>
                  <a:pt x="10667" y="11154"/>
                </a:lnTo>
                <a:lnTo>
                  <a:pt x="10842" y="15394"/>
                </a:lnTo>
                <a:lnTo>
                  <a:pt x="10975" y="15394"/>
                </a:lnTo>
                <a:lnTo>
                  <a:pt x="11105" y="21600"/>
                </a:lnTo>
                <a:lnTo>
                  <a:pt x="11204" y="15394"/>
                </a:lnTo>
                <a:lnTo>
                  <a:pt x="11513" y="15394"/>
                </a:lnTo>
                <a:lnTo>
                  <a:pt x="11626" y="14360"/>
                </a:lnTo>
                <a:lnTo>
                  <a:pt x="11723" y="15394"/>
                </a:lnTo>
                <a:lnTo>
                  <a:pt x="12158" y="15394"/>
                </a:lnTo>
                <a:lnTo>
                  <a:pt x="12420" y="15394"/>
                </a:lnTo>
                <a:lnTo>
                  <a:pt x="12536" y="13664"/>
                </a:lnTo>
                <a:lnTo>
                  <a:pt x="12684" y="15394"/>
                </a:lnTo>
                <a:lnTo>
                  <a:pt x="12856" y="10717"/>
                </a:lnTo>
                <a:lnTo>
                  <a:pt x="13089" y="15394"/>
                </a:lnTo>
                <a:lnTo>
                  <a:pt x="13597" y="15394"/>
                </a:lnTo>
                <a:lnTo>
                  <a:pt x="13831" y="0"/>
                </a:lnTo>
                <a:lnTo>
                  <a:pt x="14028" y="15394"/>
                </a:lnTo>
                <a:lnTo>
                  <a:pt x="14200" y="15394"/>
                </a:lnTo>
                <a:lnTo>
                  <a:pt x="14568" y="15394"/>
                </a:lnTo>
                <a:lnTo>
                  <a:pt x="14862" y="21308"/>
                </a:lnTo>
                <a:lnTo>
                  <a:pt x="15093" y="15394"/>
                </a:lnTo>
                <a:lnTo>
                  <a:pt x="15276" y="15394"/>
                </a:lnTo>
                <a:lnTo>
                  <a:pt x="15379" y="12651"/>
                </a:lnTo>
                <a:lnTo>
                  <a:pt x="15535" y="15394"/>
                </a:lnTo>
                <a:lnTo>
                  <a:pt x="15798" y="15394"/>
                </a:lnTo>
                <a:lnTo>
                  <a:pt x="16005" y="6438"/>
                </a:lnTo>
                <a:lnTo>
                  <a:pt x="16162" y="15394"/>
                </a:lnTo>
                <a:lnTo>
                  <a:pt x="16284" y="15394"/>
                </a:lnTo>
                <a:lnTo>
                  <a:pt x="16390" y="17549"/>
                </a:lnTo>
                <a:lnTo>
                  <a:pt x="16491" y="15394"/>
                </a:lnTo>
                <a:lnTo>
                  <a:pt x="16635" y="15394"/>
                </a:lnTo>
                <a:lnTo>
                  <a:pt x="16719" y="12347"/>
                </a:lnTo>
                <a:lnTo>
                  <a:pt x="16825" y="15394"/>
                </a:lnTo>
                <a:lnTo>
                  <a:pt x="17269" y="15394"/>
                </a:lnTo>
                <a:lnTo>
                  <a:pt x="17359" y="15394"/>
                </a:lnTo>
                <a:lnTo>
                  <a:pt x="17540" y="9932"/>
                </a:lnTo>
                <a:lnTo>
                  <a:pt x="17731" y="15394"/>
                </a:lnTo>
                <a:lnTo>
                  <a:pt x="17989" y="15394"/>
                </a:lnTo>
                <a:lnTo>
                  <a:pt x="18117" y="19282"/>
                </a:lnTo>
                <a:lnTo>
                  <a:pt x="18293" y="15394"/>
                </a:lnTo>
                <a:lnTo>
                  <a:pt x="21600" y="15413"/>
                </a:lnTo>
              </a:path>
            </a:pathLst>
          </a:custGeom>
          <a:noFill/>
          <a:ln w="63500" cap="flat">
            <a:solidFill>
              <a:schemeClr val="bg1">
                <a:lumMod val="85000"/>
              </a:schemeClr>
            </a:solidFill>
            <a:prstDash val="solid"/>
            <a:miter lim="400000"/>
          </a:ln>
          <a:effectLst/>
        </p:spPr>
        <p:txBody>
          <a:bodyPr wrap="square" lIns="35719" tIns="35719" rIns="35719" bIns="35719" numCol="1" anchor="ctr">
            <a:noAutofit/>
          </a:bodyPr>
          <a:lstStyle/>
          <a:p>
            <a:pPr defTabSz="914217"/>
            <a:endParaRPr sz="2532" dirty="0">
              <a:solidFill>
                <a:srgbClr val="424242"/>
              </a:solidFill>
              <a:latin typeface="Lato Light" panose="020F0502020204030203" pitchFamily="34" charset="0"/>
            </a:endParaRPr>
          </a:p>
        </p:txBody>
      </p:sp>
      <p:sp>
        <p:nvSpPr>
          <p:cNvPr id="5" name="TextBox 4">
            <a:extLst>
              <a:ext uri="{FF2B5EF4-FFF2-40B4-BE49-F238E27FC236}">
                <a16:creationId xmlns:a16="http://schemas.microsoft.com/office/drawing/2014/main" id="{50AFCAD2-28ED-C448-A57E-95ADFFCD3812}"/>
              </a:ext>
            </a:extLst>
          </p:cNvPr>
          <p:cNvSpPr txBox="1"/>
          <p:nvPr/>
        </p:nvSpPr>
        <p:spPr>
          <a:xfrm>
            <a:off x="53871" y="100968"/>
            <a:ext cx="8431359" cy="718530"/>
          </a:xfrm>
          <a:prstGeom prst="rect">
            <a:avLst/>
          </a:prstGeom>
        </p:spPr>
        <p:txBody>
          <a:bodyPr/>
          <a:lstStyle>
            <a:defPPr>
              <a:defRPr lang="en-US"/>
            </a:defPPr>
            <a:lvl1pPr defTabSz="914172">
              <a:lnSpc>
                <a:spcPct val="90000"/>
              </a:lnSpc>
              <a:spcBef>
                <a:spcPct val="0"/>
              </a:spcBef>
              <a:buNone/>
              <a:defRPr sz="4399" b="1" i="0">
                <a:solidFill>
                  <a:srgbClr val="009FE3"/>
                </a:solidFill>
                <a:latin typeface="Poppins" panose="00000500000000000000" pitchFamily="50" charset="0"/>
                <a:ea typeface="+mj-ea"/>
                <a:cs typeface="Poppins" panose="00000500000000000000" pitchFamily="50" charset="0"/>
              </a:defRPr>
            </a:lvl1pPr>
          </a:lstStyle>
          <a:p>
            <a:r>
              <a:rPr lang="en-US" dirty="0" err="1"/>
              <a:t>Renacon</a:t>
            </a:r>
            <a:r>
              <a:rPr lang="en-US" dirty="0"/>
              <a:t> Pharma Limited</a:t>
            </a:r>
          </a:p>
        </p:txBody>
      </p:sp>
      <p:sp>
        <p:nvSpPr>
          <p:cNvPr id="6" name="TextBox 5">
            <a:extLst>
              <a:ext uri="{FF2B5EF4-FFF2-40B4-BE49-F238E27FC236}">
                <a16:creationId xmlns:a16="http://schemas.microsoft.com/office/drawing/2014/main" id="{666A6BB1-C5C3-8949-8792-BEBB9E258137}"/>
              </a:ext>
            </a:extLst>
          </p:cNvPr>
          <p:cNvSpPr txBox="1"/>
          <p:nvPr/>
        </p:nvSpPr>
        <p:spPr>
          <a:xfrm>
            <a:off x="53871" y="605554"/>
            <a:ext cx="12138129" cy="739241"/>
          </a:xfrm>
          <a:prstGeom prst="rect">
            <a:avLst/>
          </a:prstGeom>
        </p:spPr>
        <p:txBody>
          <a:bodyPr vert="horz" lIns="91440" tIns="45720" rIns="91440" bIns="45720" rtlCol="0">
            <a:normAutofit lnSpcReduction="10000"/>
          </a:bodyPr>
          <a:lstStyle>
            <a:lvl1pPr indent="0">
              <a:lnSpc>
                <a:spcPct val="150000"/>
              </a:lnSpc>
              <a:spcBef>
                <a:spcPts val="1000"/>
              </a:spcBef>
              <a:buFont typeface="Arial" panose="020B0604020202020204" pitchFamily="34" charset="0"/>
              <a:buNone/>
              <a:defRPr sz="1500">
                <a:solidFill>
                  <a:schemeClr val="accent3">
                    <a:lumMod val="7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nSpc>
                <a:spcPct val="90000"/>
              </a:lnSpc>
              <a:spcBef>
                <a:spcPts val="500"/>
              </a:spcBef>
              <a:buFont typeface="Arial" panose="020B0604020202020204" pitchFamily="34" charset="0"/>
              <a:buChar char="•"/>
              <a:defRPr sz="2000">
                <a:solidFill>
                  <a:schemeClr val="accent3">
                    <a:lumMod val="75000"/>
                  </a:schemeClr>
                </a:solidFill>
              </a:defRPr>
            </a:lvl2pPr>
            <a:lvl3pPr marL="1143000" indent="-228600">
              <a:lnSpc>
                <a:spcPct val="90000"/>
              </a:lnSpc>
              <a:spcBef>
                <a:spcPts val="500"/>
              </a:spcBef>
              <a:buFont typeface="Arial" panose="020B0604020202020204" pitchFamily="34" charset="0"/>
              <a:buChar char="•"/>
              <a:defRPr>
                <a:solidFill>
                  <a:schemeClr val="accent3">
                    <a:lumMod val="75000"/>
                  </a:schemeClr>
                </a:solidFill>
              </a:defRPr>
            </a:lvl3pPr>
            <a:lvl4pPr marL="1600200" indent="-228600">
              <a:lnSpc>
                <a:spcPct val="90000"/>
              </a:lnSpc>
              <a:spcBef>
                <a:spcPts val="500"/>
              </a:spcBef>
              <a:buFont typeface="Arial" panose="020B0604020202020204" pitchFamily="34" charset="0"/>
              <a:buChar char="•"/>
              <a:defRPr sz="1600">
                <a:solidFill>
                  <a:schemeClr val="accent3">
                    <a:lumMod val="75000"/>
                  </a:schemeClr>
                </a:solidFill>
              </a:defRPr>
            </a:lvl4pPr>
            <a:lvl5pPr marL="2057400" indent="-228600">
              <a:lnSpc>
                <a:spcPct val="90000"/>
              </a:lnSpc>
              <a:spcBef>
                <a:spcPts val="500"/>
              </a:spcBef>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RPL is the pioneer producer and market leader of Bicarbonate Hemodialysis concentrate of all types in Pakistan since 1997. RPL also launched </a:t>
            </a:r>
            <a:r>
              <a:rPr lang="en-US" dirty="0" err="1"/>
              <a:t>RenaCare</a:t>
            </a:r>
            <a:r>
              <a:rPr lang="en-US" dirty="0"/>
              <a:t> (Hand Sanitizers) &amp; </a:t>
            </a:r>
            <a:r>
              <a:rPr lang="en-US" dirty="0" err="1"/>
              <a:t>RenOxid</a:t>
            </a:r>
            <a:r>
              <a:rPr lang="en-US" dirty="0"/>
              <a:t> (Disinfectants). </a:t>
            </a:r>
          </a:p>
        </p:txBody>
      </p:sp>
      <p:sp>
        <p:nvSpPr>
          <p:cNvPr id="7" name="Freeform 424">
            <a:extLst>
              <a:ext uri="{FF2B5EF4-FFF2-40B4-BE49-F238E27FC236}">
                <a16:creationId xmlns:a16="http://schemas.microsoft.com/office/drawing/2014/main" id="{B800891E-2FA4-064A-A976-F7075C4C34F0}"/>
              </a:ext>
            </a:extLst>
          </p:cNvPr>
          <p:cNvSpPr>
            <a:spLocks noChangeArrowheads="1"/>
          </p:cNvSpPr>
          <p:nvPr/>
        </p:nvSpPr>
        <p:spPr bwMode="auto">
          <a:xfrm>
            <a:off x="3416009" y="2968948"/>
            <a:ext cx="524494" cy="527199"/>
          </a:xfrm>
          <a:custGeom>
            <a:avLst/>
            <a:gdLst>
              <a:gd name="T0" fmla="*/ 125308 w 307617"/>
              <a:gd name="T1" fmla="*/ 269837 h 309202"/>
              <a:gd name="T2" fmla="*/ 39750 w 307617"/>
              <a:gd name="T3" fmla="*/ 260654 h 309202"/>
              <a:gd name="T4" fmla="*/ 39750 w 307617"/>
              <a:gd name="T5" fmla="*/ 269837 h 309202"/>
              <a:gd name="T6" fmla="*/ 163082 w 307617"/>
              <a:gd name="T7" fmla="*/ 269295 h 309202"/>
              <a:gd name="T8" fmla="*/ 259884 w 307617"/>
              <a:gd name="T9" fmla="*/ 251769 h 309202"/>
              <a:gd name="T10" fmla="*/ 268497 w 307617"/>
              <a:gd name="T11" fmla="*/ 251769 h 309202"/>
              <a:gd name="T12" fmla="*/ 9360 w 307617"/>
              <a:gd name="T13" fmla="*/ 284478 h 309202"/>
              <a:gd name="T14" fmla="*/ 176761 w 307617"/>
              <a:gd name="T15" fmla="*/ 246161 h 309202"/>
              <a:gd name="T16" fmla="*/ 214202 w 307617"/>
              <a:gd name="T17" fmla="*/ 212905 h 309202"/>
              <a:gd name="T18" fmla="*/ 213122 w 307617"/>
              <a:gd name="T19" fmla="*/ 253752 h 309202"/>
              <a:gd name="T20" fmla="*/ 159841 w 307617"/>
              <a:gd name="T21" fmla="*/ 307612 h 309202"/>
              <a:gd name="T22" fmla="*/ 0 w 307617"/>
              <a:gd name="T23" fmla="*/ 212905 h 309202"/>
              <a:gd name="T24" fmla="*/ 250912 w 307617"/>
              <a:gd name="T25" fmla="*/ 185666 h 309202"/>
              <a:gd name="T26" fmla="*/ 277470 w 307617"/>
              <a:gd name="T27" fmla="*/ 245989 h 309202"/>
              <a:gd name="T28" fmla="*/ 259884 w 307617"/>
              <a:gd name="T29" fmla="*/ 177358 h 309202"/>
              <a:gd name="T30" fmla="*/ 95761 w 307617"/>
              <a:gd name="T31" fmla="*/ 192107 h 309202"/>
              <a:gd name="T32" fmla="*/ 130681 w 307617"/>
              <a:gd name="T33" fmla="*/ 149399 h 309202"/>
              <a:gd name="T34" fmla="*/ 175322 w 307617"/>
              <a:gd name="T35" fmla="*/ 189236 h 309202"/>
              <a:gd name="T36" fmla="*/ 178562 w 307617"/>
              <a:gd name="T37" fmla="*/ 198567 h 309202"/>
              <a:gd name="T38" fmla="*/ 130681 w 307617"/>
              <a:gd name="T39" fmla="*/ 167343 h 309202"/>
              <a:gd name="T40" fmla="*/ 89281 w 307617"/>
              <a:gd name="T41" fmla="*/ 235173 h 309202"/>
              <a:gd name="T42" fmla="*/ 44641 w 307617"/>
              <a:gd name="T43" fmla="*/ 195337 h 309202"/>
              <a:gd name="T44" fmla="*/ 4680 w 307617"/>
              <a:gd name="T45" fmla="*/ 189236 h 309202"/>
              <a:gd name="T46" fmla="*/ 105174 w 307617"/>
              <a:gd name="T47" fmla="*/ 128738 h 309202"/>
              <a:gd name="T48" fmla="*/ 105174 w 307617"/>
              <a:gd name="T49" fmla="*/ 137908 h 309202"/>
              <a:gd name="T50" fmla="*/ 82385 w 307617"/>
              <a:gd name="T51" fmla="*/ 128738 h 309202"/>
              <a:gd name="T52" fmla="*/ 34966 w 307617"/>
              <a:gd name="T53" fmla="*/ 133139 h 309202"/>
              <a:gd name="T54" fmla="*/ 179239 w 307617"/>
              <a:gd name="T55" fmla="*/ 104721 h 309202"/>
              <a:gd name="T56" fmla="*/ 128604 w 307617"/>
              <a:gd name="T57" fmla="*/ 100130 h 309202"/>
              <a:gd name="T58" fmla="*/ 106527 w 307617"/>
              <a:gd name="T59" fmla="*/ 109312 h 309202"/>
              <a:gd name="T60" fmla="*/ 39644 w 307617"/>
              <a:gd name="T61" fmla="*/ 100130 h 309202"/>
              <a:gd name="T62" fmla="*/ 39644 w 307617"/>
              <a:gd name="T63" fmla="*/ 109325 h 309202"/>
              <a:gd name="T64" fmla="*/ 113598 w 307617"/>
              <a:gd name="T65" fmla="*/ 44502 h 309202"/>
              <a:gd name="T66" fmla="*/ 125236 w 307617"/>
              <a:gd name="T67" fmla="*/ 65775 h 309202"/>
              <a:gd name="T68" fmla="*/ 104143 w 307617"/>
              <a:gd name="T69" fmla="*/ 77511 h 309202"/>
              <a:gd name="T70" fmla="*/ 92141 w 307617"/>
              <a:gd name="T71" fmla="*/ 56239 h 309202"/>
              <a:gd name="T72" fmla="*/ 259884 w 307617"/>
              <a:gd name="T73" fmla="*/ 34315 h 309202"/>
              <a:gd name="T74" fmla="*/ 272804 w 307617"/>
              <a:gd name="T75" fmla="*/ 169411 h 309202"/>
              <a:gd name="T76" fmla="*/ 259884 w 307617"/>
              <a:gd name="T77" fmla="*/ 34315 h 309202"/>
              <a:gd name="T78" fmla="*/ 269215 w 307617"/>
              <a:gd name="T79" fmla="*/ 24201 h 309202"/>
              <a:gd name="T80" fmla="*/ 255937 w 307617"/>
              <a:gd name="T81" fmla="*/ 2889 h 309202"/>
              <a:gd name="T82" fmla="*/ 278187 w 307617"/>
              <a:gd name="T83" fmla="*/ 28898 h 309202"/>
              <a:gd name="T84" fmla="*/ 303310 w 307617"/>
              <a:gd name="T85" fmla="*/ 145209 h 309202"/>
              <a:gd name="T86" fmla="*/ 286800 w 307617"/>
              <a:gd name="T87" fmla="*/ 253936 h 309202"/>
              <a:gd name="T88" fmla="*/ 264191 w 307617"/>
              <a:gd name="T89" fmla="*/ 309563 h 309202"/>
              <a:gd name="T90" fmla="*/ 241581 w 307617"/>
              <a:gd name="T91" fmla="*/ 253936 h 309202"/>
              <a:gd name="T92" fmla="*/ 249835 w 307617"/>
              <a:gd name="T93" fmla="*/ 8669 h 309202"/>
              <a:gd name="T94" fmla="*/ 51840 w 307617"/>
              <a:gd name="T95" fmla="*/ 4691 h 309202"/>
              <a:gd name="T96" fmla="*/ 87841 w 307617"/>
              <a:gd name="T97" fmla="*/ 0 h 309202"/>
              <a:gd name="T98" fmla="*/ 123482 w 307617"/>
              <a:gd name="T99" fmla="*/ 4691 h 309202"/>
              <a:gd name="T100" fmla="*/ 163801 w 307617"/>
              <a:gd name="T101" fmla="*/ 13355 h 309202"/>
              <a:gd name="T102" fmla="*/ 173161 w 307617"/>
              <a:gd name="T103" fmla="*/ 13355 h 309202"/>
              <a:gd name="T104" fmla="*/ 209522 w 307617"/>
              <a:gd name="T105" fmla="*/ 180825 h 309202"/>
              <a:gd name="T106" fmla="*/ 173161 w 307617"/>
              <a:gd name="T107" fmla="*/ 22739 h 309202"/>
              <a:gd name="T108" fmla="*/ 163801 w 307617"/>
              <a:gd name="T109" fmla="*/ 22739 h 309202"/>
              <a:gd name="T110" fmla="*/ 123482 w 307617"/>
              <a:gd name="T111" fmla="*/ 31040 h 309202"/>
              <a:gd name="T112" fmla="*/ 87841 w 307617"/>
              <a:gd name="T113" fmla="*/ 35732 h 309202"/>
              <a:gd name="T114" fmla="*/ 51840 w 307617"/>
              <a:gd name="T115" fmla="*/ 31040 h 309202"/>
              <a:gd name="T116" fmla="*/ 23041 w 307617"/>
              <a:gd name="T117" fmla="*/ 22739 h 309202"/>
              <a:gd name="T118" fmla="*/ 0 w 307617"/>
              <a:gd name="T119" fmla="*/ 176133 h 309202"/>
              <a:gd name="T120" fmla="*/ 42480 w 307617"/>
              <a:gd name="T121" fmla="*/ 4691 h 3092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7617" h="309202">
                <a:moveTo>
                  <a:pt x="87205" y="260350"/>
                </a:moveTo>
                <a:lnTo>
                  <a:pt x="125162" y="260350"/>
                </a:lnTo>
                <a:cubicBezTo>
                  <a:pt x="128027" y="260350"/>
                  <a:pt x="129817" y="262467"/>
                  <a:pt x="129817" y="264936"/>
                </a:cubicBezTo>
                <a:cubicBezTo>
                  <a:pt x="129817" y="267758"/>
                  <a:pt x="128027" y="269522"/>
                  <a:pt x="125162" y="269522"/>
                </a:cubicBezTo>
                <a:lnTo>
                  <a:pt x="87205" y="269522"/>
                </a:lnTo>
                <a:cubicBezTo>
                  <a:pt x="84699" y="269522"/>
                  <a:pt x="82550" y="267758"/>
                  <a:pt x="82550" y="264936"/>
                </a:cubicBezTo>
                <a:cubicBezTo>
                  <a:pt x="82550" y="262467"/>
                  <a:pt x="84699" y="260350"/>
                  <a:pt x="87205" y="260350"/>
                </a:cubicBezTo>
                <a:close/>
                <a:moveTo>
                  <a:pt x="39704" y="260350"/>
                </a:moveTo>
                <a:lnTo>
                  <a:pt x="64336" y="260350"/>
                </a:lnTo>
                <a:cubicBezTo>
                  <a:pt x="66909" y="260350"/>
                  <a:pt x="69483" y="262467"/>
                  <a:pt x="69483" y="264936"/>
                </a:cubicBezTo>
                <a:cubicBezTo>
                  <a:pt x="69483" y="267758"/>
                  <a:pt x="66909" y="269522"/>
                  <a:pt x="64336" y="269522"/>
                </a:cubicBezTo>
                <a:lnTo>
                  <a:pt x="39704" y="269522"/>
                </a:lnTo>
                <a:cubicBezTo>
                  <a:pt x="37131" y="269522"/>
                  <a:pt x="34925" y="267758"/>
                  <a:pt x="34925" y="264936"/>
                </a:cubicBezTo>
                <a:cubicBezTo>
                  <a:pt x="34925" y="262467"/>
                  <a:pt x="37131" y="260350"/>
                  <a:pt x="39704" y="260350"/>
                </a:cubicBezTo>
                <a:close/>
                <a:moveTo>
                  <a:pt x="176556" y="255261"/>
                </a:moveTo>
                <a:cubicBezTo>
                  <a:pt x="169005" y="255261"/>
                  <a:pt x="162892" y="261399"/>
                  <a:pt x="162892" y="268981"/>
                </a:cubicBezTo>
                <a:lnTo>
                  <a:pt x="162892" y="291367"/>
                </a:lnTo>
                <a:lnTo>
                  <a:pt x="198131" y="255261"/>
                </a:lnTo>
                <a:lnTo>
                  <a:pt x="176556" y="255261"/>
                </a:lnTo>
                <a:close/>
                <a:moveTo>
                  <a:pt x="259582" y="251475"/>
                </a:moveTo>
                <a:lnTo>
                  <a:pt x="251696" y="255805"/>
                </a:lnTo>
                <a:lnTo>
                  <a:pt x="263884" y="290441"/>
                </a:lnTo>
                <a:lnTo>
                  <a:pt x="276072" y="255805"/>
                </a:lnTo>
                <a:lnTo>
                  <a:pt x="268185" y="251475"/>
                </a:lnTo>
                <a:cubicBezTo>
                  <a:pt x="265318" y="250393"/>
                  <a:pt x="262091" y="250393"/>
                  <a:pt x="259582" y="251475"/>
                </a:cubicBezTo>
                <a:close/>
                <a:moveTo>
                  <a:pt x="4675" y="207963"/>
                </a:moveTo>
                <a:cubicBezTo>
                  <a:pt x="7192" y="207963"/>
                  <a:pt x="9349" y="209768"/>
                  <a:pt x="9349" y="212657"/>
                </a:cubicBezTo>
                <a:lnTo>
                  <a:pt x="9349" y="284146"/>
                </a:lnTo>
                <a:cubicBezTo>
                  <a:pt x="9349" y="291728"/>
                  <a:pt x="15462" y="297866"/>
                  <a:pt x="23014" y="297866"/>
                </a:cubicBezTo>
                <a:lnTo>
                  <a:pt x="153543" y="297866"/>
                </a:lnTo>
                <a:lnTo>
                  <a:pt x="153543" y="268981"/>
                </a:lnTo>
                <a:cubicBezTo>
                  <a:pt x="153543" y="256344"/>
                  <a:pt x="163970" y="245874"/>
                  <a:pt x="176556" y="245874"/>
                </a:cubicBezTo>
                <a:lnTo>
                  <a:pt x="204603" y="245874"/>
                </a:lnTo>
                <a:lnTo>
                  <a:pt x="204603" y="212657"/>
                </a:lnTo>
                <a:cubicBezTo>
                  <a:pt x="204603" y="209768"/>
                  <a:pt x="206761" y="207963"/>
                  <a:pt x="209278" y="207963"/>
                </a:cubicBezTo>
                <a:cubicBezTo>
                  <a:pt x="211795" y="207963"/>
                  <a:pt x="213953" y="209768"/>
                  <a:pt x="213953" y="212657"/>
                </a:cubicBezTo>
                <a:lnTo>
                  <a:pt x="213953" y="250568"/>
                </a:lnTo>
                <a:cubicBezTo>
                  <a:pt x="213953" y="250568"/>
                  <a:pt x="213953" y="250568"/>
                  <a:pt x="213953" y="250929"/>
                </a:cubicBezTo>
                <a:cubicBezTo>
                  <a:pt x="213953" y="251290"/>
                  <a:pt x="213593" y="251651"/>
                  <a:pt x="213593" y="252373"/>
                </a:cubicBezTo>
                <a:cubicBezTo>
                  <a:pt x="213233" y="252734"/>
                  <a:pt x="212874" y="253095"/>
                  <a:pt x="212874" y="253456"/>
                </a:cubicBezTo>
                <a:lnTo>
                  <a:pt x="212514" y="253456"/>
                </a:lnTo>
                <a:lnTo>
                  <a:pt x="212514" y="253817"/>
                </a:lnTo>
                <a:lnTo>
                  <a:pt x="161453" y="306170"/>
                </a:lnTo>
                <a:cubicBezTo>
                  <a:pt x="161094" y="306531"/>
                  <a:pt x="160375" y="306892"/>
                  <a:pt x="159655" y="307253"/>
                </a:cubicBezTo>
                <a:cubicBezTo>
                  <a:pt x="159296" y="307253"/>
                  <a:pt x="158577" y="307614"/>
                  <a:pt x="158217" y="307614"/>
                </a:cubicBezTo>
                <a:lnTo>
                  <a:pt x="23014" y="307614"/>
                </a:lnTo>
                <a:cubicBezTo>
                  <a:pt x="10428" y="307614"/>
                  <a:pt x="0" y="296782"/>
                  <a:pt x="0" y="284146"/>
                </a:cubicBezTo>
                <a:lnTo>
                  <a:pt x="0" y="212657"/>
                </a:lnTo>
                <a:cubicBezTo>
                  <a:pt x="0" y="209768"/>
                  <a:pt x="1798" y="207963"/>
                  <a:pt x="4675" y="207963"/>
                </a:cubicBezTo>
                <a:close/>
                <a:moveTo>
                  <a:pt x="259582" y="177151"/>
                </a:moveTo>
                <a:lnTo>
                  <a:pt x="250620" y="181841"/>
                </a:lnTo>
                <a:lnTo>
                  <a:pt x="250620" y="185449"/>
                </a:lnTo>
                <a:lnTo>
                  <a:pt x="250620" y="245702"/>
                </a:lnTo>
                <a:lnTo>
                  <a:pt x="255280" y="243537"/>
                </a:lnTo>
                <a:cubicBezTo>
                  <a:pt x="260658" y="240290"/>
                  <a:pt x="267110" y="240290"/>
                  <a:pt x="272487" y="243537"/>
                </a:cubicBezTo>
                <a:lnTo>
                  <a:pt x="277147" y="245702"/>
                </a:lnTo>
                <a:lnTo>
                  <a:pt x="277147" y="183645"/>
                </a:lnTo>
                <a:lnTo>
                  <a:pt x="277147" y="181841"/>
                </a:lnTo>
                <a:lnTo>
                  <a:pt x="268185" y="177151"/>
                </a:lnTo>
                <a:cubicBezTo>
                  <a:pt x="265318" y="175708"/>
                  <a:pt x="262091" y="175708"/>
                  <a:pt x="259582" y="177151"/>
                </a:cubicBezTo>
                <a:close/>
                <a:moveTo>
                  <a:pt x="55376" y="149225"/>
                </a:moveTo>
                <a:cubicBezTo>
                  <a:pt x="57174" y="149225"/>
                  <a:pt x="58972" y="150659"/>
                  <a:pt x="59332" y="152451"/>
                </a:cubicBezTo>
                <a:lnTo>
                  <a:pt x="84862" y="219843"/>
                </a:lnTo>
                <a:lnTo>
                  <a:pt x="95650" y="191883"/>
                </a:lnTo>
                <a:cubicBezTo>
                  <a:pt x="96369" y="190090"/>
                  <a:pt x="97807" y="189015"/>
                  <a:pt x="99965" y="189015"/>
                </a:cubicBezTo>
                <a:lnTo>
                  <a:pt x="112190" y="189015"/>
                </a:lnTo>
                <a:lnTo>
                  <a:pt x="126214" y="152451"/>
                </a:lnTo>
                <a:cubicBezTo>
                  <a:pt x="126933" y="150659"/>
                  <a:pt x="128372" y="149225"/>
                  <a:pt x="130529" y="149225"/>
                </a:cubicBezTo>
                <a:cubicBezTo>
                  <a:pt x="132687" y="149225"/>
                  <a:pt x="134125" y="150659"/>
                  <a:pt x="134844" y="152451"/>
                </a:cubicBezTo>
                <a:lnTo>
                  <a:pt x="160375" y="219843"/>
                </a:lnTo>
                <a:lnTo>
                  <a:pt x="170803" y="191883"/>
                </a:lnTo>
                <a:cubicBezTo>
                  <a:pt x="171522" y="190090"/>
                  <a:pt x="173320" y="189015"/>
                  <a:pt x="175118" y="189015"/>
                </a:cubicBezTo>
                <a:lnTo>
                  <a:pt x="209278" y="189015"/>
                </a:lnTo>
                <a:cubicBezTo>
                  <a:pt x="211795" y="189015"/>
                  <a:pt x="213953" y="190807"/>
                  <a:pt x="213953" y="193675"/>
                </a:cubicBezTo>
                <a:cubicBezTo>
                  <a:pt x="213953" y="196184"/>
                  <a:pt x="211795" y="198335"/>
                  <a:pt x="209278" y="198335"/>
                </a:cubicBezTo>
                <a:lnTo>
                  <a:pt x="178354" y="198335"/>
                </a:lnTo>
                <a:lnTo>
                  <a:pt x="164690" y="234899"/>
                </a:lnTo>
                <a:cubicBezTo>
                  <a:pt x="163970" y="236691"/>
                  <a:pt x="162173" y="237767"/>
                  <a:pt x="160375" y="237767"/>
                </a:cubicBezTo>
                <a:cubicBezTo>
                  <a:pt x="158217" y="237767"/>
                  <a:pt x="156779" y="236691"/>
                  <a:pt x="156060" y="234899"/>
                </a:cubicBezTo>
                <a:lnTo>
                  <a:pt x="130529" y="167148"/>
                </a:lnTo>
                <a:lnTo>
                  <a:pt x="119742" y="195109"/>
                </a:lnTo>
                <a:cubicBezTo>
                  <a:pt x="119382" y="196901"/>
                  <a:pt x="117584" y="198335"/>
                  <a:pt x="115786" y="198335"/>
                </a:cubicBezTo>
                <a:lnTo>
                  <a:pt x="103201" y="198335"/>
                </a:lnTo>
                <a:lnTo>
                  <a:pt x="89177" y="234899"/>
                </a:lnTo>
                <a:cubicBezTo>
                  <a:pt x="88458" y="236691"/>
                  <a:pt x="87020" y="237767"/>
                  <a:pt x="84862" y="237767"/>
                </a:cubicBezTo>
                <a:cubicBezTo>
                  <a:pt x="83064" y="237767"/>
                  <a:pt x="81266" y="236691"/>
                  <a:pt x="80547" y="234899"/>
                </a:cubicBezTo>
                <a:lnTo>
                  <a:pt x="55376" y="167148"/>
                </a:lnTo>
                <a:lnTo>
                  <a:pt x="44589" y="195109"/>
                </a:lnTo>
                <a:cubicBezTo>
                  <a:pt x="43869" y="196901"/>
                  <a:pt x="42072" y="198335"/>
                  <a:pt x="40274" y="198335"/>
                </a:cubicBezTo>
                <a:lnTo>
                  <a:pt x="4675" y="198335"/>
                </a:lnTo>
                <a:cubicBezTo>
                  <a:pt x="1798" y="198335"/>
                  <a:pt x="0" y="196184"/>
                  <a:pt x="0" y="193675"/>
                </a:cubicBezTo>
                <a:cubicBezTo>
                  <a:pt x="0" y="190807"/>
                  <a:pt x="1798" y="189015"/>
                  <a:pt x="4675" y="189015"/>
                </a:cubicBezTo>
                <a:lnTo>
                  <a:pt x="37037" y="189015"/>
                </a:lnTo>
                <a:lnTo>
                  <a:pt x="50702" y="152451"/>
                </a:lnTo>
                <a:cubicBezTo>
                  <a:pt x="51421" y="150659"/>
                  <a:pt x="53219" y="149225"/>
                  <a:pt x="55376" y="149225"/>
                </a:cubicBezTo>
                <a:close/>
                <a:moveTo>
                  <a:pt x="105052" y="128588"/>
                </a:moveTo>
                <a:lnTo>
                  <a:pt x="156886" y="128588"/>
                </a:lnTo>
                <a:cubicBezTo>
                  <a:pt x="159765" y="128588"/>
                  <a:pt x="161565" y="130420"/>
                  <a:pt x="161565" y="132984"/>
                </a:cubicBezTo>
                <a:cubicBezTo>
                  <a:pt x="161565" y="135915"/>
                  <a:pt x="159765" y="137747"/>
                  <a:pt x="156886" y="137747"/>
                </a:cubicBezTo>
                <a:lnTo>
                  <a:pt x="105052" y="137747"/>
                </a:lnTo>
                <a:cubicBezTo>
                  <a:pt x="102172" y="137747"/>
                  <a:pt x="100012" y="135915"/>
                  <a:pt x="100012" y="132984"/>
                </a:cubicBezTo>
                <a:cubicBezTo>
                  <a:pt x="100012" y="130420"/>
                  <a:pt x="102172" y="128588"/>
                  <a:pt x="105052" y="128588"/>
                </a:cubicBezTo>
                <a:close/>
                <a:moveTo>
                  <a:pt x="39590" y="128588"/>
                </a:moveTo>
                <a:lnTo>
                  <a:pt x="82289" y="128588"/>
                </a:lnTo>
                <a:cubicBezTo>
                  <a:pt x="84801" y="128588"/>
                  <a:pt x="86953" y="130420"/>
                  <a:pt x="86953" y="132984"/>
                </a:cubicBezTo>
                <a:cubicBezTo>
                  <a:pt x="86953" y="135915"/>
                  <a:pt x="84801" y="137747"/>
                  <a:pt x="82289" y="137747"/>
                </a:cubicBezTo>
                <a:lnTo>
                  <a:pt x="39590" y="137747"/>
                </a:lnTo>
                <a:cubicBezTo>
                  <a:pt x="37078" y="137747"/>
                  <a:pt x="34925" y="135915"/>
                  <a:pt x="34925" y="132984"/>
                </a:cubicBezTo>
                <a:cubicBezTo>
                  <a:pt x="34925" y="130420"/>
                  <a:pt x="37078" y="128588"/>
                  <a:pt x="39590" y="128588"/>
                </a:cubicBezTo>
                <a:close/>
                <a:moveTo>
                  <a:pt x="128455" y="100013"/>
                </a:moveTo>
                <a:lnTo>
                  <a:pt x="174401" y="100013"/>
                </a:lnTo>
                <a:cubicBezTo>
                  <a:pt x="176894" y="100013"/>
                  <a:pt x="179031" y="101777"/>
                  <a:pt x="179031" y="104599"/>
                </a:cubicBezTo>
                <a:cubicBezTo>
                  <a:pt x="179031" y="107068"/>
                  <a:pt x="176894" y="109185"/>
                  <a:pt x="174401" y="109185"/>
                </a:cubicBezTo>
                <a:lnTo>
                  <a:pt x="128455" y="109185"/>
                </a:lnTo>
                <a:cubicBezTo>
                  <a:pt x="125962" y="109185"/>
                  <a:pt x="123825" y="107068"/>
                  <a:pt x="123825" y="104599"/>
                </a:cubicBezTo>
                <a:cubicBezTo>
                  <a:pt x="123825" y="101777"/>
                  <a:pt x="125962" y="100013"/>
                  <a:pt x="128455" y="100013"/>
                </a:cubicBezTo>
                <a:close/>
                <a:moveTo>
                  <a:pt x="73348" y="100013"/>
                </a:moveTo>
                <a:lnTo>
                  <a:pt x="106403" y="100013"/>
                </a:lnTo>
                <a:cubicBezTo>
                  <a:pt x="108583" y="100013"/>
                  <a:pt x="110762" y="101777"/>
                  <a:pt x="110762" y="104599"/>
                </a:cubicBezTo>
                <a:cubicBezTo>
                  <a:pt x="110762" y="107068"/>
                  <a:pt x="108583" y="109185"/>
                  <a:pt x="106403" y="109185"/>
                </a:cubicBezTo>
                <a:lnTo>
                  <a:pt x="73348" y="109185"/>
                </a:lnTo>
                <a:cubicBezTo>
                  <a:pt x="70442" y="109185"/>
                  <a:pt x="68262" y="107068"/>
                  <a:pt x="68262" y="104599"/>
                </a:cubicBezTo>
                <a:cubicBezTo>
                  <a:pt x="68262" y="101777"/>
                  <a:pt x="70442" y="100013"/>
                  <a:pt x="73348" y="100013"/>
                </a:cubicBezTo>
                <a:close/>
                <a:moveTo>
                  <a:pt x="39598" y="100013"/>
                </a:moveTo>
                <a:lnTo>
                  <a:pt x="48943" y="100013"/>
                </a:lnTo>
                <a:cubicBezTo>
                  <a:pt x="51459" y="100013"/>
                  <a:pt x="53616" y="102054"/>
                  <a:pt x="53616" y="104775"/>
                </a:cubicBezTo>
                <a:cubicBezTo>
                  <a:pt x="53616" y="107157"/>
                  <a:pt x="51459" y="109198"/>
                  <a:pt x="48943" y="109198"/>
                </a:cubicBezTo>
                <a:lnTo>
                  <a:pt x="39598" y="109198"/>
                </a:lnTo>
                <a:cubicBezTo>
                  <a:pt x="37082" y="109198"/>
                  <a:pt x="34925" y="107157"/>
                  <a:pt x="34925" y="104775"/>
                </a:cubicBezTo>
                <a:cubicBezTo>
                  <a:pt x="34925" y="102054"/>
                  <a:pt x="37082" y="100013"/>
                  <a:pt x="39598" y="100013"/>
                </a:cubicBezTo>
                <a:close/>
                <a:moveTo>
                  <a:pt x="108744" y="39688"/>
                </a:moveTo>
                <a:cubicBezTo>
                  <a:pt x="111286" y="39688"/>
                  <a:pt x="113466" y="41520"/>
                  <a:pt x="113466" y="44450"/>
                </a:cubicBezTo>
                <a:lnTo>
                  <a:pt x="113466" y="56173"/>
                </a:lnTo>
                <a:lnTo>
                  <a:pt x="125090" y="56173"/>
                </a:lnTo>
                <a:cubicBezTo>
                  <a:pt x="127633" y="56173"/>
                  <a:pt x="129812" y="58371"/>
                  <a:pt x="129812" y="60936"/>
                </a:cubicBezTo>
                <a:cubicBezTo>
                  <a:pt x="129812" y="63500"/>
                  <a:pt x="127633" y="65698"/>
                  <a:pt x="125090" y="65698"/>
                </a:cubicBezTo>
                <a:lnTo>
                  <a:pt x="113466" y="65698"/>
                </a:lnTo>
                <a:lnTo>
                  <a:pt x="113466" y="77421"/>
                </a:lnTo>
                <a:cubicBezTo>
                  <a:pt x="113466" y="80352"/>
                  <a:pt x="111286" y="82184"/>
                  <a:pt x="108744" y="82184"/>
                </a:cubicBezTo>
                <a:cubicBezTo>
                  <a:pt x="105838" y="82184"/>
                  <a:pt x="104022" y="80352"/>
                  <a:pt x="104022" y="77421"/>
                </a:cubicBezTo>
                <a:lnTo>
                  <a:pt x="104022" y="65698"/>
                </a:lnTo>
                <a:lnTo>
                  <a:pt x="92034" y="65698"/>
                </a:lnTo>
                <a:cubicBezTo>
                  <a:pt x="89492" y="65698"/>
                  <a:pt x="87312" y="63500"/>
                  <a:pt x="87312" y="60936"/>
                </a:cubicBezTo>
                <a:cubicBezTo>
                  <a:pt x="87312" y="58371"/>
                  <a:pt x="89492" y="56173"/>
                  <a:pt x="92034" y="56173"/>
                </a:cubicBezTo>
                <a:lnTo>
                  <a:pt x="104022" y="56173"/>
                </a:lnTo>
                <a:lnTo>
                  <a:pt x="104022" y="44450"/>
                </a:lnTo>
                <a:cubicBezTo>
                  <a:pt x="104022" y="41520"/>
                  <a:pt x="105838" y="39688"/>
                  <a:pt x="108744" y="39688"/>
                </a:cubicBezTo>
                <a:close/>
                <a:moveTo>
                  <a:pt x="259582" y="34275"/>
                </a:moveTo>
                <a:lnTo>
                  <a:pt x="250620" y="38966"/>
                </a:lnTo>
                <a:lnTo>
                  <a:pt x="250620" y="171378"/>
                </a:lnTo>
                <a:lnTo>
                  <a:pt x="255280" y="169213"/>
                </a:lnTo>
                <a:cubicBezTo>
                  <a:pt x="260658" y="165966"/>
                  <a:pt x="267110" y="165966"/>
                  <a:pt x="272487" y="169213"/>
                </a:cubicBezTo>
                <a:lnTo>
                  <a:pt x="277147" y="171378"/>
                </a:lnTo>
                <a:lnTo>
                  <a:pt x="277147" y="38966"/>
                </a:lnTo>
                <a:lnTo>
                  <a:pt x="268185" y="34275"/>
                </a:lnTo>
                <a:cubicBezTo>
                  <a:pt x="265318" y="32472"/>
                  <a:pt x="262091" y="32472"/>
                  <a:pt x="259582" y="34275"/>
                </a:cubicBezTo>
                <a:close/>
                <a:moveTo>
                  <a:pt x="259582" y="11185"/>
                </a:moveTo>
                <a:lnTo>
                  <a:pt x="258865" y="11545"/>
                </a:lnTo>
                <a:lnTo>
                  <a:pt x="258865" y="24173"/>
                </a:lnTo>
                <a:cubicBezTo>
                  <a:pt x="262091" y="23452"/>
                  <a:pt x="265676" y="23452"/>
                  <a:pt x="268902" y="24173"/>
                </a:cubicBezTo>
                <a:lnTo>
                  <a:pt x="268902" y="11545"/>
                </a:lnTo>
                <a:lnTo>
                  <a:pt x="268185" y="11185"/>
                </a:lnTo>
                <a:cubicBezTo>
                  <a:pt x="265318" y="9741"/>
                  <a:pt x="262091" y="9741"/>
                  <a:pt x="259582" y="11185"/>
                </a:cubicBezTo>
                <a:close/>
                <a:moveTo>
                  <a:pt x="255639" y="2886"/>
                </a:moveTo>
                <a:cubicBezTo>
                  <a:pt x="260658" y="0"/>
                  <a:pt x="266751" y="0"/>
                  <a:pt x="272128" y="2886"/>
                </a:cubicBezTo>
                <a:lnTo>
                  <a:pt x="275355" y="4329"/>
                </a:lnTo>
                <a:cubicBezTo>
                  <a:pt x="277147" y="5412"/>
                  <a:pt x="277864" y="6855"/>
                  <a:pt x="277864" y="8659"/>
                </a:cubicBezTo>
                <a:lnTo>
                  <a:pt x="277864" y="28864"/>
                </a:lnTo>
                <a:lnTo>
                  <a:pt x="283241" y="31389"/>
                </a:lnTo>
                <a:cubicBezTo>
                  <a:pt x="296863" y="32111"/>
                  <a:pt x="307617" y="43656"/>
                  <a:pt x="307617" y="57727"/>
                </a:cubicBezTo>
                <a:lnTo>
                  <a:pt x="307617" y="140350"/>
                </a:lnTo>
                <a:cubicBezTo>
                  <a:pt x="307617" y="142875"/>
                  <a:pt x="305824" y="145040"/>
                  <a:pt x="302957" y="145040"/>
                </a:cubicBezTo>
                <a:cubicBezTo>
                  <a:pt x="300447" y="145040"/>
                  <a:pt x="298655" y="142875"/>
                  <a:pt x="298655" y="140350"/>
                </a:cubicBezTo>
                <a:lnTo>
                  <a:pt x="298655" y="57727"/>
                </a:lnTo>
                <a:cubicBezTo>
                  <a:pt x="298655" y="49790"/>
                  <a:pt x="293278" y="43656"/>
                  <a:pt x="286467" y="41491"/>
                </a:cubicBezTo>
                <a:lnTo>
                  <a:pt x="286467" y="253640"/>
                </a:lnTo>
                <a:cubicBezTo>
                  <a:pt x="286467" y="254001"/>
                  <a:pt x="286109" y="254361"/>
                  <a:pt x="286109" y="254722"/>
                </a:cubicBezTo>
                <a:cubicBezTo>
                  <a:pt x="286109" y="255083"/>
                  <a:pt x="286109" y="255083"/>
                  <a:pt x="286109" y="255083"/>
                </a:cubicBezTo>
                <a:lnTo>
                  <a:pt x="268185" y="305955"/>
                </a:lnTo>
                <a:cubicBezTo>
                  <a:pt x="267468" y="307759"/>
                  <a:pt x="265676" y="309202"/>
                  <a:pt x="263884" y="309202"/>
                </a:cubicBezTo>
                <a:cubicBezTo>
                  <a:pt x="261733" y="309202"/>
                  <a:pt x="259941" y="307759"/>
                  <a:pt x="259582" y="305955"/>
                </a:cubicBezTo>
                <a:lnTo>
                  <a:pt x="241659" y="255083"/>
                </a:lnTo>
                <a:cubicBezTo>
                  <a:pt x="241300" y="254722"/>
                  <a:pt x="241300" y="254361"/>
                  <a:pt x="241300" y="254361"/>
                </a:cubicBezTo>
                <a:cubicBezTo>
                  <a:pt x="241300" y="254001"/>
                  <a:pt x="241300" y="254001"/>
                  <a:pt x="241300" y="253640"/>
                </a:cubicBezTo>
                <a:lnTo>
                  <a:pt x="241300" y="36079"/>
                </a:lnTo>
                <a:cubicBezTo>
                  <a:pt x="241300" y="34636"/>
                  <a:pt x="242376" y="32832"/>
                  <a:pt x="243810" y="31750"/>
                </a:cubicBezTo>
                <a:lnTo>
                  <a:pt x="249545" y="28864"/>
                </a:lnTo>
                <a:lnTo>
                  <a:pt x="249545" y="8659"/>
                </a:lnTo>
                <a:cubicBezTo>
                  <a:pt x="249545" y="6855"/>
                  <a:pt x="250620" y="5412"/>
                  <a:pt x="252054" y="4329"/>
                </a:cubicBezTo>
                <a:lnTo>
                  <a:pt x="255639" y="2886"/>
                </a:lnTo>
                <a:close/>
                <a:moveTo>
                  <a:pt x="47106" y="0"/>
                </a:moveTo>
                <a:cubicBezTo>
                  <a:pt x="49623" y="0"/>
                  <a:pt x="51780" y="2163"/>
                  <a:pt x="51780" y="4686"/>
                </a:cubicBezTo>
                <a:lnTo>
                  <a:pt x="51780" y="13339"/>
                </a:lnTo>
                <a:lnTo>
                  <a:pt x="83064" y="13339"/>
                </a:lnTo>
                <a:lnTo>
                  <a:pt x="83064" y="4686"/>
                </a:lnTo>
                <a:cubicBezTo>
                  <a:pt x="83064" y="2163"/>
                  <a:pt x="84862" y="0"/>
                  <a:pt x="87739" y="0"/>
                </a:cubicBezTo>
                <a:cubicBezTo>
                  <a:pt x="90256" y="0"/>
                  <a:pt x="92054" y="2163"/>
                  <a:pt x="92054" y="4686"/>
                </a:cubicBezTo>
                <a:lnTo>
                  <a:pt x="92054" y="13339"/>
                </a:lnTo>
                <a:lnTo>
                  <a:pt x="123338" y="13339"/>
                </a:lnTo>
                <a:lnTo>
                  <a:pt x="123338" y="4686"/>
                </a:lnTo>
                <a:cubicBezTo>
                  <a:pt x="123338" y="2163"/>
                  <a:pt x="125495" y="0"/>
                  <a:pt x="128012" y="0"/>
                </a:cubicBezTo>
                <a:cubicBezTo>
                  <a:pt x="130529" y="0"/>
                  <a:pt x="132687" y="2163"/>
                  <a:pt x="132687" y="4686"/>
                </a:cubicBezTo>
                <a:lnTo>
                  <a:pt x="132687" y="13339"/>
                </a:lnTo>
                <a:lnTo>
                  <a:pt x="163611" y="13339"/>
                </a:lnTo>
                <a:lnTo>
                  <a:pt x="163611" y="4686"/>
                </a:lnTo>
                <a:cubicBezTo>
                  <a:pt x="163611" y="2163"/>
                  <a:pt x="165768" y="0"/>
                  <a:pt x="168286" y="0"/>
                </a:cubicBezTo>
                <a:cubicBezTo>
                  <a:pt x="170803" y="0"/>
                  <a:pt x="172960" y="2163"/>
                  <a:pt x="172960" y="4686"/>
                </a:cubicBezTo>
                <a:lnTo>
                  <a:pt x="172960" y="13339"/>
                </a:lnTo>
                <a:lnTo>
                  <a:pt x="190580" y="13339"/>
                </a:lnTo>
                <a:cubicBezTo>
                  <a:pt x="203525" y="13339"/>
                  <a:pt x="213953" y="23433"/>
                  <a:pt x="213953" y="36411"/>
                </a:cubicBezTo>
                <a:lnTo>
                  <a:pt x="213953" y="175928"/>
                </a:lnTo>
                <a:cubicBezTo>
                  <a:pt x="213953" y="178451"/>
                  <a:pt x="211795" y="180614"/>
                  <a:pt x="209278" y="180614"/>
                </a:cubicBezTo>
                <a:cubicBezTo>
                  <a:pt x="206761" y="180614"/>
                  <a:pt x="204603" y="178451"/>
                  <a:pt x="204603" y="175928"/>
                </a:cubicBezTo>
                <a:lnTo>
                  <a:pt x="204603" y="36411"/>
                </a:lnTo>
                <a:cubicBezTo>
                  <a:pt x="204603" y="28841"/>
                  <a:pt x="198491" y="22712"/>
                  <a:pt x="190580" y="22712"/>
                </a:cubicBezTo>
                <a:lnTo>
                  <a:pt x="172960" y="22712"/>
                </a:lnTo>
                <a:lnTo>
                  <a:pt x="172960" y="31004"/>
                </a:lnTo>
                <a:cubicBezTo>
                  <a:pt x="172960" y="33527"/>
                  <a:pt x="170803" y="35690"/>
                  <a:pt x="168286" y="35690"/>
                </a:cubicBezTo>
                <a:cubicBezTo>
                  <a:pt x="165768" y="35690"/>
                  <a:pt x="163611" y="33527"/>
                  <a:pt x="163611" y="31004"/>
                </a:cubicBezTo>
                <a:lnTo>
                  <a:pt x="163611" y="22712"/>
                </a:lnTo>
                <a:lnTo>
                  <a:pt x="132687" y="22712"/>
                </a:lnTo>
                <a:lnTo>
                  <a:pt x="132687" y="31004"/>
                </a:lnTo>
                <a:cubicBezTo>
                  <a:pt x="132687" y="33527"/>
                  <a:pt x="130529" y="35690"/>
                  <a:pt x="128012" y="35690"/>
                </a:cubicBezTo>
                <a:cubicBezTo>
                  <a:pt x="125495" y="35690"/>
                  <a:pt x="123338" y="33527"/>
                  <a:pt x="123338" y="31004"/>
                </a:cubicBezTo>
                <a:lnTo>
                  <a:pt x="123338" y="22712"/>
                </a:lnTo>
                <a:lnTo>
                  <a:pt x="92054" y="22712"/>
                </a:lnTo>
                <a:lnTo>
                  <a:pt x="92054" y="31004"/>
                </a:lnTo>
                <a:cubicBezTo>
                  <a:pt x="92054" y="33527"/>
                  <a:pt x="90256" y="35690"/>
                  <a:pt x="87739" y="35690"/>
                </a:cubicBezTo>
                <a:cubicBezTo>
                  <a:pt x="84862" y="35690"/>
                  <a:pt x="83064" y="33527"/>
                  <a:pt x="83064" y="31004"/>
                </a:cubicBezTo>
                <a:lnTo>
                  <a:pt x="83064" y="22712"/>
                </a:lnTo>
                <a:lnTo>
                  <a:pt x="51780" y="22712"/>
                </a:lnTo>
                <a:lnTo>
                  <a:pt x="51780" y="31004"/>
                </a:lnTo>
                <a:cubicBezTo>
                  <a:pt x="51780" y="33527"/>
                  <a:pt x="49623" y="35690"/>
                  <a:pt x="47106" y="35690"/>
                </a:cubicBezTo>
                <a:cubicBezTo>
                  <a:pt x="44589" y="35690"/>
                  <a:pt x="42431" y="33527"/>
                  <a:pt x="42431" y="31004"/>
                </a:cubicBezTo>
                <a:lnTo>
                  <a:pt x="42431" y="22712"/>
                </a:lnTo>
                <a:lnTo>
                  <a:pt x="23014" y="22712"/>
                </a:lnTo>
                <a:cubicBezTo>
                  <a:pt x="15462" y="22712"/>
                  <a:pt x="9349" y="28841"/>
                  <a:pt x="9349" y="36411"/>
                </a:cubicBezTo>
                <a:lnTo>
                  <a:pt x="9349" y="175928"/>
                </a:lnTo>
                <a:cubicBezTo>
                  <a:pt x="9349" y="178451"/>
                  <a:pt x="7192" y="180614"/>
                  <a:pt x="4675" y="180614"/>
                </a:cubicBezTo>
                <a:cubicBezTo>
                  <a:pt x="1798" y="180614"/>
                  <a:pt x="0" y="178451"/>
                  <a:pt x="0" y="175928"/>
                </a:cubicBezTo>
                <a:lnTo>
                  <a:pt x="0" y="36411"/>
                </a:lnTo>
                <a:cubicBezTo>
                  <a:pt x="0" y="23433"/>
                  <a:pt x="10428" y="13339"/>
                  <a:pt x="23014" y="13339"/>
                </a:cubicBezTo>
                <a:lnTo>
                  <a:pt x="42431" y="13339"/>
                </a:lnTo>
                <a:lnTo>
                  <a:pt x="42431" y="4686"/>
                </a:lnTo>
                <a:cubicBezTo>
                  <a:pt x="42431" y="2163"/>
                  <a:pt x="44589" y="0"/>
                  <a:pt x="47106" y="0"/>
                </a:cubicBezTo>
                <a:close/>
              </a:path>
            </a:pathLst>
          </a:custGeom>
          <a:solidFill>
            <a:schemeClr val="accent1"/>
          </a:solidFill>
          <a:ln>
            <a:noFill/>
          </a:ln>
          <a:effectLst/>
        </p:spPr>
        <p:txBody>
          <a:bodyPr anchor="ctr"/>
          <a:lstStyle/>
          <a:p>
            <a:pPr defTabSz="914217"/>
            <a:endParaRPr lang="en-US" dirty="0">
              <a:solidFill>
                <a:srgbClr val="424242"/>
              </a:solidFill>
              <a:latin typeface="Lato Light" panose="020F0502020204030203" pitchFamily="34" charset="0"/>
            </a:endParaRPr>
          </a:p>
        </p:txBody>
      </p:sp>
      <p:sp>
        <p:nvSpPr>
          <p:cNvPr id="8" name="Freeform 433">
            <a:extLst>
              <a:ext uri="{FF2B5EF4-FFF2-40B4-BE49-F238E27FC236}">
                <a16:creationId xmlns:a16="http://schemas.microsoft.com/office/drawing/2014/main" id="{E21635DE-2191-FD4C-A518-F96028EA5C8A}"/>
              </a:ext>
            </a:extLst>
          </p:cNvPr>
          <p:cNvSpPr>
            <a:spLocks noChangeArrowheads="1"/>
          </p:cNvSpPr>
          <p:nvPr/>
        </p:nvSpPr>
        <p:spPr bwMode="auto">
          <a:xfrm>
            <a:off x="6386012" y="2968948"/>
            <a:ext cx="521791" cy="527199"/>
          </a:xfrm>
          <a:custGeom>
            <a:avLst/>
            <a:gdLst>
              <a:gd name="T0" fmla="*/ 132777 w 306027"/>
              <a:gd name="T1" fmla="*/ 268719 h 309203"/>
              <a:gd name="T2" fmla="*/ 41561 w 306027"/>
              <a:gd name="T3" fmla="*/ 240101 h 309203"/>
              <a:gd name="T4" fmla="*/ 73052 w 306027"/>
              <a:gd name="T5" fmla="*/ 240101 h 309203"/>
              <a:gd name="T6" fmla="*/ 82463 w 306027"/>
              <a:gd name="T7" fmla="*/ 230682 h 309203"/>
              <a:gd name="T8" fmla="*/ 82463 w 306027"/>
              <a:gd name="T9" fmla="*/ 200254 h 309203"/>
              <a:gd name="T10" fmla="*/ 73052 w 306027"/>
              <a:gd name="T11" fmla="*/ 230682 h 309203"/>
              <a:gd name="T12" fmla="*/ 235589 w 306027"/>
              <a:gd name="T13" fmla="*/ 160045 h 309203"/>
              <a:gd name="T14" fmla="*/ 225113 w 306027"/>
              <a:gd name="T15" fmla="*/ 200979 h 309203"/>
              <a:gd name="T16" fmla="*/ 189352 w 306027"/>
              <a:gd name="T17" fmla="*/ 221989 h 309203"/>
              <a:gd name="T18" fmla="*/ 229809 w 306027"/>
              <a:gd name="T19" fmla="*/ 232494 h 309203"/>
              <a:gd name="T20" fmla="*/ 250760 w 306027"/>
              <a:gd name="T21" fmla="*/ 268719 h 309203"/>
              <a:gd name="T22" fmla="*/ 260874 w 306027"/>
              <a:gd name="T23" fmla="*/ 227785 h 309203"/>
              <a:gd name="T24" fmla="*/ 297357 w 306027"/>
              <a:gd name="T25" fmla="*/ 206774 h 309203"/>
              <a:gd name="T26" fmla="*/ 256178 w 306027"/>
              <a:gd name="T27" fmla="*/ 196269 h 309203"/>
              <a:gd name="T28" fmla="*/ 235589 w 306027"/>
              <a:gd name="T29" fmla="*/ 160045 h 309203"/>
              <a:gd name="T30" fmla="*/ 132777 w 306027"/>
              <a:gd name="T31" fmla="*/ 190836 h 309203"/>
              <a:gd name="T32" fmla="*/ 41561 w 306027"/>
              <a:gd name="T33" fmla="*/ 160045 h 309203"/>
              <a:gd name="T34" fmla="*/ 73052 w 306027"/>
              <a:gd name="T35" fmla="*/ 160045 h 309203"/>
              <a:gd name="T36" fmla="*/ 250760 w 306027"/>
              <a:gd name="T37" fmla="*/ 150989 h 309203"/>
              <a:gd name="T38" fmla="*/ 291578 w 306027"/>
              <a:gd name="T39" fmla="*/ 191922 h 309203"/>
              <a:gd name="T40" fmla="*/ 291578 w 306027"/>
              <a:gd name="T41" fmla="*/ 236840 h 309203"/>
              <a:gd name="T42" fmla="*/ 250760 w 306027"/>
              <a:gd name="T43" fmla="*/ 277774 h 309203"/>
              <a:gd name="T44" fmla="*/ 220778 w 306027"/>
              <a:gd name="T45" fmla="*/ 236840 h 309203"/>
              <a:gd name="T46" fmla="*/ 179599 w 306027"/>
              <a:gd name="T47" fmla="*/ 206774 h 309203"/>
              <a:gd name="T48" fmla="*/ 220778 w 306027"/>
              <a:gd name="T49" fmla="*/ 165841 h 309203"/>
              <a:gd name="T50" fmla="*/ 201551 w 306027"/>
              <a:gd name="T51" fmla="*/ 150989 h 309203"/>
              <a:gd name="T52" fmla="*/ 142188 w 306027"/>
              <a:gd name="T53" fmla="*/ 160045 h 309203"/>
              <a:gd name="T54" fmla="*/ 168250 w 306027"/>
              <a:gd name="T55" fmla="*/ 195545 h 309203"/>
              <a:gd name="T56" fmla="*/ 142188 w 306027"/>
              <a:gd name="T57" fmla="*/ 230682 h 309203"/>
              <a:gd name="T58" fmla="*/ 163544 w 306027"/>
              <a:gd name="T59" fmla="*/ 240101 h 309203"/>
              <a:gd name="T60" fmla="*/ 201551 w 306027"/>
              <a:gd name="T61" fmla="*/ 268719 h 309203"/>
              <a:gd name="T62" fmla="*/ 36493 w 306027"/>
              <a:gd name="T63" fmla="*/ 277774 h 309203"/>
              <a:gd name="T64" fmla="*/ 36493 w 306027"/>
              <a:gd name="T65" fmla="*/ 150989 h 309203"/>
              <a:gd name="T66" fmla="*/ 182417 w 306027"/>
              <a:gd name="T67" fmla="*/ 125382 h 309203"/>
              <a:gd name="T68" fmla="*/ 120792 w 306027"/>
              <a:gd name="T69" fmla="*/ 125382 h 309203"/>
              <a:gd name="T70" fmla="*/ 201548 w 306027"/>
              <a:gd name="T71" fmla="*/ 90593 h 309203"/>
              <a:gd name="T72" fmla="*/ 125499 w 306027"/>
              <a:gd name="T73" fmla="*/ 99776 h 309203"/>
              <a:gd name="T74" fmla="*/ 53947 w 306027"/>
              <a:gd name="T75" fmla="*/ 69797 h 309203"/>
              <a:gd name="T76" fmla="*/ 96838 w 306027"/>
              <a:gd name="T77" fmla="*/ 82814 h 309203"/>
              <a:gd name="T78" fmla="*/ 68959 w 306027"/>
              <a:gd name="T79" fmla="*/ 78475 h 309203"/>
              <a:gd name="T80" fmla="*/ 125499 w 306027"/>
              <a:gd name="T81" fmla="*/ 60395 h 309203"/>
              <a:gd name="T82" fmla="*/ 201548 w 306027"/>
              <a:gd name="T83" fmla="*/ 69578 h 309203"/>
              <a:gd name="T84" fmla="*/ 125499 w 306027"/>
              <a:gd name="T85" fmla="*/ 60395 h 309203"/>
              <a:gd name="T86" fmla="*/ 83971 w 306027"/>
              <a:gd name="T87" fmla="*/ 60395 h 309203"/>
              <a:gd name="T88" fmla="*/ 68959 w 306027"/>
              <a:gd name="T89" fmla="*/ 128376 h 309203"/>
              <a:gd name="T90" fmla="*/ 53947 w 306027"/>
              <a:gd name="T91" fmla="*/ 60395 h 309203"/>
              <a:gd name="T92" fmla="*/ 84600 w 306027"/>
              <a:gd name="T93" fmla="*/ 28469 h 309203"/>
              <a:gd name="T94" fmla="*/ 173901 w 306027"/>
              <a:gd name="T95" fmla="*/ 9370 h 309203"/>
              <a:gd name="T96" fmla="*/ 65800 w 306027"/>
              <a:gd name="T97" fmla="*/ 0 h 309203"/>
              <a:gd name="T98" fmla="*/ 244401 w 306027"/>
              <a:gd name="T99" fmla="*/ 14415 h 309203"/>
              <a:gd name="T100" fmla="*/ 235001 w 306027"/>
              <a:gd name="T101" fmla="*/ 132979 h 309203"/>
              <a:gd name="T102" fmla="*/ 183301 w 306027"/>
              <a:gd name="T103" fmla="*/ 9370 h 309203"/>
              <a:gd name="T104" fmla="*/ 84600 w 306027"/>
              <a:gd name="T105" fmla="*/ 37479 h 309203"/>
              <a:gd name="T106" fmla="*/ 14100 w 306027"/>
              <a:gd name="T107" fmla="*/ 9370 h 309203"/>
              <a:gd name="T108" fmla="*/ 14100 w 306027"/>
              <a:gd name="T109" fmla="*/ 300193 h 309203"/>
              <a:gd name="T110" fmla="*/ 239702 w 306027"/>
              <a:gd name="T111" fmla="*/ 290824 h 309203"/>
              <a:gd name="T112" fmla="*/ 14100 w 306027"/>
              <a:gd name="T113" fmla="*/ 309563 h 309203"/>
              <a:gd name="T114" fmla="*/ 14100 w 306027"/>
              <a:gd name="T115" fmla="*/ 0 h 309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027" h="309203">
                <a:moveTo>
                  <a:pt x="82366" y="239822"/>
                </a:moveTo>
                <a:lnTo>
                  <a:pt x="82366" y="268406"/>
                </a:lnTo>
                <a:lnTo>
                  <a:pt x="132621" y="268406"/>
                </a:lnTo>
                <a:lnTo>
                  <a:pt x="132621" y="239822"/>
                </a:lnTo>
                <a:lnTo>
                  <a:pt x="82366" y="239822"/>
                </a:lnTo>
                <a:close/>
                <a:moveTo>
                  <a:pt x="41512" y="239822"/>
                </a:moveTo>
                <a:lnTo>
                  <a:pt x="41512" y="268406"/>
                </a:lnTo>
                <a:lnTo>
                  <a:pt x="72966" y="268406"/>
                </a:lnTo>
                <a:lnTo>
                  <a:pt x="72966" y="239822"/>
                </a:lnTo>
                <a:lnTo>
                  <a:pt x="41512" y="239822"/>
                </a:lnTo>
                <a:close/>
                <a:moveTo>
                  <a:pt x="82366" y="200021"/>
                </a:moveTo>
                <a:lnTo>
                  <a:pt x="82366" y="230414"/>
                </a:lnTo>
                <a:lnTo>
                  <a:pt x="132621" y="230414"/>
                </a:lnTo>
                <a:lnTo>
                  <a:pt x="132621" y="200021"/>
                </a:lnTo>
                <a:lnTo>
                  <a:pt x="82366" y="200021"/>
                </a:lnTo>
                <a:close/>
                <a:moveTo>
                  <a:pt x="41512" y="200021"/>
                </a:moveTo>
                <a:lnTo>
                  <a:pt x="41512" y="230414"/>
                </a:lnTo>
                <a:lnTo>
                  <a:pt x="72966" y="230414"/>
                </a:lnTo>
                <a:lnTo>
                  <a:pt x="72966" y="200021"/>
                </a:lnTo>
                <a:lnTo>
                  <a:pt x="41512" y="200021"/>
                </a:lnTo>
                <a:close/>
                <a:moveTo>
                  <a:pt x="235312" y="159859"/>
                </a:moveTo>
                <a:cubicBezTo>
                  <a:pt x="232064" y="159859"/>
                  <a:pt x="229539" y="162753"/>
                  <a:pt x="229539" y="165648"/>
                </a:cubicBezTo>
                <a:lnTo>
                  <a:pt x="229539" y="196041"/>
                </a:lnTo>
                <a:cubicBezTo>
                  <a:pt x="229539" y="198936"/>
                  <a:pt x="227735" y="200745"/>
                  <a:pt x="224848" y="200745"/>
                </a:cubicBezTo>
                <a:lnTo>
                  <a:pt x="194542" y="200745"/>
                </a:lnTo>
                <a:cubicBezTo>
                  <a:pt x="191294" y="200745"/>
                  <a:pt x="189130" y="203278"/>
                  <a:pt x="189130" y="206534"/>
                </a:cubicBezTo>
                <a:lnTo>
                  <a:pt x="189130" y="221731"/>
                </a:lnTo>
                <a:cubicBezTo>
                  <a:pt x="189130" y="224987"/>
                  <a:pt x="191294" y="227520"/>
                  <a:pt x="194542" y="227520"/>
                </a:cubicBezTo>
                <a:lnTo>
                  <a:pt x="224848" y="227520"/>
                </a:lnTo>
                <a:cubicBezTo>
                  <a:pt x="227735" y="227520"/>
                  <a:pt x="229539" y="229329"/>
                  <a:pt x="229539" y="232224"/>
                </a:cubicBezTo>
                <a:lnTo>
                  <a:pt x="229539" y="262617"/>
                </a:lnTo>
                <a:cubicBezTo>
                  <a:pt x="229539" y="265511"/>
                  <a:pt x="232064" y="268406"/>
                  <a:pt x="235312" y="268406"/>
                </a:cubicBezTo>
                <a:lnTo>
                  <a:pt x="250465" y="268406"/>
                </a:lnTo>
                <a:cubicBezTo>
                  <a:pt x="253712" y="268406"/>
                  <a:pt x="255877" y="265511"/>
                  <a:pt x="255877" y="262617"/>
                </a:cubicBezTo>
                <a:lnTo>
                  <a:pt x="255877" y="232224"/>
                </a:lnTo>
                <a:cubicBezTo>
                  <a:pt x="255877" y="229329"/>
                  <a:pt x="258042" y="227520"/>
                  <a:pt x="260567" y="227520"/>
                </a:cubicBezTo>
                <a:lnTo>
                  <a:pt x="291235" y="227520"/>
                </a:lnTo>
                <a:cubicBezTo>
                  <a:pt x="294482" y="227520"/>
                  <a:pt x="297008" y="224987"/>
                  <a:pt x="297008" y="221731"/>
                </a:cubicBezTo>
                <a:lnTo>
                  <a:pt x="297008" y="206534"/>
                </a:lnTo>
                <a:cubicBezTo>
                  <a:pt x="297008" y="203278"/>
                  <a:pt x="294482" y="200745"/>
                  <a:pt x="291235" y="200745"/>
                </a:cubicBezTo>
                <a:lnTo>
                  <a:pt x="260567" y="200745"/>
                </a:lnTo>
                <a:cubicBezTo>
                  <a:pt x="258042" y="200745"/>
                  <a:pt x="255877" y="198936"/>
                  <a:pt x="255877" y="196041"/>
                </a:cubicBezTo>
                <a:lnTo>
                  <a:pt x="255877" y="165648"/>
                </a:lnTo>
                <a:cubicBezTo>
                  <a:pt x="255877" y="162753"/>
                  <a:pt x="253712" y="159859"/>
                  <a:pt x="250465" y="159859"/>
                </a:cubicBezTo>
                <a:lnTo>
                  <a:pt x="235312" y="159859"/>
                </a:lnTo>
                <a:close/>
                <a:moveTo>
                  <a:pt x="82366" y="159859"/>
                </a:moveTo>
                <a:lnTo>
                  <a:pt x="82366" y="190614"/>
                </a:lnTo>
                <a:lnTo>
                  <a:pt x="132621" y="190614"/>
                </a:lnTo>
                <a:lnTo>
                  <a:pt x="132621" y="159859"/>
                </a:lnTo>
                <a:lnTo>
                  <a:pt x="82366" y="159859"/>
                </a:lnTo>
                <a:close/>
                <a:moveTo>
                  <a:pt x="41512" y="159859"/>
                </a:moveTo>
                <a:lnTo>
                  <a:pt x="41512" y="190614"/>
                </a:lnTo>
                <a:lnTo>
                  <a:pt x="72966" y="190614"/>
                </a:lnTo>
                <a:lnTo>
                  <a:pt x="72966" y="159859"/>
                </a:lnTo>
                <a:lnTo>
                  <a:pt x="41512" y="159859"/>
                </a:lnTo>
                <a:close/>
                <a:moveTo>
                  <a:pt x="235312" y="150813"/>
                </a:moveTo>
                <a:lnTo>
                  <a:pt x="250465" y="150813"/>
                </a:lnTo>
                <a:cubicBezTo>
                  <a:pt x="258763" y="150813"/>
                  <a:pt x="265258" y="157326"/>
                  <a:pt x="265258" y="165648"/>
                </a:cubicBezTo>
                <a:lnTo>
                  <a:pt x="265258" y="191699"/>
                </a:lnTo>
                <a:lnTo>
                  <a:pt x="291235" y="191699"/>
                </a:lnTo>
                <a:cubicBezTo>
                  <a:pt x="299172" y="191699"/>
                  <a:pt x="306027" y="198212"/>
                  <a:pt x="306027" y="206534"/>
                </a:cubicBezTo>
                <a:lnTo>
                  <a:pt x="306027" y="221731"/>
                </a:lnTo>
                <a:cubicBezTo>
                  <a:pt x="306027" y="230053"/>
                  <a:pt x="299172" y="236565"/>
                  <a:pt x="291235" y="236565"/>
                </a:cubicBezTo>
                <a:lnTo>
                  <a:pt x="265258" y="236565"/>
                </a:lnTo>
                <a:lnTo>
                  <a:pt x="265258" y="262617"/>
                </a:lnTo>
                <a:cubicBezTo>
                  <a:pt x="265258" y="270939"/>
                  <a:pt x="258763" y="277451"/>
                  <a:pt x="250465" y="277451"/>
                </a:cubicBezTo>
                <a:lnTo>
                  <a:pt x="235312" y="277451"/>
                </a:lnTo>
                <a:cubicBezTo>
                  <a:pt x="227013" y="277451"/>
                  <a:pt x="220519" y="270939"/>
                  <a:pt x="220519" y="262617"/>
                </a:cubicBezTo>
                <a:lnTo>
                  <a:pt x="220519" y="236565"/>
                </a:lnTo>
                <a:lnTo>
                  <a:pt x="194542" y="236565"/>
                </a:lnTo>
                <a:cubicBezTo>
                  <a:pt x="186243" y="236565"/>
                  <a:pt x="179388" y="230053"/>
                  <a:pt x="179388" y="221731"/>
                </a:cubicBezTo>
                <a:lnTo>
                  <a:pt x="179388" y="206534"/>
                </a:lnTo>
                <a:cubicBezTo>
                  <a:pt x="179388" y="198212"/>
                  <a:pt x="186243" y="191699"/>
                  <a:pt x="194542" y="191699"/>
                </a:cubicBezTo>
                <a:lnTo>
                  <a:pt x="220519" y="191699"/>
                </a:lnTo>
                <a:lnTo>
                  <a:pt x="220519" y="165648"/>
                </a:lnTo>
                <a:cubicBezTo>
                  <a:pt x="220519" y="157326"/>
                  <a:pt x="227013" y="150813"/>
                  <a:pt x="235312" y="150813"/>
                </a:cubicBezTo>
                <a:close/>
                <a:moveTo>
                  <a:pt x="36450" y="150813"/>
                </a:moveTo>
                <a:lnTo>
                  <a:pt x="201314" y="150813"/>
                </a:lnTo>
                <a:cubicBezTo>
                  <a:pt x="204206" y="150813"/>
                  <a:pt x="206014" y="152622"/>
                  <a:pt x="206014" y="155517"/>
                </a:cubicBezTo>
                <a:cubicBezTo>
                  <a:pt x="206014" y="158050"/>
                  <a:pt x="204206" y="159859"/>
                  <a:pt x="201314" y="159859"/>
                </a:cubicBezTo>
                <a:lnTo>
                  <a:pt x="142021" y="159859"/>
                </a:lnTo>
                <a:lnTo>
                  <a:pt x="142021" y="190614"/>
                </a:lnTo>
                <a:lnTo>
                  <a:pt x="163352" y="190614"/>
                </a:lnTo>
                <a:cubicBezTo>
                  <a:pt x="165882" y="190614"/>
                  <a:pt x="168052" y="192423"/>
                  <a:pt x="168052" y="195318"/>
                </a:cubicBezTo>
                <a:cubicBezTo>
                  <a:pt x="168052" y="197850"/>
                  <a:pt x="165882" y="200021"/>
                  <a:pt x="163352" y="200021"/>
                </a:cubicBezTo>
                <a:lnTo>
                  <a:pt x="142021" y="200021"/>
                </a:lnTo>
                <a:lnTo>
                  <a:pt x="142021" y="230414"/>
                </a:lnTo>
                <a:lnTo>
                  <a:pt x="163352" y="230414"/>
                </a:lnTo>
                <a:cubicBezTo>
                  <a:pt x="165882" y="230414"/>
                  <a:pt x="168052" y="232585"/>
                  <a:pt x="168052" y="235118"/>
                </a:cubicBezTo>
                <a:cubicBezTo>
                  <a:pt x="168052" y="237651"/>
                  <a:pt x="165882" y="239822"/>
                  <a:pt x="163352" y="239822"/>
                </a:cubicBezTo>
                <a:lnTo>
                  <a:pt x="142021" y="239822"/>
                </a:lnTo>
                <a:lnTo>
                  <a:pt x="142021" y="268406"/>
                </a:lnTo>
                <a:lnTo>
                  <a:pt x="201314" y="268406"/>
                </a:lnTo>
                <a:cubicBezTo>
                  <a:pt x="204206" y="268406"/>
                  <a:pt x="206014" y="270215"/>
                  <a:pt x="206014" y="272748"/>
                </a:cubicBezTo>
                <a:cubicBezTo>
                  <a:pt x="206014" y="275642"/>
                  <a:pt x="204206" y="277451"/>
                  <a:pt x="201314" y="277451"/>
                </a:cubicBezTo>
                <a:lnTo>
                  <a:pt x="36450" y="277451"/>
                </a:lnTo>
                <a:cubicBezTo>
                  <a:pt x="33920" y="277451"/>
                  <a:pt x="31750" y="275642"/>
                  <a:pt x="31750" y="272748"/>
                </a:cubicBezTo>
                <a:lnTo>
                  <a:pt x="31750" y="155517"/>
                </a:lnTo>
                <a:cubicBezTo>
                  <a:pt x="31750" y="152622"/>
                  <a:pt x="33920" y="150813"/>
                  <a:pt x="36450" y="150813"/>
                </a:cubicBezTo>
                <a:close/>
                <a:moveTo>
                  <a:pt x="125330" y="120650"/>
                </a:moveTo>
                <a:lnTo>
                  <a:pt x="177524" y="120650"/>
                </a:lnTo>
                <a:cubicBezTo>
                  <a:pt x="180044" y="120650"/>
                  <a:pt x="182203" y="122414"/>
                  <a:pt x="182203" y="125236"/>
                </a:cubicBezTo>
                <a:cubicBezTo>
                  <a:pt x="182203" y="127706"/>
                  <a:pt x="180044" y="129822"/>
                  <a:pt x="177524" y="129822"/>
                </a:cubicBezTo>
                <a:lnTo>
                  <a:pt x="125330" y="129822"/>
                </a:lnTo>
                <a:cubicBezTo>
                  <a:pt x="122810" y="129822"/>
                  <a:pt x="120650" y="127706"/>
                  <a:pt x="120650" y="125236"/>
                </a:cubicBezTo>
                <a:cubicBezTo>
                  <a:pt x="120650" y="122414"/>
                  <a:pt x="122810" y="120650"/>
                  <a:pt x="125330" y="120650"/>
                </a:cubicBezTo>
                <a:close/>
                <a:moveTo>
                  <a:pt x="125352" y="90488"/>
                </a:moveTo>
                <a:lnTo>
                  <a:pt x="201311" y="90488"/>
                </a:lnTo>
                <a:cubicBezTo>
                  <a:pt x="204205" y="90488"/>
                  <a:pt x="206014" y="92605"/>
                  <a:pt x="206014" y="95074"/>
                </a:cubicBezTo>
                <a:cubicBezTo>
                  <a:pt x="206014" y="97897"/>
                  <a:pt x="204205" y="99660"/>
                  <a:pt x="201311" y="99660"/>
                </a:cubicBezTo>
                <a:lnTo>
                  <a:pt x="125352" y="99660"/>
                </a:lnTo>
                <a:cubicBezTo>
                  <a:pt x="122821" y="99660"/>
                  <a:pt x="120650" y="97897"/>
                  <a:pt x="120650" y="95074"/>
                </a:cubicBezTo>
                <a:cubicBezTo>
                  <a:pt x="120650" y="92605"/>
                  <a:pt x="122821" y="90488"/>
                  <a:pt x="125352" y="90488"/>
                </a:cubicBezTo>
                <a:close/>
                <a:moveTo>
                  <a:pt x="53884" y="69716"/>
                </a:moveTo>
                <a:cubicBezTo>
                  <a:pt x="46744" y="69716"/>
                  <a:pt x="41389" y="75856"/>
                  <a:pt x="41389" y="82718"/>
                </a:cubicBezTo>
                <a:cubicBezTo>
                  <a:pt x="41389" y="96443"/>
                  <a:pt x="59239" y="111613"/>
                  <a:pt x="68878" y="117753"/>
                </a:cubicBezTo>
                <a:cubicBezTo>
                  <a:pt x="78517" y="111613"/>
                  <a:pt x="96724" y="96443"/>
                  <a:pt x="96724" y="82718"/>
                </a:cubicBezTo>
                <a:cubicBezTo>
                  <a:pt x="96724" y="75856"/>
                  <a:pt x="91012" y="69716"/>
                  <a:pt x="83872" y="69716"/>
                </a:cubicBezTo>
                <a:cubicBezTo>
                  <a:pt x="79231" y="69716"/>
                  <a:pt x="75304" y="72244"/>
                  <a:pt x="72805" y="76217"/>
                </a:cubicBezTo>
                <a:cubicBezTo>
                  <a:pt x="72091" y="77662"/>
                  <a:pt x="70663" y="78384"/>
                  <a:pt x="68878" y="78384"/>
                </a:cubicBezTo>
                <a:cubicBezTo>
                  <a:pt x="67450" y="78384"/>
                  <a:pt x="65665" y="77662"/>
                  <a:pt x="64951" y="76217"/>
                </a:cubicBezTo>
                <a:cubicBezTo>
                  <a:pt x="62452" y="72244"/>
                  <a:pt x="58525" y="69716"/>
                  <a:pt x="53884" y="69716"/>
                </a:cubicBezTo>
                <a:close/>
                <a:moveTo>
                  <a:pt x="125352" y="60325"/>
                </a:moveTo>
                <a:lnTo>
                  <a:pt x="201311" y="60325"/>
                </a:lnTo>
                <a:cubicBezTo>
                  <a:pt x="204205" y="60325"/>
                  <a:pt x="206014" y="62442"/>
                  <a:pt x="206014" y="64911"/>
                </a:cubicBezTo>
                <a:cubicBezTo>
                  <a:pt x="206014" y="67381"/>
                  <a:pt x="204205" y="69497"/>
                  <a:pt x="201311" y="69497"/>
                </a:cubicBezTo>
                <a:lnTo>
                  <a:pt x="125352" y="69497"/>
                </a:lnTo>
                <a:cubicBezTo>
                  <a:pt x="122821" y="69497"/>
                  <a:pt x="120650" y="67381"/>
                  <a:pt x="120650" y="64911"/>
                </a:cubicBezTo>
                <a:cubicBezTo>
                  <a:pt x="120650" y="62442"/>
                  <a:pt x="122821" y="60325"/>
                  <a:pt x="125352" y="60325"/>
                </a:cubicBezTo>
                <a:close/>
                <a:moveTo>
                  <a:pt x="53884" y="60325"/>
                </a:moveTo>
                <a:cubicBezTo>
                  <a:pt x="59596" y="60325"/>
                  <a:pt x="64951" y="62492"/>
                  <a:pt x="68878" y="66465"/>
                </a:cubicBezTo>
                <a:cubicBezTo>
                  <a:pt x="72805" y="62492"/>
                  <a:pt x="78517" y="60325"/>
                  <a:pt x="83872" y="60325"/>
                </a:cubicBezTo>
                <a:cubicBezTo>
                  <a:pt x="96367" y="60325"/>
                  <a:pt x="106006" y="70438"/>
                  <a:pt x="106006" y="82718"/>
                </a:cubicBezTo>
                <a:cubicBezTo>
                  <a:pt x="106006" y="105834"/>
                  <a:pt x="72805" y="126782"/>
                  <a:pt x="71377" y="127505"/>
                </a:cubicBezTo>
                <a:cubicBezTo>
                  <a:pt x="70663" y="127866"/>
                  <a:pt x="69592" y="128227"/>
                  <a:pt x="68878" y="128227"/>
                </a:cubicBezTo>
                <a:cubicBezTo>
                  <a:pt x="68164" y="128227"/>
                  <a:pt x="67450" y="127866"/>
                  <a:pt x="66379" y="127505"/>
                </a:cubicBezTo>
                <a:cubicBezTo>
                  <a:pt x="64951" y="126782"/>
                  <a:pt x="31750" y="105834"/>
                  <a:pt x="31750" y="82718"/>
                </a:cubicBezTo>
                <a:cubicBezTo>
                  <a:pt x="31750" y="70438"/>
                  <a:pt x="41746" y="60325"/>
                  <a:pt x="53884" y="60325"/>
                </a:cubicBezTo>
                <a:close/>
                <a:moveTo>
                  <a:pt x="70418" y="9359"/>
                </a:moveTo>
                <a:lnTo>
                  <a:pt x="70418" y="14398"/>
                </a:lnTo>
                <a:cubicBezTo>
                  <a:pt x="70418" y="21957"/>
                  <a:pt x="76557" y="28436"/>
                  <a:pt x="84501" y="28436"/>
                </a:cubicBezTo>
                <a:lnTo>
                  <a:pt x="159613" y="28436"/>
                </a:lnTo>
                <a:cubicBezTo>
                  <a:pt x="167197" y="28436"/>
                  <a:pt x="173697" y="21957"/>
                  <a:pt x="173697" y="14398"/>
                </a:cubicBezTo>
                <a:lnTo>
                  <a:pt x="173697" y="9359"/>
                </a:lnTo>
                <a:lnTo>
                  <a:pt x="70418" y="9359"/>
                </a:lnTo>
                <a:close/>
                <a:moveTo>
                  <a:pt x="14083" y="0"/>
                </a:moveTo>
                <a:lnTo>
                  <a:pt x="65723" y="0"/>
                </a:lnTo>
                <a:lnTo>
                  <a:pt x="178391" y="0"/>
                </a:lnTo>
                <a:lnTo>
                  <a:pt x="230031" y="0"/>
                </a:lnTo>
                <a:cubicBezTo>
                  <a:pt x="237614" y="0"/>
                  <a:pt x="244114" y="6479"/>
                  <a:pt x="244114" y="14398"/>
                </a:cubicBezTo>
                <a:lnTo>
                  <a:pt x="244114" y="132824"/>
                </a:lnTo>
                <a:cubicBezTo>
                  <a:pt x="244114" y="135344"/>
                  <a:pt x="241947" y="137504"/>
                  <a:pt x="239420" y="137504"/>
                </a:cubicBezTo>
                <a:cubicBezTo>
                  <a:pt x="236892" y="137504"/>
                  <a:pt x="234725" y="135344"/>
                  <a:pt x="234725" y="132824"/>
                </a:cubicBezTo>
                <a:lnTo>
                  <a:pt x="234725" y="14398"/>
                </a:lnTo>
                <a:cubicBezTo>
                  <a:pt x="234725" y="11518"/>
                  <a:pt x="232558" y="9359"/>
                  <a:pt x="230031" y="9359"/>
                </a:cubicBezTo>
                <a:lnTo>
                  <a:pt x="183086" y="9359"/>
                </a:lnTo>
                <a:lnTo>
                  <a:pt x="183086" y="14398"/>
                </a:lnTo>
                <a:cubicBezTo>
                  <a:pt x="183086" y="27356"/>
                  <a:pt x="172613" y="37435"/>
                  <a:pt x="159613" y="37435"/>
                </a:cubicBezTo>
                <a:lnTo>
                  <a:pt x="84501" y="37435"/>
                </a:lnTo>
                <a:cubicBezTo>
                  <a:pt x="71501" y="37435"/>
                  <a:pt x="61029" y="27356"/>
                  <a:pt x="61029" y="14398"/>
                </a:cubicBezTo>
                <a:lnTo>
                  <a:pt x="61029" y="9359"/>
                </a:lnTo>
                <a:lnTo>
                  <a:pt x="14083" y="9359"/>
                </a:lnTo>
                <a:cubicBezTo>
                  <a:pt x="11194" y="9359"/>
                  <a:pt x="9389" y="11518"/>
                  <a:pt x="9389" y="14398"/>
                </a:cubicBezTo>
                <a:lnTo>
                  <a:pt x="9389" y="295165"/>
                </a:lnTo>
                <a:cubicBezTo>
                  <a:pt x="9389" y="297685"/>
                  <a:pt x="11194" y="299844"/>
                  <a:pt x="14083" y="299844"/>
                </a:cubicBezTo>
                <a:lnTo>
                  <a:pt x="230031" y="299844"/>
                </a:lnTo>
                <a:cubicBezTo>
                  <a:pt x="232558" y="299844"/>
                  <a:pt x="234725" y="297685"/>
                  <a:pt x="234725" y="295165"/>
                </a:cubicBezTo>
                <a:cubicBezTo>
                  <a:pt x="234725" y="292285"/>
                  <a:pt x="236892" y="290486"/>
                  <a:pt x="239420" y="290486"/>
                </a:cubicBezTo>
                <a:cubicBezTo>
                  <a:pt x="241947" y="290486"/>
                  <a:pt x="244114" y="292285"/>
                  <a:pt x="244114" y="295165"/>
                </a:cubicBezTo>
                <a:cubicBezTo>
                  <a:pt x="244114" y="302724"/>
                  <a:pt x="237614" y="309203"/>
                  <a:pt x="230031" y="309203"/>
                </a:cubicBezTo>
                <a:lnTo>
                  <a:pt x="14083" y="309203"/>
                </a:lnTo>
                <a:cubicBezTo>
                  <a:pt x="6139" y="309203"/>
                  <a:pt x="0" y="302724"/>
                  <a:pt x="0" y="295165"/>
                </a:cubicBezTo>
                <a:lnTo>
                  <a:pt x="0" y="14398"/>
                </a:lnTo>
                <a:cubicBezTo>
                  <a:pt x="0" y="6479"/>
                  <a:pt x="6139" y="0"/>
                  <a:pt x="14083" y="0"/>
                </a:cubicBezTo>
                <a:close/>
              </a:path>
            </a:pathLst>
          </a:custGeom>
          <a:solidFill>
            <a:schemeClr val="accent2"/>
          </a:solidFill>
          <a:ln>
            <a:noFill/>
          </a:ln>
          <a:effectLst/>
        </p:spPr>
        <p:txBody>
          <a:bodyPr anchor="ctr"/>
          <a:lstStyle/>
          <a:p>
            <a:pPr defTabSz="914217"/>
            <a:endParaRPr lang="en-US" dirty="0">
              <a:solidFill>
                <a:srgbClr val="424242"/>
              </a:solidFill>
              <a:latin typeface="Lato Light" panose="020F0502020204030203" pitchFamily="34" charset="0"/>
            </a:endParaRPr>
          </a:p>
        </p:txBody>
      </p:sp>
      <p:sp>
        <p:nvSpPr>
          <p:cNvPr id="9" name="Freeform 434">
            <a:extLst>
              <a:ext uri="{FF2B5EF4-FFF2-40B4-BE49-F238E27FC236}">
                <a16:creationId xmlns:a16="http://schemas.microsoft.com/office/drawing/2014/main" id="{616D3C83-7C1D-CB4C-8955-3C91117E9431}"/>
              </a:ext>
            </a:extLst>
          </p:cNvPr>
          <p:cNvSpPr>
            <a:spLocks noChangeArrowheads="1"/>
          </p:cNvSpPr>
          <p:nvPr/>
        </p:nvSpPr>
        <p:spPr bwMode="auto">
          <a:xfrm>
            <a:off x="7551546" y="4484234"/>
            <a:ext cx="524495" cy="527196"/>
          </a:xfrm>
          <a:custGeom>
            <a:avLst/>
            <a:gdLst>
              <a:gd name="T0" fmla="*/ 139503 w 307615"/>
              <a:gd name="T1" fmla="*/ 236636 h 309202"/>
              <a:gd name="T2" fmla="*/ 58806 w 307615"/>
              <a:gd name="T3" fmla="*/ 236636 h 309202"/>
              <a:gd name="T4" fmla="*/ 244161 w 307615"/>
              <a:gd name="T5" fmla="*/ 270134 h 309202"/>
              <a:gd name="T6" fmla="*/ 244161 w 307615"/>
              <a:gd name="T7" fmla="*/ 206472 h 309202"/>
              <a:gd name="T8" fmla="*/ 177648 w 307615"/>
              <a:gd name="T9" fmla="*/ 204849 h 309202"/>
              <a:gd name="T10" fmla="*/ 92183 w 307615"/>
              <a:gd name="T11" fmla="*/ 204849 h 309202"/>
              <a:gd name="T12" fmla="*/ 74303 w 307615"/>
              <a:gd name="T13" fmla="*/ 200258 h 309202"/>
              <a:gd name="T14" fmla="*/ 63234 w 307615"/>
              <a:gd name="T15" fmla="*/ 209441 h 309202"/>
              <a:gd name="T16" fmla="*/ 96511 w 307615"/>
              <a:gd name="T17" fmla="*/ 166881 h 309202"/>
              <a:gd name="T18" fmla="*/ 172960 w 307615"/>
              <a:gd name="T19" fmla="*/ 176064 h 309202"/>
              <a:gd name="T20" fmla="*/ 96511 w 307615"/>
              <a:gd name="T21" fmla="*/ 166881 h 309202"/>
              <a:gd name="T22" fmla="*/ 79099 w 307615"/>
              <a:gd name="T23" fmla="*/ 171472 h 309202"/>
              <a:gd name="T24" fmla="*/ 58806 w 307615"/>
              <a:gd name="T25" fmla="*/ 171472 h 309202"/>
              <a:gd name="T26" fmla="*/ 208109 w 307615"/>
              <a:gd name="T27" fmla="*/ 174641 h 309202"/>
              <a:gd name="T28" fmla="*/ 214238 w 307615"/>
              <a:gd name="T29" fmla="*/ 300156 h 309202"/>
              <a:gd name="T30" fmla="*/ 298601 w 307615"/>
              <a:gd name="T31" fmla="*/ 279539 h 309202"/>
              <a:gd name="T32" fmla="*/ 234788 w 307615"/>
              <a:gd name="T33" fmla="*/ 201770 h 309202"/>
              <a:gd name="T34" fmla="*/ 298601 w 307615"/>
              <a:gd name="T35" fmla="*/ 183684 h 309202"/>
              <a:gd name="T36" fmla="*/ 232985 w 307615"/>
              <a:gd name="T37" fmla="*/ 143895 h 309202"/>
              <a:gd name="T38" fmla="*/ 195127 w 307615"/>
              <a:gd name="T39" fmla="*/ 138097 h 309202"/>
              <a:gd name="T40" fmla="*/ 157346 w 307615"/>
              <a:gd name="T41" fmla="*/ 138097 h 309202"/>
              <a:gd name="T42" fmla="*/ 139532 w 307615"/>
              <a:gd name="T43" fmla="*/ 133505 h 309202"/>
              <a:gd name="T44" fmla="*/ 96554 w 307615"/>
              <a:gd name="T45" fmla="*/ 142688 h 309202"/>
              <a:gd name="T46" fmla="*/ 63124 w 307615"/>
              <a:gd name="T47" fmla="*/ 133505 h 309202"/>
              <a:gd name="T48" fmla="*/ 72840 w 307615"/>
              <a:gd name="T49" fmla="*/ 142688 h 309202"/>
              <a:gd name="T50" fmla="*/ 63124 w 307615"/>
              <a:gd name="T51" fmla="*/ 133505 h 309202"/>
              <a:gd name="T52" fmla="*/ 268318 w 307615"/>
              <a:gd name="T53" fmla="*/ 134491 h 309202"/>
              <a:gd name="T54" fmla="*/ 230823 w 307615"/>
              <a:gd name="T55" fmla="*/ 100128 h 309202"/>
              <a:gd name="T56" fmla="*/ 277691 w 307615"/>
              <a:gd name="T57" fmla="*/ 137385 h 309202"/>
              <a:gd name="T58" fmla="*/ 307975 w 307615"/>
              <a:gd name="T59" fmla="*/ 201770 h 309202"/>
              <a:gd name="T60" fmla="*/ 289228 w 307615"/>
              <a:gd name="T61" fmla="*/ 309561 h 309202"/>
              <a:gd name="T62" fmla="*/ 195491 w 307615"/>
              <a:gd name="T63" fmla="*/ 183684 h 309202"/>
              <a:gd name="T64" fmla="*/ 226135 w 307615"/>
              <a:gd name="T65" fmla="*/ 104831 h 309202"/>
              <a:gd name="T66" fmla="*/ 105288 w 307615"/>
              <a:gd name="T67" fmla="*/ 55260 h 309202"/>
              <a:gd name="T68" fmla="*/ 122017 w 307615"/>
              <a:gd name="T69" fmla="*/ 72132 h 309202"/>
              <a:gd name="T70" fmla="*/ 105288 w 307615"/>
              <a:gd name="T71" fmla="*/ 88636 h 309202"/>
              <a:gd name="T72" fmla="*/ 95833 w 307615"/>
              <a:gd name="T73" fmla="*/ 76899 h 309202"/>
              <a:gd name="T74" fmla="*/ 84195 w 307615"/>
              <a:gd name="T75" fmla="*/ 67363 h 309202"/>
              <a:gd name="T76" fmla="*/ 100561 w 307615"/>
              <a:gd name="T77" fmla="*/ 50859 h 309202"/>
              <a:gd name="T78" fmla="*/ 100386 w 307615"/>
              <a:gd name="T79" fmla="*/ 103165 h 309202"/>
              <a:gd name="T80" fmla="*/ 100386 w 307615"/>
              <a:gd name="T81" fmla="*/ 28608 h 309202"/>
              <a:gd name="T82" fmla="*/ 58806 w 307615"/>
              <a:gd name="T83" fmla="*/ 70546 h 309202"/>
              <a:gd name="T84" fmla="*/ 211383 w 307615"/>
              <a:gd name="T85" fmla="*/ 45820 h 309202"/>
              <a:gd name="T86" fmla="*/ 34210 w 307615"/>
              <a:gd name="T87" fmla="*/ 0 h 309202"/>
              <a:gd name="T88" fmla="*/ 208502 w 307615"/>
              <a:gd name="T89" fmla="*/ 360 h 309202"/>
              <a:gd name="T90" fmla="*/ 255676 w 307615"/>
              <a:gd name="T91" fmla="*/ 46903 h 309202"/>
              <a:gd name="T92" fmla="*/ 257117 w 307615"/>
              <a:gd name="T93" fmla="*/ 50150 h 309202"/>
              <a:gd name="T94" fmla="*/ 252435 w 307615"/>
              <a:gd name="T95" fmla="*/ 81900 h 309202"/>
              <a:gd name="T96" fmla="*/ 207061 w 307615"/>
              <a:gd name="T97" fmla="*/ 55201 h 309202"/>
              <a:gd name="T98" fmla="*/ 39251 w 307615"/>
              <a:gd name="T99" fmla="*/ 9380 h 309202"/>
              <a:gd name="T100" fmla="*/ 176092 w 307615"/>
              <a:gd name="T101" fmla="*/ 274926 h 309202"/>
              <a:gd name="T102" fmla="*/ 29529 w 307615"/>
              <a:gd name="T103" fmla="*/ 274926 h 309202"/>
              <a:gd name="T104" fmla="*/ 9363 w 307615"/>
              <a:gd name="T105" fmla="*/ 300181 h 309202"/>
              <a:gd name="T106" fmla="*/ 171410 w 307615"/>
              <a:gd name="T107" fmla="*/ 309562 h 309202"/>
              <a:gd name="T108" fmla="*/ 0 w 307615"/>
              <a:gd name="T109" fmla="*/ 34636 h 309202"/>
              <a:gd name="T110" fmla="*/ 29529 w 307615"/>
              <a:gd name="T111" fmla="*/ 4690 h 3092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07615" h="309202">
                <a:moveTo>
                  <a:pt x="63055" y="231775"/>
                </a:moveTo>
                <a:lnTo>
                  <a:pt x="135022" y="231775"/>
                </a:lnTo>
                <a:cubicBezTo>
                  <a:pt x="137541" y="231775"/>
                  <a:pt x="139340" y="233892"/>
                  <a:pt x="139340" y="236361"/>
                </a:cubicBezTo>
                <a:cubicBezTo>
                  <a:pt x="139340" y="238831"/>
                  <a:pt x="137541" y="240947"/>
                  <a:pt x="135022" y="240947"/>
                </a:cubicBezTo>
                <a:lnTo>
                  <a:pt x="63055" y="240947"/>
                </a:lnTo>
                <a:cubicBezTo>
                  <a:pt x="60536" y="240947"/>
                  <a:pt x="58737" y="238831"/>
                  <a:pt x="58737" y="236361"/>
                </a:cubicBezTo>
                <a:cubicBezTo>
                  <a:pt x="58737" y="233892"/>
                  <a:pt x="60536" y="231775"/>
                  <a:pt x="63055" y="231775"/>
                </a:cubicBezTo>
                <a:close/>
                <a:moveTo>
                  <a:pt x="243876" y="206232"/>
                </a:moveTo>
                <a:lnTo>
                  <a:pt x="243876" y="269820"/>
                </a:lnTo>
                <a:lnTo>
                  <a:pt x="298252" y="269820"/>
                </a:lnTo>
                <a:lnTo>
                  <a:pt x="298252" y="206232"/>
                </a:lnTo>
                <a:lnTo>
                  <a:pt x="243876" y="206232"/>
                </a:lnTo>
                <a:close/>
                <a:moveTo>
                  <a:pt x="96398" y="200025"/>
                </a:moveTo>
                <a:lnTo>
                  <a:pt x="172758" y="200025"/>
                </a:lnTo>
                <a:cubicBezTo>
                  <a:pt x="175639" y="200025"/>
                  <a:pt x="177440" y="202141"/>
                  <a:pt x="177440" y="204611"/>
                </a:cubicBezTo>
                <a:cubicBezTo>
                  <a:pt x="177440" y="207080"/>
                  <a:pt x="175639" y="209197"/>
                  <a:pt x="172758" y="209197"/>
                </a:cubicBezTo>
                <a:lnTo>
                  <a:pt x="96398" y="209197"/>
                </a:lnTo>
                <a:cubicBezTo>
                  <a:pt x="93876" y="209197"/>
                  <a:pt x="92075" y="207080"/>
                  <a:pt x="92075" y="204611"/>
                </a:cubicBezTo>
                <a:cubicBezTo>
                  <a:pt x="92075" y="202141"/>
                  <a:pt x="93876" y="200025"/>
                  <a:pt x="96398" y="200025"/>
                </a:cubicBezTo>
                <a:close/>
                <a:moveTo>
                  <a:pt x="63160" y="200025"/>
                </a:moveTo>
                <a:lnTo>
                  <a:pt x="74216" y="200025"/>
                </a:lnTo>
                <a:cubicBezTo>
                  <a:pt x="77164" y="200025"/>
                  <a:pt x="79007" y="202141"/>
                  <a:pt x="79007" y="204611"/>
                </a:cubicBezTo>
                <a:cubicBezTo>
                  <a:pt x="79007" y="207080"/>
                  <a:pt x="77164" y="209197"/>
                  <a:pt x="74216" y="209197"/>
                </a:cubicBezTo>
                <a:lnTo>
                  <a:pt x="63160" y="209197"/>
                </a:lnTo>
                <a:cubicBezTo>
                  <a:pt x="60580" y="209197"/>
                  <a:pt x="58737" y="207080"/>
                  <a:pt x="58737" y="204611"/>
                </a:cubicBezTo>
                <a:cubicBezTo>
                  <a:pt x="58737" y="202141"/>
                  <a:pt x="60580" y="200025"/>
                  <a:pt x="63160" y="200025"/>
                </a:cubicBezTo>
                <a:close/>
                <a:moveTo>
                  <a:pt x="96398" y="166687"/>
                </a:moveTo>
                <a:lnTo>
                  <a:pt x="172758" y="166687"/>
                </a:lnTo>
                <a:cubicBezTo>
                  <a:pt x="175639" y="166687"/>
                  <a:pt x="177440" y="168803"/>
                  <a:pt x="177440" y="171273"/>
                </a:cubicBezTo>
                <a:cubicBezTo>
                  <a:pt x="177440" y="173742"/>
                  <a:pt x="175639" y="175859"/>
                  <a:pt x="172758" y="175859"/>
                </a:cubicBezTo>
                <a:lnTo>
                  <a:pt x="96398" y="175859"/>
                </a:lnTo>
                <a:cubicBezTo>
                  <a:pt x="93876" y="175859"/>
                  <a:pt x="92075" y="173742"/>
                  <a:pt x="92075" y="171273"/>
                </a:cubicBezTo>
                <a:cubicBezTo>
                  <a:pt x="92075" y="168803"/>
                  <a:pt x="93876" y="166687"/>
                  <a:pt x="96398" y="166687"/>
                </a:cubicBezTo>
                <a:close/>
                <a:moveTo>
                  <a:pt x="63160" y="166687"/>
                </a:moveTo>
                <a:lnTo>
                  <a:pt x="74216" y="166687"/>
                </a:lnTo>
                <a:cubicBezTo>
                  <a:pt x="77164" y="166687"/>
                  <a:pt x="79007" y="168803"/>
                  <a:pt x="79007" y="171273"/>
                </a:cubicBezTo>
                <a:cubicBezTo>
                  <a:pt x="79007" y="173742"/>
                  <a:pt x="77164" y="175859"/>
                  <a:pt x="74216" y="175859"/>
                </a:cubicBezTo>
                <a:lnTo>
                  <a:pt x="63160" y="175859"/>
                </a:lnTo>
                <a:cubicBezTo>
                  <a:pt x="60580" y="175859"/>
                  <a:pt x="58737" y="173742"/>
                  <a:pt x="58737" y="171273"/>
                </a:cubicBezTo>
                <a:cubicBezTo>
                  <a:pt x="58737" y="168803"/>
                  <a:pt x="60580" y="166687"/>
                  <a:pt x="63160" y="166687"/>
                </a:cubicBezTo>
                <a:close/>
                <a:moveTo>
                  <a:pt x="232713" y="143728"/>
                </a:moveTo>
                <a:lnTo>
                  <a:pt x="207866" y="174438"/>
                </a:lnTo>
                <a:cubicBezTo>
                  <a:pt x="205705" y="176967"/>
                  <a:pt x="204985" y="180219"/>
                  <a:pt x="204985" y="183470"/>
                </a:cubicBezTo>
                <a:lnTo>
                  <a:pt x="204985" y="290414"/>
                </a:lnTo>
                <a:cubicBezTo>
                  <a:pt x="204985" y="295472"/>
                  <a:pt x="208946" y="299807"/>
                  <a:pt x="213988" y="299807"/>
                </a:cubicBezTo>
                <a:lnTo>
                  <a:pt x="288890" y="299807"/>
                </a:lnTo>
                <a:cubicBezTo>
                  <a:pt x="294291" y="299807"/>
                  <a:pt x="298252" y="295472"/>
                  <a:pt x="298252" y="290414"/>
                </a:cubicBezTo>
                <a:lnTo>
                  <a:pt x="298252" y="279214"/>
                </a:lnTo>
                <a:lnTo>
                  <a:pt x="239195" y="279214"/>
                </a:lnTo>
                <a:cubicBezTo>
                  <a:pt x="236674" y="279214"/>
                  <a:pt x="234514" y="277046"/>
                  <a:pt x="234514" y="274517"/>
                </a:cubicBezTo>
                <a:lnTo>
                  <a:pt x="234514" y="201535"/>
                </a:lnTo>
                <a:cubicBezTo>
                  <a:pt x="234514" y="198645"/>
                  <a:pt x="236674" y="196477"/>
                  <a:pt x="239195" y="196477"/>
                </a:cubicBezTo>
                <a:lnTo>
                  <a:pt x="298252" y="196477"/>
                </a:lnTo>
                <a:lnTo>
                  <a:pt x="298252" y="183470"/>
                </a:lnTo>
                <a:cubicBezTo>
                  <a:pt x="298252" y="180219"/>
                  <a:pt x="297172" y="176967"/>
                  <a:pt x="295372" y="174438"/>
                </a:cubicBezTo>
                <a:lnTo>
                  <a:pt x="270524" y="143728"/>
                </a:lnTo>
                <a:lnTo>
                  <a:pt x="232713" y="143728"/>
                </a:lnTo>
                <a:close/>
                <a:moveTo>
                  <a:pt x="161879" y="133350"/>
                </a:moveTo>
                <a:lnTo>
                  <a:pt x="190182" y="133350"/>
                </a:lnTo>
                <a:cubicBezTo>
                  <a:pt x="192722" y="133350"/>
                  <a:pt x="194899" y="135466"/>
                  <a:pt x="194899" y="137936"/>
                </a:cubicBezTo>
                <a:cubicBezTo>
                  <a:pt x="194899" y="140758"/>
                  <a:pt x="192722" y="142522"/>
                  <a:pt x="190182" y="142522"/>
                </a:cubicBezTo>
                <a:lnTo>
                  <a:pt x="161879" y="142522"/>
                </a:lnTo>
                <a:cubicBezTo>
                  <a:pt x="158977" y="142522"/>
                  <a:pt x="157162" y="140758"/>
                  <a:pt x="157162" y="137936"/>
                </a:cubicBezTo>
                <a:cubicBezTo>
                  <a:pt x="157162" y="135466"/>
                  <a:pt x="158977" y="133350"/>
                  <a:pt x="161879" y="133350"/>
                </a:cubicBezTo>
                <a:close/>
                <a:moveTo>
                  <a:pt x="96441" y="133350"/>
                </a:moveTo>
                <a:lnTo>
                  <a:pt x="139369" y="133350"/>
                </a:lnTo>
                <a:cubicBezTo>
                  <a:pt x="141916" y="133350"/>
                  <a:pt x="144098" y="135466"/>
                  <a:pt x="144098" y="137936"/>
                </a:cubicBezTo>
                <a:cubicBezTo>
                  <a:pt x="144098" y="140758"/>
                  <a:pt x="141916" y="142522"/>
                  <a:pt x="139369" y="142522"/>
                </a:cubicBezTo>
                <a:lnTo>
                  <a:pt x="96441" y="142522"/>
                </a:lnTo>
                <a:cubicBezTo>
                  <a:pt x="93894" y="142522"/>
                  <a:pt x="92075" y="140758"/>
                  <a:pt x="92075" y="137936"/>
                </a:cubicBezTo>
                <a:cubicBezTo>
                  <a:pt x="92075" y="135466"/>
                  <a:pt x="93894" y="133350"/>
                  <a:pt x="96441" y="133350"/>
                </a:cubicBezTo>
                <a:close/>
                <a:moveTo>
                  <a:pt x="63050" y="133350"/>
                </a:moveTo>
                <a:lnTo>
                  <a:pt x="72755" y="133350"/>
                </a:lnTo>
                <a:cubicBezTo>
                  <a:pt x="75271" y="133350"/>
                  <a:pt x="77428" y="135466"/>
                  <a:pt x="77428" y="137936"/>
                </a:cubicBezTo>
                <a:cubicBezTo>
                  <a:pt x="77428" y="140758"/>
                  <a:pt x="75271" y="142522"/>
                  <a:pt x="72755" y="142522"/>
                </a:cubicBezTo>
                <a:lnTo>
                  <a:pt x="63050" y="142522"/>
                </a:lnTo>
                <a:cubicBezTo>
                  <a:pt x="60534" y="142522"/>
                  <a:pt x="58737" y="140758"/>
                  <a:pt x="58737" y="137936"/>
                </a:cubicBezTo>
                <a:cubicBezTo>
                  <a:pt x="58737" y="135466"/>
                  <a:pt x="60534" y="133350"/>
                  <a:pt x="63050" y="133350"/>
                </a:cubicBezTo>
                <a:close/>
                <a:moveTo>
                  <a:pt x="235234" y="109405"/>
                </a:moveTo>
                <a:lnTo>
                  <a:pt x="235234" y="134335"/>
                </a:lnTo>
                <a:lnTo>
                  <a:pt x="268004" y="134335"/>
                </a:lnTo>
                <a:lnTo>
                  <a:pt x="268004" y="109405"/>
                </a:lnTo>
                <a:lnTo>
                  <a:pt x="235234" y="109405"/>
                </a:lnTo>
                <a:close/>
                <a:moveTo>
                  <a:pt x="230553" y="100012"/>
                </a:moveTo>
                <a:lnTo>
                  <a:pt x="272685" y="100012"/>
                </a:lnTo>
                <a:cubicBezTo>
                  <a:pt x="275206" y="100012"/>
                  <a:pt x="277366" y="102180"/>
                  <a:pt x="277366" y="104709"/>
                </a:cubicBezTo>
                <a:lnTo>
                  <a:pt x="277366" y="137225"/>
                </a:lnTo>
                <a:lnTo>
                  <a:pt x="302574" y="168657"/>
                </a:lnTo>
                <a:cubicBezTo>
                  <a:pt x="305815" y="172632"/>
                  <a:pt x="307615" y="178051"/>
                  <a:pt x="307615" y="183470"/>
                </a:cubicBezTo>
                <a:lnTo>
                  <a:pt x="307615" y="201535"/>
                </a:lnTo>
                <a:lnTo>
                  <a:pt x="307615" y="274517"/>
                </a:lnTo>
                <a:lnTo>
                  <a:pt x="307615" y="290414"/>
                </a:lnTo>
                <a:cubicBezTo>
                  <a:pt x="307615" y="300891"/>
                  <a:pt x="299333" y="309201"/>
                  <a:pt x="288890" y="309201"/>
                </a:cubicBezTo>
                <a:lnTo>
                  <a:pt x="213988" y="309201"/>
                </a:lnTo>
                <a:cubicBezTo>
                  <a:pt x="203905" y="309201"/>
                  <a:pt x="195262" y="300891"/>
                  <a:pt x="195262" y="290414"/>
                </a:cubicBezTo>
                <a:lnTo>
                  <a:pt x="195262" y="183470"/>
                </a:lnTo>
                <a:cubicBezTo>
                  <a:pt x="195262" y="178051"/>
                  <a:pt x="197063" y="172632"/>
                  <a:pt x="200664" y="168657"/>
                </a:cubicBezTo>
                <a:lnTo>
                  <a:pt x="225871" y="137225"/>
                </a:lnTo>
                <a:lnTo>
                  <a:pt x="225871" y="104709"/>
                </a:lnTo>
                <a:cubicBezTo>
                  <a:pt x="225871" y="102180"/>
                  <a:pt x="227672" y="100012"/>
                  <a:pt x="230553" y="100012"/>
                </a:cubicBezTo>
                <a:close/>
                <a:moveTo>
                  <a:pt x="100443" y="50800"/>
                </a:moveTo>
                <a:cubicBezTo>
                  <a:pt x="103349" y="50800"/>
                  <a:pt x="105165" y="52631"/>
                  <a:pt x="105165" y="55196"/>
                </a:cubicBezTo>
                <a:lnTo>
                  <a:pt x="105165" y="67285"/>
                </a:lnTo>
                <a:lnTo>
                  <a:pt x="117152" y="67285"/>
                </a:lnTo>
                <a:cubicBezTo>
                  <a:pt x="119695" y="67285"/>
                  <a:pt x="121874" y="69483"/>
                  <a:pt x="121874" y="72048"/>
                </a:cubicBezTo>
                <a:cubicBezTo>
                  <a:pt x="121874" y="74612"/>
                  <a:pt x="119695" y="76810"/>
                  <a:pt x="117152" y="76810"/>
                </a:cubicBezTo>
                <a:lnTo>
                  <a:pt x="105165" y="76810"/>
                </a:lnTo>
                <a:lnTo>
                  <a:pt x="105165" y="88533"/>
                </a:lnTo>
                <a:cubicBezTo>
                  <a:pt x="105165" y="91464"/>
                  <a:pt x="103349" y="93295"/>
                  <a:pt x="100443" y="93295"/>
                </a:cubicBezTo>
                <a:cubicBezTo>
                  <a:pt x="97900" y="93295"/>
                  <a:pt x="95721" y="91464"/>
                  <a:pt x="95721" y="88533"/>
                </a:cubicBezTo>
                <a:lnTo>
                  <a:pt x="95721" y="76810"/>
                </a:lnTo>
                <a:lnTo>
                  <a:pt x="84097" y="76810"/>
                </a:lnTo>
                <a:cubicBezTo>
                  <a:pt x="81555" y="76810"/>
                  <a:pt x="79375" y="74612"/>
                  <a:pt x="79375" y="72048"/>
                </a:cubicBezTo>
                <a:cubicBezTo>
                  <a:pt x="79375" y="69483"/>
                  <a:pt x="81555" y="67285"/>
                  <a:pt x="84097" y="67285"/>
                </a:cubicBezTo>
                <a:lnTo>
                  <a:pt x="95721" y="67285"/>
                </a:lnTo>
                <a:lnTo>
                  <a:pt x="95721" y="55196"/>
                </a:lnTo>
                <a:cubicBezTo>
                  <a:pt x="95721" y="52631"/>
                  <a:pt x="97900" y="50800"/>
                  <a:pt x="100443" y="50800"/>
                </a:cubicBezTo>
                <a:close/>
                <a:moveTo>
                  <a:pt x="100269" y="37884"/>
                </a:moveTo>
                <a:cubicBezTo>
                  <a:pt x="82367" y="37884"/>
                  <a:pt x="67688" y="52563"/>
                  <a:pt x="67688" y="70464"/>
                </a:cubicBezTo>
                <a:cubicBezTo>
                  <a:pt x="67688" y="88366"/>
                  <a:pt x="82367" y="103045"/>
                  <a:pt x="100269" y="103045"/>
                </a:cubicBezTo>
                <a:cubicBezTo>
                  <a:pt x="118529" y="103045"/>
                  <a:pt x="132850" y="88366"/>
                  <a:pt x="132850" y="70464"/>
                </a:cubicBezTo>
                <a:cubicBezTo>
                  <a:pt x="132850" y="52563"/>
                  <a:pt x="118529" y="37884"/>
                  <a:pt x="100269" y="37884"/>
                </a:cubicBezTo>
                <a:close/>
                <a:moveTo>
                  <a:pt x="100269" y="28575"/>
                </a:moveTo>
                <a:cubicBezTo>
                  <a:pt x="123541" y="28575"/>
                  <a:pt x="142517" y="47550"/>
                  <a:pt x="142517" y="70464"/>
                </a:cubicBezTo>
                <a:cubicBezTo>
                  <a:pt x="142517" y="93378"/>
                  <a:pt x="123541" y="112354"/>
                  <a:pt x="100269" y="112354"/>
                </a:cubicBezTo>
                <a:cubicBezTo>
                  <a:pt x="77355" y="112354"/>
                  <a:pt x="58737" y="93378"/>
                  <a:pt x="58737" y="70464"/>
                </a:cubicBezTo>
                <a:cubicBezTo>
                  <a:pt x="58737" y="47550"/>
                  <a:pt x="77355" y="28575"/>
                  <a:pt x="100269" y="28575"/>
                </a:cubicBezTo>
                <a:close/>
                <a:moveTo>
                  <a:pt x="211136" y="15856"/>
                </a:moveTo>
                <a:lnTo>
                  <a:pt x="211136" y="45767"/>
                </a:lnTo>
                <a:lnTo>
                  <a:pt x="240989" y="45767"/>
                </a:lnTo>
                <a:lnTo>
                  <a:pt x="211136" y="15856"/>
                </a:lnTo>
                <a:close/>
                <a:moveTo>
                  <a:pt x="34170" y="0"/>
                </a:moveTo>
                <a:lnTo>
                  <a:pt x="206819" y="0"/>
                </a:lnTo>
                <a:lnTo>
                  <a:pt x="206819" y="360"/>
                </a:lnTo>
                <a:cubicBezTo>
                  <a:pt x="207179" y="360"/>
                  <a:pt x="207898" y="360"/>
                  <a:pt x="208258" y="360"/>
                </a:cubicBezTo>
                <a:cubicBezTo>
                  <a:pt x="208258" y="360"/>
                  <a:pt x="208618" y="360"/>
                  <a:pt x="208618" y="720"/>
                </a:cubicBezTo>
                <a:cubicBezTo>
                  <a:pt x="209337" y="720"/>
                  <a:pt x="209697" y="1081"/>
                  <a:pt x="210056" y="1441"/>
                </a:cubicBezTo>
                <a:lnTo>
                  <a:pt x="255377" y="46848"/>
                </a:lnTo>
                <a:cubicBezTo>
                  <a:pt x="255737" y="47569"/>
                  <a:pt x="256096" y="47930"/>
                  <a:pt x="256096" y="48290"/>
                </a:cubicBezTo>
                <a:lnTo>
                  <a:pt x="256456" y="48650"/>
                </a:lnTo>
                <a:cubicBezTo>
                  <a:pt x="256456" y="49011"/>
                  <a:pt x="256816" y="49371"/>
                  <a:pt x="256816" y="50092"/>
                </a:cubicBezTo>
                <a:cubicBezTo>
                  <a:pt x="256816" y="50092"/>
                  <a:pt x="256816" y="50092"/>
                  <a:pt x="256816" y="50452"/>
                </a:cubicBezTo>
                <a:lnTo>
                  <a:pt x="256816" y="77120"/>
                </a:lnTo>
                <a:cubicBezTo>
                  <a:pt x="256816" y="79643"/>
                  <a:pt x="254657" y="81805"/>
                  <a:pt x="252140" y="81805"/>
                </a:cubicBezTo>
                <a:cubicBezTo>
                  <a:pt x="249622" y="81805"/>
                  <a:pt x="247464" y="79643"/>
                  <a:pt x="247464" y="77120"/>
                </a:cubicBezTo>
                <a:lnTo>
                  <a:pt x="247464" y="55137"/>
                </a:lnTo>
                <a:lnTo>
                  <a:pt x="206819" y="55137"/>
                </a:lnTo>
                <a:cubicBezTo>
                  <a:pt x="204302" y="55137"/>
                  <a:pt x="202143" y="52975"/>
                  <a:pt x="202143" y="50452"/>
                </a:cubicBezTo>
                <a:lnTo>
                  <a:pt x="202143" y="9369"/>
                </a:lnTo>
                <a:lnTo>
                  <a:pt x="39205" y="9369"/>
                </a:lnTo>
                <a:lnTo>
                  <a:pt x="39205" y="269921"/>
                </a:lnTo>
                <a:lnTo>
                  <a:pt x="171210" y="269921"/>
                </a:lnTo>
                <a:cubicBezTo>
                  <a:pt x="174088" y="269921"/>
                  <a:pt x="175886" y="272083"/>
                  <a:pt x="175886" y="274606"/>
                </a:cubicBezTo>
                <a:cubicBezTo>
                  <a:pt x="175886" y="277128"/>
                  <a:pt x="174088" y="279291"/>
                  <a:pt x="171210" y="279291"/>
                </a:cubicBezTo>
                <a:lnTo>
                  <a:pt x="34170" y="279291"/>
                </a:lnTo>
                <a:cubicBezTo>
                  <a:pt x="31652" y="279291"/>
                  <a:pt x="29494" y="277128"/>
                  <a:pt x="29494" y="274606"/>
                </a:cubicBezTo>
                <a:lnTo>
                  <a:pt x="29494" y="39281"/>
                </a:lnTo>
                <a:lnTo>
                  <a:pt x="9352" y="39281"/>
                </a:lnTo>
                <a:lnTo>
                  <a:pt x="9352" y="299832"/>
                </a:lnTo>
                <a:lnTo>
                  <a:pt x="171210" y="299832"/>
                </a:lnTo>
                <a:cubicBezTo>
                  <a:pt x="174088" y="299832"/>
                  <a:pt x="175886" y="301994"/>
                  <a:pt x="175886" y="304517"/>
                </a:cubicBezTo>
                <a:cubicBezTo>
                  <a:pt x="175886" y="307040"/>
                  <a:pt x="174088" y="309202"/>
                  <a:pt x="171210" y="309202"/>
                </a:cubicBezTo>
                <a:lnTo>
                  <a:pt x="4316" y="309202"/>
                </a:lnTo>
                <a:cubicBezTo>
                  <a:pt x="1798" y="309202"/>
                  <a:pt x="0" y="307040"/>
                  <a:pt x="0" y="304517"/>
                </a:cubicBezTo>
                <a:lnTo>
                  <a:pt x="0" y="34596"/>
                </a:lnTo>
                <a:cubicBezTo>
                  <a:pt x="0" y="32073"/>
                  <a:pt x="1798" y="29911"/>
                  <a:pt x="4316" y="29911"/>
                </a:cubicBezTo>
                <a:lnTo>
                  <a:pt x="29494" y="29911"/>
                </a:lnTo>
                <a:lnTo>
                  <a:pt x="29494" y="4685"/>
                </a:lnTo>
                <a:cubicBezTo>
                  <a:pt x="29494" y="2162"/>
                  <a:pt x="31652" y="0"/>
                  <a:pt x="34170" y="0"/>
                </a:cubicBezTo>
                <a:close/>
              </a:path>
            </a:pathLst>
          </a:custGeom>
          <a:solidFill>
            <a:schemeClr val="accent3"/>
          </a:solidFill>
          <a:ln>
            <a:noFill/>
          </a:ln>
          <a:effectLst/>
        </p:spPr>
        <p:txBody>
          <a:bodyPr anchor="ctr"/>
          <a:lstStyle/>
          <a:p>
            <a:pPr defTabSz="914217"/>
            <a:endParaRPr lang="en-US" dirty="0">
              <a:solidFill>
                <a:srgbClr val="424242"/>
              </a:solidFill>
              <a:latin typeface="Lato Light" panose="020F0502020204030203" pitchFamily="34" charset="0"/>
            </a:endParaRPr>
          </a:p>
        </p:txBody>
      </p:sp>
      <p:sp>
        <p:nvSpPr>
          <p:cNvPr id="10" name="Freeform 443">
            <a:extLst>
              <a:ext uri="{FF2B5EF4-FFF2-40B4-BE49-F238E27FC236}">
                <a16:creationId xmlns:a16="http://schemas.microsoft.com/office/drawing/2014/main" id="{E691C57B-7667-1F4C-81E1-127A3EFCEDD0}"/>
              </a:ext>
            </a:extLst>
          </p:cNvPr>
          <p:cNvSpPr>
            <a:spLocks noChangeArrowheads="1"/>
          </p:cNvSpPr>
          <p:nvPr/>
        </p:nvSpPr>
        <p:spPr bwMode="auto">
          <a:xfrm>
            <a:off x="2788035" y="4484231"/>
            <a:ext cx="527199" cy="527199"/>
          </a:xfrm>
          <a:custGeom>
            <a:avLst/>
            <a:gdLst>
              <a:gd name="T0" fmla="*/ 73584 w 309202"/>
              <a:gd name="T1" fmla="*/ 224697 h 309203"/>
              <a:gd name="T2" fmla="*/ 106047 w 309202"/>
              <a:gd name="T3" fmla="*/ 225419 h 309203"/>
              <a:gd name="T4" fmla="*/ 188437 w 309202"/>
              <a:gd name="T5" fmla="*/ 134088 h 309203"/>
              <a:gd name="T6" fmla="*/ 194919 w 309202"/>
              <a:gd name="T7" fmla="*/ 140603 h 309203"/>
              <a:gd name="T8" fmla="*/ 129011 w 309202"/>
              <a:gd name="T9" fmla="*/ 204665 h 309203"/>
              <a:gd name="T10" fmla="*/ 126131 w 309202"/>
              <a:gd name="T11" fmla="*/ 196703 h 309203"/>
              <a:gd name="T12" fmla="*/ 174942 w 309202"/>
              <a:gd name="T13" fmla="*/ 85300 h 309203"/>
              <a:gd name="T14" fmla="*/ 173860 w 309202"/>
              <a:gd name="T15" fmla="*/ 112746 h 309203"/>
              <a:gd name="T16" fmla="*/ 170613 w 309202"/>
              <a:gd name="T17" fmla="*/ 120691 h 309203"/>
              <a:gd name="T18" fmla="*/ 154021 w 309202"/>
              <a:gd name="T19" fmla="*/ 105885 h 309203"/>
              <a:gd name="T20" fmla="*/ 153300 w 309202"/>
              <a:gd name="T21" fmla="*/ 133692 h 309203"/>
              <a:gd name="T22" fmla="*/ 149693 w 309202"/>
              <a:gd name="T23" fmla="*/ 141637 h 309203"/>
              <a:gd name="T24" fmla="*/ 133100 w 309202"/>
              <a:gd name="T25" fmla="*/ 126830 h 309203"/>
              <a:gd name="T26" fmla="*/ 132378 w 309202"/>
              <a:gd name="T27" fmla="*/ 154276 h 309203"/>
              <a:gd name="T28" fmla="*/ 129133 w 309202"/>
              <a:gd name="T29" fmla="*/ 162583 h 309203"/>
              <a:gd name="T30" fmla="*/ 112539 w 309202"/>
              <a:gd name="T31" fmla="*/ 147776 h 309203"/>
              <a:gd name="T32" fmla="*/ 111457 w 309202"/>
              <a:gd name="T33" fmla="*/ 175222 h 309203"/>
              <a:gd name="T34" fmla="*/ 108211 w 309202"/>
              <a:gd name="T35" fmla="*/ 183167 h 309203"/>
              <a:gd name="T36" fmla="*/ 91619 w 309202"/>
              <a:gd name="T37" fmla="*/ 168722 h 309203"/>
              <a:gd name="T38" fmla="*/ 78994 w 309202"/>
              <a:gd name="T39" fmla="*/ 183167 h 309203"/>
              <a:gd name="T40" fmla="*/ 123361 w 309202"/>
              <a:gd name="T41" fmla="*/ 229392 h 309203"/>
              <a:gd name="T42" fmla="*/ 224719 w 309202"/>
              <a:gd name="T43" fmla="*/ 134776 h 309203"/>
              <a:gd name="T44" fmla="*/ 174942 w 309202"/>
              <a:gd name="T45" fmla="*/ 85300 h 309203"/>
              <a:gd name="T46" fmla="*/ 309563 w 309202"/>
              <a:gd name="T47" fmla="*/ 88930 h 309203"/>
              <a:gd name="T48" fmla="*/ 220871 w 309202"/>
              <a:gd name="T49" fmla="*/ 309563 h 309203"/>
              <a:gd name="T50" fmla="*/ 44568 w 309202"/>
              <a:gd name="T51" fmla="*/ 297285 h 309203"/>
              <a:gd name="T52" fmla="*/ 48894 w 309202"/>
              <a:gd name="T53" fmla="*/ 288980 h 309203"/>
              <a:gd name="T54" fmla="*/ 220871 w 309202"/>
              <a:gd name="T55" fmla="*/ 300174 h 309203"/>
              <a:gd name="T56" fmla="*/ 300549 w 309202"/>
              <a:gd name="T57" fmla="*/ 88930 h 309203"/>
              <a:gd name="T58" fmla="*/ 235540 w 309202"/>
              <a:gd name="T59" fmla="*/ 80967 h 309203"/>
              <a:gd name="T60" fmla="*/ 231212 w 309202"/>
              <a:gd name="T61" fmla="*/ 128275 h 309203"/>
              <a:gd name="T62" fmla="*/ 235540 w 309202"/>
              <a:gd name="T63" fmla="*/ 80967 h 309203"/>
              <a:gd name="T64" fmla="*/ 181435 w 309202"/>
              <a:gd name="T65" fmla="*/ 78439 h 309203"/>
              <a:gd name="T66" fmla="*/ 228687 w 309202"/>
              <a:gd name="T67" fmla="*/ 74105 h 309203"/>
              <a:gd name="T68" fmla="*/ 253576 w 309202"/>
              <a:gd name="T69" fmla="*/ 6574 h 309203"/>
              <a:gd name="T70" fmla="*/ 303353 w 309202"/>
              <a:gd name="T71" fmla="*/ 49549 h 309203"/>
              <a:gd name="T72" fmla="*/ 303353 w 309202"/>
              <a:gd name="T73" fmla="*/ 56410 h 309203"/>
              <a:gd name="T74" fmla="*/ 296499 w 309202"/>
              <a:gd name="T75" fmla="*/ 56410 h 309203"/>
              <a:gd name="T76" fmla="*/ 242033 w 309202"/>
              <a:gd name="T77" fmla="*/ 74105 h 309203"/>
              <a:gd name="T78" fmla="*/ 281350 w 309202"/>
              <a:gd name="T79" fmla="*/ 113468 h 309203"/>
              <a:gd name="T80" fmla="*/ 278103 w 309202"/>
              <a:gd name="T81" fmla="*/ 121413 h 309203"/>
              <a:gd name="T82" fmla="*/ 263675 w 309202"/>
              <a:gd name="T83" fmla="*/ 109135 h 309203"/>
              <a:gd name="T84" fmla="*/ 136707 w 309202"/>
              <a:gd name="T85" fmla="*/ 236253 h 309203"/>
              <a:gd name="T86" fmla="*/ 116868 w 309202"/>
              <a:gd name="T87" fmla="*/ 236253 h 309203"/>
              <a:gd name="T88" fmla="*/ 86569 w 309202"/>
              <a:gd name="T89" fmla="*/ 246365 h 309203"/>
              <a:gd name="T90" fmla="*/ 81159 w 309202"/>
              <a:gd name="T91" fmla="*/ 245643 h 309203"/>
              <a:gd name="T92" fmla="*/ 8657 w 309202"/>
              <a:gd name="T93" fmla="*/ 308118 h 309203"/>
              <a:gd name="T94" fmla="*/ 1803 w 309202"/>
              <a:gd name="T95" fmla="*/ 308118 h 309203"/>
              <a:gd name="T96" fmla="*/ 69616 w 309202"/>
              <a:gd name="T97" fmla="*/ 234086 h 309203"/>
              <a:gd name="T98" fmla="*/ 63484 w 309202"/>
              <a:gd name="T99" fmla="*/ 223253 h 309203"/>
              <a:gd name="T100" fmla="*/ 73944 w 309202"/>
              <a:gd name="T101" fmla="*/ 192917 h 309203"/>
              <a:gd name="T102" fmla="*/ 73944 w 309202"/>
              <a:gd name="T103" fmla="*/ 173055 h 309203"/>
              <a:gd name="T104" fmla="*/ 189730 w 309202"/>
              <a:gd name="T105" fmla="*/ 35103 h 309203"/>
              <a:gd name="T106" fmla="*/ 196224 w 309202"/>
              <a:gd name="T107" fmla="*/ 28603 h 309203"/>
              <a:gd name="T108" fmla="*/ 271611 w 309202"/>
              <a:gd name="T109" fmla="*/ 31492 h 309203"/>
              <a:gd name="T110" fmla="*/ 252133 w 309202"/>
              <a:gd name="T111" fmla="*/ 10185 h 309203"/>
              <a:gd name="T112" fmla="*/ 88973 w 309202"/>
              <a:gd name="T113" fmla="*/ 0 h 309203"/>
              <a:gd name="T114" fmla="*/ 225327 w 309202"/>
              <a:gd name="T115" fmla="*/ 4693 h 309203"/>
              <a:gd name="T116" fmla="*/ 88973 w 309202"/>
              <a:gd name="T117" fmla="*/ 9386 h 309203"/>
              <a:gd name="T118" fmla="*/ 9403 w 309202"/>
              <a:gd name="T119" fmla="*/ 220585 h 309203"/>
              <a:gd name="T120" fmla="*/ 18807 w 309202"/>
              <a:gd name="T121" fmla="*/ 267517 h 309203"/>
              <a:gd name="T122" fmla="*/ 12297 w 309202"/>
              <a:gd name="T123" fmla="*/ 265712 h 309203"/>
              <a:gd name="T124" fmla="*/ 0 w 309202"/>
              <a:gd name="T125" fmla="*/ 89172 h 309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9202" h="309203">
                <a:moveTo>
                  <a:pt x="85027" y="203875"/>
                </a:moveTo>
                <a:lnTo>
                  <a:pt x="73498" y="224436"/>
                </a:lnTo>
                <a:lnTo>
                  <a:pt x="85027" y="236339"/>
                </a:lnTo>
                <a:lnTo>
                  <a:pt x="105923" y="225157"/>
                </a:lnTo>
                <a:lnTo>
                  <a:pt x="85027" y="203875"/>
                </a:lnTo>
                <a:close/>
                <a:moveTo>
                  <a:pt x="188217" y="133932"/>
                </a:moveTo>
                <a:cubicBezTo>
                  <a:pt x="190015" y="131763"/>
                  <a:pt x="192893" y="131763"/>
                  <a:pt x="194692" y="133932"/>
                </a:cubicBezTo>
                <a:cubicBezTo>
                  <a:pt x="196491" y="135740"/>
                  <a:pt x="196491" y="138632"/>
                  <a:pt x="194692" y="140439"/>
                </a:cubicBezTo>
                <a:lnTo>
                  <a:pt x="132459" y="202981"/>
                </a:lnTo>
                <a:cubicBezTo>
                  <a:pt x="131739" y="204065"/>
                  <a:pt x="130300" y="204427"/>
                  <a:pt x="128861" y="204427"/>
                </a:cubicBezTo>
                <a:cubicBezTo>
                  <a:pt x="128142" y="204427"/>
                  <a:pt x="126703" y="204065"/>
                  <a:pt x="125984" y="202981"/>
                </a:cubicBezTo>
                <a:cubicBezTo>
                  <a:pt x="123825" y="201173"/>
                  <a:pt x="123825" y="198281"/>
                  <a:pt x="125984" y="196474"/>
                </a:cubicBezTo>
                <a:lnTo>
                  <a:pt x="188217" y="133932"/>
                </a:lnTo>
                <a:close/>
                <a:moveTo>
                  <a:pt x="174738" y="85201"/>
                </a:moveTo>
                <a:lnTo>
                  <a:pt x="160687" y="99269"/>
                </a:lnTo>
                <a:lnTo>
                  <a:pt x="173657" y="112615"/>
                </a:lnTo>
                <a:cubicBezTo>
                  <a:pt x="175819" y="114419"/>
                  <a:pt x="175819" y="117304"/>
                  <a:pt x="173657" y="119108"/>
                </a:cubicBezTo>
                <a:cubicBezTo>
                  <a:pt x="172936" y="120190"/>
                  <a:pt x="171495" y="120551"/>
                  <a:pt x="170414" y="120551"/>
                </a:cubicBezTo>
                <a:cubicBezTo>
                  <a:pt x="169334" y="120551"/>
                  <a:pt x="167892" y="120190"/>
                  <a:pt x="167172" y="119108"/>
                </a:cubicBezTo>
                <a:lnTo>
                  <a:pt x="153841" y="105762"/>
                </a:lnTo>
                <a:lnTo>
                  <a:pt x="139790" y="120190"/>
                </a:lnTo>
                <a:lnTo>
                  <a:pt x="153121" y="133537"/>
                </a:lnTo>
                <a:cubicBezTo>
                  <a:pt x="154922" y="134980"/>
                  <a:pt x="154922" y="138226"/>
                  <a:pt x="153121" y="140030"/>
                </a:cubicBezTo>
                <a:cubicBezTo>
                  <a:pt x="152040" y="140751"/>
                  <a:pt x="150959" y="141472"/>
                  <a:pt x="149518" y="141472"/>
                </a:cubicBezTo>
                <a:cubicBezTo>
                  <a:pt x="148437" y="141472"/>
                  <a:pt x="147356" y="140751"/>
                  <a:pt x="146636" y="140030"/>
                </a:cubicBezTo>
                <a:lnTo>
                  <a:pt x="132945" y="126683"/>
                </a:lnTo>
                <a:lnTo>
                  <a:pt x="118893" y="140751"/>
                </a:lnTo>
                <a:lnTo>
                  <a:pt x="132224" y="154097"/>
                </a:lnTo>
                <a:cubicBezTo>
                  <a:pt x="134026" y="156261"/>
                  <a:pt x="134026" y="159147"/>
                  <a:pt x="132224" y="160951"/>
                </a:cubicBezTo>
                <a:cubicBezTo>
                  <a:pt x="131144" y="161672"/>
                  <a:pt x="130063" y="162394"/>
                  <a:pt x="128982" y="162394"/>
                </a:cubicBezTo>
                <a:cubicBezTo>
                  <a:pt x="127541" y="162394"/>
                  <a:pt x="126460" y="161672"/>
                  <a:pt x="125379" y="160951"/>
                </a:cubicBezTo>
                <a:lnTo>
                  <a:pt x="112408" y="147604"/>
                </a:lnTo>
                <a:lnTo>
                  <a:pt x="97997" y="161672"/>
                </a:lnTo>
                <a:lnTo>
                  <a:pt x="111327" y="175018"/>
                </a:lnTo>
                <a:cubicBezTo>
                  <a:pt x="113129" y="176822"/>
                  <a:pt x="113129" y="179708"/>
                  <a:pt x="111327" y="181872"/>
                </a:cubicBezTo>
                <a:cubicBezTo>
                  <a:pt x="110607" y="182593"/>
                  <a:pt x="109166" y="182954"/>
                  <a:pt x="108085" y="182954"/>
                </a:cubicBezTo>
                <a:cubicBezTo>
                  <a:pt x="107004" y="182954"/>
                  <a:pt x="105563" y="182593"/>
                  <a:pt x="104842" y="181872"/>
                </a:cubicBezTo>
                <a:lnTo>
                  <a:pt x="91512" y="168526"/>
                </a:lnTo>
                <a:lnTo>
                  <a:pt x="80343" y="179708"/>
                </a:lnTo>
                <a:cubicBezTo>
                  <a:pt x="79622" y="180429"/>
                  <a:pt x="78902" y="181511"/>
                  <a:pt x="78902" y="182954"/>
                </a:cubicBezTo>
                <a:cubicBezTo>
                  <a:pt x="78902" y="184036"/>
                  <a:pt x="79262" y="185479"/>
                  <a:pt x="80343" y="186200"/>
                </a:cubicBezTo>
                <a:lnTo>
                  <a:pt x="123217" y="229125"/>
                </a:lnTo>
                <a:cubicBezTo>
                  <a:pt x="125379" y="231289"/>
                  <a:pt x="128261" y="231289"/>
                  <a:pt x="130063" y="229125"/>
                </a:cubicBezTo>
                <a:lnTo>
                  <a:pt x="224457" y="134619"/>
                </a:lnTo>
                <a:lnTo>
                  <a:pt x="199597" y="110090"/>
                </a:lnTo>
                <a:lnTo>
                  <a:pt x="174738" y="85201"/>
                </a:lnTo>
                <a:close/>
                <a:moveTo>
                  <a:pt x="304521" y="84138"/>
                </a:moveTo>
                <a:cubicBezTo>
                  <a:pt x="307402" y="84138"/>
                  <a:pt x="309202" y="86302"/>
                  <a:pt x="309202" y="88827"/>
                </a:cubicBezTo>
                <a:lnTo>
                  <a:pt x="309202" y="220115"/>
                </a:lnTo>
                <a:cubicBezTo>
                  <a:pt x="309202" y="269167"/>
                  <a:pt x="269589" y="309203"/>
                  <a:pt x="220613" y="309203"/>
                </a:cubicBezTo>
                <a:lnTo>
                  <a:pt x="89170" y="309203"/>
                </a:lnTo>
                <a:cubicBezTo>
                  <a:pt x="73685" y="309203"/>
                  <a:pt x="57840" y="304874"/>
                  <a:pt x="44516" y="296939"/>
                </a:cubicBezTo>
                <a:cubicBezTo>
                  <a:pt x="41995" y="295497"/>
                  <a:pt x="41275" y="292611"/>
                  <a:pt x="42715" y="290447"/>
                </a:cubicBezTo>
                <a:cubicBezTo>
                  <a:pt x="43796" y="288283"/>
                  <a:pt x="46677" y="287562"/>
                  <a:pt x="48837" y="288644"/>
                </a:cubicBezTo>
                <a:cubicBezTo>
                  <a:pt x="61081" y="295857"/>
                  <a:pt x="75126" y="299825"/>
                  <a:pt x="89170" y="299825"/>
                </a:cubicBezTo>
                <a:lnTo>
                  <a:pt x="220613" y="299825"/>
                </a:lnTo>
                <a:cubicBezTo>
                  <a:pt x="264188" y="299825"/>
                  <a:pt x="300199" y="264118"/>
                  <a:pt x="300199" y="220115"/>
                </a:cubicBezTo>
                <a:lnTo>
                  <a:pt x="300199" y="88827"/>
                </a:lnTo>
                <a:cubicBezTo>
                  <a:pt x="300199" y="86302"/>
                  <a:pt x="302000" y="84138"/>
                  <a:pt x="304521" y="84138"/>
                </a:cubicBezTo>
                <a:close/>
                <a:moveTo>
                  <a:pt x="235265" y="80873"/>
                </a:moveTo>
                <a:lnTo>
                  <a:pt x="209685" y="106483"/>
                </a:lnTo>
                <a:lnTo>
                  <a:pt x="230942" y="128126"/>
                </a:lnTo>
                <a:lnTo>
                  <a:pt x="256883" y="102515"/>
                </a:lnTo>
                <a:lnTo>
                  <a:pt x="235265" y="80873"/>
                </a:lnTo>
                <a:close/>
                <a:moveTo>
                  <a:pt x="207163" y="52737"/>
                </a:moveTo>
                <a:lnTo>
                  <a:pt x="181223" y="78348"/>
                </a:lnTo>
                <a:lnTo>
                  <a:pt x="202840" y="99990"/>
                </a:lnTo>
                <a:lnTo>
                  <a:pt x="228420" y="74019"/>
                </a:lnTo>
                <a:lnTo>
                  <a:pt x="207163" y="52737"/>
                </a:lnTo>
                <a:close/>
                <a:moveTo>
                  <a:pt x="253280" y="6566"/>
                </a:moveTo>
                <a:cubicBezTo>
                  <a:pt x="255081" y="4763"/>
                  <a:pt x="257963" y="4763"/>
                  <a:pt x="259765" y="6566"/>
                </a:cubicBezTo>
                <a:lnTo>
                  <a:pt x="302999" y="49491"/>
                </a:lnTo>
                <a:cubicBezTo>
                  <a:pt x="303719" y="50573"/>
                  <a:pt x="304440" y="51655"/>
                  <a:pt x="304440" y="53098"/>
                </a:cubicBezTo>
                <a:cubicBezTo>
                  <a:pt x="304440" y="54180"/>
                  <a:pt x="303719" y="55262"/>
                  <a:pt x="302999" y="56344"/>
                </a:cubicBezTo>
                <a:cubicBezTo>
                  <a:pt x="301918" y="57426"/>
                  <a:pt x="300837" y="57787"/>
                  <a:pt x="299396" y="57787"/>
                </a:cubicBezTo>
                <a:cubicBezTo>
                  <a:pt x="298315" y="57787"/>
                  <a:pt x="297234" y="57426"/>
                  <a:pt x="296153" y="56344"/>
                </a:cubicBezTo>
                <a:lnTo>
                  <a:pt x="278139" y="38309"/>
                </a:lnTo>
                <a:lnTo>
                  <a:pt x="241751" y="74019"/>
                </a:lnTo>
                <a:lnTo>
                  <a:pt x="266610" y="99269"/>
                </a:lnTo>
                <a:lnTo>
                  <a:pt x="281022" y="113336"/>
                </a:lnTo>
                <a:cubicBezTo>
                  <a:pt x="282823" y="115140"/>
                  <a:pt x="282823" y="118386"/>
                  <a:pt x="281022" y="120190"/>
                </a:cubicBezTo>
                <a:cubicBezTo>
                  <a:pt x="279941" y="120911"/>
                  <a:pt x="278860" y="121272"/>
                  <a:pt x="277779" y="121272"/>
                </a:cubicBezTo>
                <a:cubicBezTo>
                  <a:pt x="276338" y="121272"/>
                  <a:pt x="275257" y="120911"/>
                  <a:pt x="274176" y="120190"/>
                </a:cubicBezTo>
                <a:lnTo>
                  <a:pt x="263368" y="109008"/>
                </a:lnTo>
                <a:lnTo>
                  <a:pt x="234185" y="138226"/>
                </a:lnTo>
                <a:lnTo>
                  <a:pt x="136548" y="235978"/>
                </a:lnTo>
                <a:cubicBezTo>
                  <a:pt x="134026" y="238864"/>
                  <a:pt x="130423" y="239946"/>
                  <a:pt x="126820" y="239946"/>
                </a:cubicBezTo>
                <a:cubicBezTo>
                  <a:pt x="123217" y="239946"/>
                  <a:pt x="119614" y="238864"/>
                  <a:pt x="116732" y="235978"/>
                </a:cubicBezTo>
                <a:lnTo>
                  <a:pt x="112408" y="231650"/>
                </a:lnTo>
                <a:lnTo>
                  <a:pt x="86468" y="246078"/>
                </a:lnTo>
                <a:cubicBezTo>
                  <a:pt x="85747" y="246439"/>
                  <a:pt x="85027" y="246800"/>
                  <a:pt x="84306" y="246800"/>
                </a:cubicBezTo>
                <a:cubicBezTo>
                  <a:pt x="82865" y="246800"/>
                  <a:pt x="81784" y="246078"/>
                  <a:pt x="81064" y="245357"/>
                </a:cubicBezTo>
                <a:lnTo>
                  <a:pt x="76020" y="240307"/>
                </a:lnTo>
                <a:lnTo>
                  <a:pt x="8647" y="307760"/>
                </a:lnTo>
                <a:cubicBezTo>
                  <a:pt x="7566" y="308842"/>
                  <a:pt x="6485" y="309203"/>
                  <a:pt x="5404" y="309203"/>
                </a:cubicBezTo>
                <a:cubicBezTo>
                  <a:pt x="3963" y="309203"/>
                  <a:pt x="2882" y="308842"/>
                  <a:pt x="1801" y="307760"/>
                </a:cubicBezTo>
                <a:cubicBezTo>
                  <a:pt x="0" y="305956"/>
                  <a:pt x="0" y="303070"/>
                  <a:pt x="1801" y="301267"/>
                </a:cubicBezTo>
                <a:lnTo>
                  <a:pt x="69535" y="233814"/>
                </a:lnTo>
                <a:lnTo>
                  <a:pt x="64491" y="228764"/>
                </a:lnTo>
                <a:cubicBezTo>
                  <a:pt x="63049" y="227321"/>
                  <a:pt x="62689" y="225157"/>
                  <a:pt x="63410" y="222993"/>
                </a:cubicBezTo>
                <a:lnTo>
                  <a:pt x="77821" y="197022"/>
                </a:lnTo>
                <a:lnTo>
                  <a:pt x="73858" y="192693"/>
                </a:lnTo>
                <a:cubicBezTo>
                  <a:pt x="70976" y="190168"/>
                  <a:pt x="69535" y="186561"/>
                  <a:pt x="69535" y="182954"/>
                </a:cubicBezTo>
                <a:cubicBezTo>
                  <a:pt x="69535" y="179347"/>
                  <a:pt x="70976" y="175740"/>
                  <a:pt x="73858" y="172854"/>
                </a:cubicBezTo>
                <a:lnTo>
                  <a:pt x="200318" y="45884"/>
                </a:lnTo>
                <a:lnTo>
                  <a:pt x="189509" y="35062"/>
                </a:lnTo>
                <a:cubicBezTo>
                  <a:pt x="187708" y="33259"/>
                  <a:pt x="187708" y="30373"/>
                  <a:pt x="189509" y="28570"/>
                </a:cubicBezTo>
                <a:cubicBezTo>
                  <a:pt x="191311" y="26766"/>
                  <a:pt x="194193" y="26766"/>
                  <a:pt x="195995" y="28570"/>
                </a:cubicBezTo>
                <a:lnTo>
                  <a:pt x="235265" y="67526"/>
                </a:lnTo>
                <a:lnTo>
                  <a:pt x="271294" y="31455"/>
                </a:lnTo>
                <a:lnTo>
                  <a:pt x="253280" y="13059"/>
                </a:lnTo>
                <a:cubicBezTo>
                  <a:pt x="252199" y="12338"/>
                  <a:pt x="251839" y="10895"/>
                  <a:pt x="251839" y="10173"/>
                </a:cubicBezTo>
                <a:cubicBezTo>
                  <a:pt x="251839" y="8731"/>
                  <a:pt x="252199" y="7288"/>
                  <a:pt x="253280" y="6566"/>
                </a:cubicBezTo>
                <a:close/>
                <a:moveTo>
                  <a:pt x="88869" y="0"/>
                </a:moveTo>
                <a:lnTo>
                  <a:pt x="220729" y="0"/>
                </a:lnTo>
                <a:cubicBezTo>
                  <a:pt x="223258" y="0"/>
                  <a:pt x="225064" y="2163"/>
                  <a:pt x="225064" y="4688"/>
                </a:cubicBezTo>
                <a:cubicBezTo>
                  <a:pt x="225064" y="7212"/>
                  <a:pt x="223258" y="9375"/>
                  <a:pt x="220729" y="9375"/>
                </a:cubicBezTo>
                <a:lnTo>
                  <a:pt x="88869" y="9375"/>
                </a:lnTo>
                <a:cubicBezTo>
                  <a:pt x="45157" y="9375"/>
                  <a:pt x="9392" y="45075"/>
                  <a:pt x="9392" y="89068"/>
                </a:cubicBezTo>
                <a:lnTo>
                  <a:pt x="9392" y="220328"/>
                </a:lnTo>
                <a:cubicBezTo>
                  <a:pt x="9392" y="234392"/>
                  <a:pt x="13005" y="248455"/>
                  <a:pt x="20230" y="260716"/>
                </a:cubicBezTo>
                <a:cubicBezTo>
                  <a:pt x="21675" y="262879"/>
                  <a:pt x="20953" y="265764"/>
                  <a:pt x="18785" y="267206"/>
                </a:cubicBezTo>
                <a:cubicBezTo>
                  <a:pt x="18063" y="267567"/>
                  <a:pt x="16979" y="267928"/>
                  <a:pt x="16256" y="267928"/>
                </a:cubicBezTo>
                <a:cubicBezTo>
                  <a:pt x="14811" y="267928"/>
                  <a:pt x="13005" y="266846"/>
                  <a:pt x="12283" y="265403"/>
                </a:cubicBezTo>
                <a:cubicBezTo>
                  <a:pt x="4335" y="252061"/>
                  <a:pt x="0" y="236195"/>
                  <a:pt x="0" y="220328"/>
                </a:cubicBezTo>
                <a:lnTo>
                  <a:pt x="0" y="89068"/>
                </a:lnTo>
                <a:cubicBezTo>
                  <a:pt x="0" y="40027"/>
                  <a:pt x="39738" y="0"/>
                  <a:pt x="88869" y="0"/>
                </a:cubicBezTo>
                <a:close/>
              </a:path>
            </a:pathLst>
          </a:custGeom>
          <a:solidFill>
            <a:schemeClr val="accent4"/>
          </a:solidFill>
          <a:ln>
            <a:noFill/>
          </a:ln>
          <a:effectLst/>
        </p:spPr>
        <p:txBody>
          <a:bodyPr anchor="ctr"/>
          <a:lstStyle/>
          <a:p>
            <a:pPr defTabSz="914217"/>
            <a:endParaRPr lang="en-US" dirty="0">
              <a:solidFill>
                <a:srgbClr val="424242"/>
              </a:solidFill>
              <a:latin typeface="Lato Light" panose="020F0502020204030203" pitchFamily="34" charset="0"/>
            </a:endParaRPr>
          </a:p>
        </p:txBody>
      </p:sp>
      <p:sp>
        <p:nvSpPr>
          <p:cNvPr id="12" name="TextBox 11">
            <a:extLst>
              <a:ext uri="{FF2B5EF4-FFF2-40B4-BE49-F238E27FC236}">
                <a16:creationId xmlns:a16="http://schemas.microsoft.com/office/drawing/2014/main" id="{844468E6-7D2B-364F-B9E0-5A64763D81D7}"/>
              </a:ext>
            </a:extLst>
          </p:cNvPr>
          <p:cNvSpPr txBox="1"/>
          <p:nvPr/>
        </p:nvSpPr>
        <p:spPr>
          <a:xfrm>
            <a:off x="6721082" y="5027934"/>
            <a:ext cx="1805302" cy="338554"/>
          </a:xfrm>
          <a:prstGeom prst="rect">
            <a:avLst/>
          </a:prstGeom>
          <a:noFill/>
        </p:spPr>
        <p:txBody>
          <a:bodyPr wrap="none" rtlCol="0" anchor="ctr" anchorCtr="0">
            <a:spAutoFit/>
          </a:bodyPr>
          <a:lstStyle/>
          <a:p>
            <a:pPr algn="ctr" defTabSz="914217"/>
            <a:r>
              <a:rPr lang="en-US" sz="1600" dirty="0">
                <a:solidFill>
                  <a:srgbClr val="58B5DA"/>
                </a:solidFill>
                <a:latin typeface="Poppins" pitchFamily="2" charset="77"/>
                <a:ea typeface="League Spartan" charset="0"/>
                <a:cs typeface="Poppins" pitchFamily="2" charset="77"/>
              </a:rPr>
              <a:t>Export Presence</a:t>
            </a:r>
          </a:p>
        </p:txBody>
      </p:sp>
      <p:sp>
        <p:nvSpPr>
          <p:cNvPr id="13" name="Subtitle 2">
            <a:extLst>
              <a:ext uri="{FF2B5EF4-FFF2-40B4-BE49-F238E27FC236}">
                <a16:creationId xmlns:a16="http://schemas.microsoft.com/office/drawing/2014/main" id="{4E704480-E3BB-C542-B9A6-ED471C0CA671}"/>
              </a:ext>
            </a:extLst>
          </p:cNvPr>
          <p:cNvSpPr txBox="1">
            <a:spLocks/>
          </p:cNvSpPr>
          <p:nvPr/>
        </p:nvSpPr>
        <p:spPr>
          <a:xfrm>
            <a:off x="6770829" y="5272634"/>
            <a:ext cx="2975805" cy="7386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Exporting to Sri Lanka, Philippines, Kenya, Ethiopia. Madagascar, Bangladesh, Malaysia &amp; Afghanistan.</a:t>
            </a:r>
            <a:endParaRPr lang="en-US" sz="1200" dirty="0">
              <a:solidFill>
                <a:srgbClr val="FF0000"/>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14" name="TextBox 13">
            <a:extLst>
              <a:ext uri="{FF2B5EF4-FFF2-40B4-BE49-F238E27FC236}">
                <a16:creationId xmlns:a16="http://schemas.microsoft.com/office/drawing/2014/main" id="{66A2505D-0C03-3548-92BC-6DD19805E534}"/>
              </a:ext>
            </a:extLst>
          </p:cNvPr>
          <p:cNvSpPr txBox="1"/>
          <p:nvPr/>
        </p:nvSpPr>
        <p:spPr>
          <a:xfrm>
            <a:off x="2092813" y="5027934"/>
            <a:ext cx="1835759" cy="338554"/>
          </a:xfrm>
          <a:prstGeom prst="rect">
            <a:avLst/>
          </a:prstGeom>
          <a:noFill/>
        </p:spPr>
        <p:txBody>
          <a:bodyPr wrap="none" rtlCol="0" anchor="ctr" anchorCtr="0">
            <a:spAutoFit/>
          </a:bodyPr>
          <a:lstStyle/>
          <a:p>
            <a:pPr algn="ctr" defTabSz="914217"/>
            <a:r>
              <a:rPr lang="en-US" sz="1600" dirty="0">
                <a:solidFill>
                  <a:srgbClr val="58B5DA"/>
                </a:solidFill>
                <a:latin typeface="Poppins" pitchFamily="2" charset="77"/>
                <a:ea typeface="League Spartan" charset="0"/>
                <a:cs typeface="Poppins" pitchFamily="2" charset="77"/>
              </a:rPr>
              <a:t>Global Standing</a:t>
            </a:r>
          </a:p>
        </p:txBody>
      </p:sp>
      <p:sp>
        <p:nvSpPr>
          <p:cNvPr id="15" name="Subtitle 2">
            <a:extLst>
              <a:ext uri="{FF2B5EF4-FFF2-40B4-BE49-F238E27FC236}">
                <a16:creationId xmlns:a16="http://schemas.microsoft.com/office/drawing/2014/main" id="{74FB7955-42D5-AE44-B70B-DD6DB0075BDC}"/>
              </a:ext>
            </a:extLst>
          </p:cNvPr>
          <p:cNvSpPr txBox="1">
            <a:spLocks/>
          </p:cNvSpPr>
          <p:nvPr/>
        </p:nvSpPr>
        <p:spPr>
          <a:xfrm>
            <a:off x="2165981" y="5272634"/>
            <a:ext cx="3405683" cy="73866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RPL is considered among the top 25 companies producing Hemodialysis Concentrates in the World as per global market intelligence reports</a:t>
            </a:r>
          </a:p>
        </p:txBody>
      </p:sp>
      <p:sp>
        <p:nvSpPr>
          <p:cNvPr id="18" name="TextBox 17">
            <a:extLst>
              <a:ext uri="{FF2B5EF4-FFF2-40B4-BE49-F238E27FC236}">
                <a16:creationId xmlns:a16="http://schemas.microsoft.com/office/drawing/2014/main" id="{3C5B6547-A8C7-4840-9896-C40A5A54EA38}"/>
              </a:ext>
            </a:extLst>
          </p:cNvPr>
          <p:cNvSpPr txBox="1"/>
          <p:nvPr/>
        </p:nvSpPr>
        <p:spPr>
          <a:xfrm>
            <a:off x="2026302" y="1727602"/>
            <a:ext cx="2117887" cy="338554"/>
          </a:xfrm>
          <a:prstGeom prst="rect">
            <a:avLst/>
          </a:prstGeom>
          <a:noFill/>
        </p:spPr>
        <p:txBody>
          <a:bodyPr wrap="none" rtlCol="0" anchor="ctr" anchorCtr="0">
            <a:spAutoFit/>
          </a:bodyPr>
          <a:lstStyle/>
          <a:p>
            <a:pPr algn="ctr" defTabSz="914217"/>
            <a:r>
              <a:rPr lang="en-US" sz="1600" dirty="0">
                <a:solidFill>
                  <a:srgbClr val="58B5DA"/>
                </a:solidFill>
                <a:latin typeface="Poppins" pitchFamily="2" charset="77"/>
                <a:ea typeface="League Spartan" charset="0"/>
                <a:cs typeface="Poppins" pitchFamily="2" charset="77"/>
              </a:rPr>
              <a:t>Plant Certifications</a:t>
            </a:r>
          </a:p>
        </p:txBody>
      </p:sp>
      <p:sp>
        <p:nvSpPr>
          <p:cNvPr id="19" name="Subtitle 2">
            <a:extLst>
              <a:ext uri="{FF2B5EF4-FFF2-40B4-BE49-F238E27FC236}">
                <a16:creationId xmlns:a16="http://schemas.microsoft.com/office/drawing/2014/main" id="{236BC30C-F288-1143-8818-FB4B51493EE7}"/>
              </a:ext>
            </a:extLst>
          </p:cNvPr>
          <p:cNvSpPr txBox="1">
            <a:spLocks/>
          </p:cNvSpPr>
          <p:nvPr/>
        </p:nvSpPr>
        <p:spPr>
          <a:xfrm>
            <a:off x="2092813" y="2008597"/>
            <a:ext cx="2646392" cy="5078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ISO 9001, ISO 13485, CE0120 since 2007 through SGS, UK.</a:t>
            </a:r>
          </a:p>
        </p:txBody>
      </p:sp>
      <p:sp>
        <p:nvSpPr>
          <p:cNvPr id="20" name="TextBox 19">
            <a:extLst>
              <a:ext uri="{FF2B5EF4-FFF2-40B4-BE49-F238E27FC236}">
                <a16:creationId xmlns:a16="http://schemas.microsoft.com/office/drawing/2014/main" id="{8022D3ED-4B97-A44B-BC5B-3DC29C7994A7}"/>
              </a:ext>
            </a:extLst>
          </p:cNvPr>
          <p:cNvSpPr txBox="1"/>
          <p:nvPr/>
        </p:nvSpPr>
        <p:spPr>
          <a:xfrm>
            <a:off x="6386012" y="1437048"/>
            <a:ext cx="1433406" cy="338554"/>
          </a:xfrm>
          <a:prstGeom prst="rect">
            <a:avLst/>
          </a:prstGeom>
          <a:noFill/>
        </p:spPr>
        <p:txBody>
          <a:bodyPr wrap="none" rtlCol="0" anchor="ctr" anchorCtr="0">
            <a:spAutoFit/>
          </a:bodyPr>
          <a:lstStyle/>
          <a:p>
            <a:pPr algn="ctr" defTabSz="914217"/>
            <a:r>
              <a:rPr lang="en-US" sz="1600" dirty="0">
                <a:solidFill>
                  <a:srgbClr val="58B5DA"/>
                </a:solidFill>
                <a:latin typeface="Poppins" pitchFamily="2" charset="77"/>
                <a:ea typeface="League Spartan" charset="0"/>
                <a:cs typeface="Poppins" pitchFamily="2" charset="77"/>
              </a:rPr>
              <a:t>Product Line</a:t>
            </a:r>
          </a:p>
        </p:txBody>
      </p:sp>
      <p:sp>
        <p:nvSpPr>
          <p:cNvPr id="21" name="Subtitle 2">
            <a:extLst>
              <a:ext uri="{FF2B5EF4-FFF2-40B4-BE49-F238E27FC236}">
                <a16:creationId xmlns:a16="http://schemas.microsoft.com/office/drawing/2014/main" id="{D3C273AF-CBF4-0A42-A44B-FEFD25C0EE96}"/>
              </a:ext>
            </a:extLst>
          </p:cNvPr>
          <p:cNvSpPr txBox="1">
            <a:spLocks/>
          </p:cNvSpPr>
          <p:nvPr/>
        </p:nvSpPr>
        <p:spPr>
          <a:xfrm>
            <a:off x="6406658" y="1709045"/>
            <a:ext cx="3789272" cy="5078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Special powder formulations, Cartridge, Bi Bags, Dialysis disinfectant, Salt tablets for water softener, etc.</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19896" t="4022" r="11504" b="9325"/>
          <a:stretch/>
        </p:blipFill>
        <p:spPr>
          <a:xfrm>
            <a:off x="10535142" y="3247648"/>
            <a:ext cx="600203" cy="758151"/>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78" y="3204385"/>
            <a:ext cx="731523" cy="731523"/>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33043" r="27136"/>
          <a:stretch/>
        </p:blipFill>
        <p:spPr>
          <a:xfrm>
            <a:off x="11349237" y="3204385"/>
            <a:ext cx="303737" cy="762741"/>
          </a:xfrm>
          <a:prstGeom prst="rect">
            <a:avLst/>
          </a:prstGeom>
        </p:spPr>
      </p:pic>
    </p:spTree>
    <p:extLst>
      <p:ext uri="{BB962C8B-B14F-4D97-AF65-F5344CB8AC3E}">
        <p14:creationId xmlns:p14="http://schemas.microsoft.com/office/powerpoint/2010/main" val="3054315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3887" cy="886691"/>
          </a:xfrm>
        </p:spPr>
        <p:txBody>
          <a:bodyPr/>
          <a:lstStyle/>
          <a:p>
            <a:pPr defTabSz="914172"/>
            <a:r>
              <a:rPr lang="en-US" sz="4399" b="1" dirty="0" err="1">
                <a:solidFill>
                  <a:srgbClr val="009FE3"/>
                </a:solidFill>
                <a:latin typeface="Poppins" panose="00000500000000000000" pitchFamily="50" charset="0"/>
                <a:cs typeface="Poppins" panose="00000500000000000000" pitchFamily="50" charset="0"/>
              </a:rPr>
              <a:t>Renacon</a:t>
            </a:r>
            <a:r>
              <a:rPr lang="en-US" sz="4399" b="1" dirty="0">
                <a:solidFill>
                  <a:srgbClr val="009FE3"/>
                </a:solidFill>
                <a:latin typeface="Poppins" panose="00000500000000000000" pitchFamily="50" charset="0"/>
                <a:cs typeface="Poppins" panose="00000500000000000000" pitchFamily="50" charset="0"/>
              </a:rPr>
              <a:t> Pharma Limited</a:t>
            </a:r>
          </a:p>
        </p:txBody>
      </p:sp>
      <p:sp>
        <p:nvSpPr>
          <p:cNvPr id="9" name="Rectangle 8"/>
          <p:cNvSpPr/>
          <p:nvPr/>
        </p:nvSpPr>
        <p:spPr>
          <a:xfrm>
            <a:off x="111594" y="1686778"/>
            <a:ext cx="3281668"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Revenue</a:t>
            </a:r>
          </a:p>
        </p:txBody>
      </p:sp>
      <p:sp>
        <p:nvSpPr>
          <p:cNvPr id="10" name="Rectangle 9"/>
          <p:cNvSpPr/>
          <p:nvPr/>
        </p:nvSpPr>
        <p:spPr>
          <a:xfrm>
            <a:off x="111594" y="2955882"/>
            <a:ext cx="3461204"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Capacity</a:t>
            </a:r>
          </a:p>
        </p:txBody>
      </p:sp>
      <p:sp>
        <p:nvSpPr>
          <p:cNvPr id="11" name="Rectangle 10"/>
          <p:cNvSpPr/>
          <p:nvPr/>
        </p:nvSpPr>
        <p:spPr>
          <a:xfrm>
            <a:off x="111594" y="4149078"/>
            <a:ext cx="3884397"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Resources</a:t>
            </a:r>
          </a:p>
        </p:txBody>
      </p:sp>
      <p:sp>
        <p:nvSpPr>
          <p:cNvPr id="12" name="Rectangle 11"/>
          <p:cNvSpPr/>
          <p:nvPr/>
        </p:nvSpPr>
        <p:spPr>
          <a:xfrm>
            <a:off x="4415508" y="1686778"/>
            <a:ext cx="2840842"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715 Million</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3" name="Rectangle 12"/>
          <p:cNvSpPr/>
          <p:nvPr/>
        </p:nvSpPr>
        <p:spPr>
          <a:xfrm>
            <a:off x="4415508" y="2955882"/>
            <a:ext cx="2826415"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2.4 Million</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4" name="Rectangle 13"/>
          <p:cNvSpPr/>
          <p:nvPr/>
        </p:nvSpPr>
        <p:spPr>
          <a:xfrm>
            <a:off x="4415508" y="4149078"/>
            <a:ext cx="1157689"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90+</a:t>
            </a:r>
            <a:endParaRPr lang="en-US" sz="60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4" name="Rectangle 3"/>
          <p:cNvSpPr/>
          <p:nvPr/>
        </p:nvSpPr>
        <p:spPr>
          <a:xfrm>
            <a:off x="8146350" y="3015207"/>
            <a:ext cx="236955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Hemodialysis </a:t>
            </a:r>
          </a:p>
          <a:p>
            <a:r>
              <a:rPr lang="en-US" b="1" dirty="0">
                <a:solidFill>
                  <a:schemeClr val="bg1">
                    <a:lumMod val="75000"/>
                  </a:schemeClr>
                </a:solidFill>
                <a:latin typeface="Poppins" panose="00000500000000000000" pitchFamily="50" charset="0"/>
                <a:cs typeface="Poppins" panose="00000500000000000000" pitchFamily="50" charset="0"/>
              </a:rPr>
              <a:t>Sessions Material  </a:t>
            </a:r>
          </a:p>
        </p:txBody>
      </p:sp>
      <p:sp>
        <p:nvSpPr>
          <p:cNvPr id="15" name="Rectangle 14"/>
          <p:cNvSpPr/>
          <p:nvPr/>
        </p:nvSpPr>
        <p:spPr>
          <a:xfrm>
            <a:off x="8308732" y="1775545"/>
            <a:ext cx="1061509"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Pak </a:t>
            </a:r>
          </a:p>
          <a:p>
            <a:r>
              <a:rPr lang="en-US" b="1" dirty="0">
                <a:solidFill>
                  <a:schemeClr val="bg1">
                    <a:lumMod val="75000"/>
                  </a:schemeClr>
                </a:solidFill>
                <a:latin typeface="Poppins" panose="00000500000000000000" pitchFamily="50" charset="0"/>
                <a:cs typeface="Poppins" panose="00000500000000000000" pitchFamily="50" charset="0"/>
              </a:rPr>
              <a:t>Rupees</a:t>
            </a:r>
          </a:p>
        </p:txBody>
      </p:sp>
      <p:sp>
        <p:nvSpPr>
          <p:cNvPr id="16" name="Rectangle 15"/>
          <p:cNvSpPr/>
          <p:nvPr/>
        </p:nvSpPr>
        <p:spPr>
          <a:xfrm>
            <a:off x="5935476" y="4189811"/>
            <a:ext cx="1484702"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Delighted </a:t>
            </a:r>
          </a:p>
          <a:p>
            <a:r>
              <a:rPr lang="en-US" b="1" dirty="0">
                <a:solidFill>
                  <a:schemeClr val="bg1">
                    <a:lumMod val="75000"/>
                  </a:schemeClr>
                </a:solidFill>
                <a:latin typeface="Poppins" panose="00000500000000000000" pitchFamily="50" charset="0"/>
                <a:cs typeface="Poppins" panose="00000500000000000000" pitchFamily="50" charset="0"/>
              </a:rPr>
              <a:t>Employees</a:t>
            </a:r>
            <a:endParaRPr lang="en-US" sz="6000" b="1" dirty="0">
              <a:solidFill>
                <a:schemeClr val="bg1">
                  <a:lumMod val="75000"/>
                </a:schemeClr>
              </a:solidFill>
              <a:latin typeface="Poppins" panose="00000500000000000000" pitchFamily="50" charset="0"/>
              <a:cs typeface="Poppins" panose="00000500000000000000" pitchFamily="50" charset="0"/>
            </a:endParaRPr>
          </a:p>
        </p:txBody>
      </p:sp>
      <p:sp>
        <p:nvSpPr>
          <p:cNvPr id="17" name="Rectangle 16"/>
          <p:cNvSpPr/>
          <p:nvPr/>
        </p:nvSpPr>
        <p:spPr>
          <a:xfrm>
            <a:off x="111594" y="5309172"/>
            <a:ext cx="5038559"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Certifications</a:t>
            </a:r>
          </a:p>
        </p:txBody>
      </p:sp>
      <p:sp>
        <p:nvSpPr>
          <p:cNvPr id="18" name="Rectangle 17"/>
          <p:cNvSpPr/>
          <p:nvPr/>
        </p:nvSpPr>
        <p:spPr>
          <a:xfrm>
            <a:off x="5524959" y="5309172"/>
            <a:ext cx="1055097"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ISO</a:t>
            </a:r>
            <a:endParaRPr lang="en-US" sz="12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9" name="Rectangle 18"/>
          <p:cNvSpPr/>
          <p:nvPr/>
        </p:nvSpPr>
        <p:spPr>
          <a:xfrm>
            <a:off x="6890804" y="5373830"/>
            <a:ext cx="1620957"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9001 &amp;13485</a:t>
            </a:r>
          </a:p>
          <a:p>
            <a:r>
              <a:rPr lang="en-US" b="1" dirty="0">
                <a:solidFill>
                  <a:schemeClr val="bg1">
                    <a:lumMod val="75000"/>
                  </a:schemeClr>
                </a:solidFill>
                <a:latin typeface="Poppins" panose="00000500000000000000" pitchFamily="50" charset="0"/>
                <a:cs typeface="Poppins" panose="00000500000000000000" pitchFamily="50" charset="0"/>
              </a:rPr>
              <a:t>&amp; CE 0120</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896" t="4022" r="11504" b="9325"/>
          <a:stretch/>
        </p:blipFill>
        <p:spPr>
          <a:xfrm>
            <a:off x="10986615" y="4528174"/>
            <a:ext cx="1157149" cy="1461662"/>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6623" y="4512976"/>
            <a:ext cx="1410324" cy="1410324"/>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33043" r="27136"/>
          <a:stretch/>
        </p:blipFill>
        <p:spPr>
          <a:xfrm>
            <a:off x="8943557" y="4951049"/>
            <a:ext cx="425739" cy="1069112"/>
          </a:xfrm>
          <a:prstGeom prst="rect">
            <a:avLst/>
          </a:prstGeom>
        </p:spPr>
      </p:pic>
      <p:pic>
        <p:nvPicPr>
          <p:cNvPr id="24" name="Picture 23"/>
          <p:cNvPicPr>
            <a:picLocks noChangeAspect="1"/>
          </p:cNvPicPr>
          <p:nvPr/>
        </p:nvPicPr>
        <p:blipFill>
          <a:blip r:embed="rId5"/>
          <a:stretch>
            <a:fillRect/>
          </a:stretch>
        </p:blipFill>
        <p:spPr>
          <a:xfrm>
            <a:off x="11214269" y="2218733"/>
            <a:ext cx="909384" cy="1592947"/>
          </a:xfrm>
          <a:prstGeom prst="rect">
            <a:avLst/>
          </a:prstGeom>
        </p:spPr>
      </p:pic>
      <p:pic>
        <p:nvPicPr>
          <p:cNvPr id="25" name="Picture 24"/>
          <p:cNvPicPr>
            <a:picLocks noChangeAspect="1"/>
          </p:cNvPicPr>
          <p:nvPr/>
        </p:nvPicPr>
        <p:blipFill>
          <a:blip r:embed="rId6"/>
          <a:stretch>
            <a:fillRect/>
          </a:stretch>
        </p:blipFill>
        <p:spPr>
          <a:xfrm>
            <a:off x="10601303" y="2757595"/>
            <a:ext cx="527572" cy="1018120"/>
          </a:xfrm>
          <a:prstGeom prst="rect">
            <a:avLst/>
          </a:prstGeom>
        </p:spPr>
      </p:pic>
      <p:sp>
        <p:nvSpPr>
          <p:cNvPr id="26" name="TextBox 25">
            <a:extLst>
              <a:ext uri="{FF2B5EF4-FFF2-40B4-BE49-F238E27FC236}">
                <a16:creationId xmlns:a16="http://schemas.microsoft.com/office/drawing/2014/main" id="{666A6BB1-C5C3-8949-8792-BEBB9E258137}"/>
              </a:ext>
            </a:extLst>
          </p:cNvPr>
          <p:cNvSpPr txBox="1"/>
          <p:nvPr/>
        </p:nvSpPr>
        <p:spPr>
          <a:xfrm>
            <a:off x="53871" y="605554"/>
            <a:ext cx="12069782" cy="676125"/>
          </a:xfrm>
          <a:prstGeom prst="rect">
            <a:avLst/>
          </a:prstGeom>
        </p:spPr>
        <p:txBody>
          <a:bodyPr vert="horz" lIns="91440" tIns="45720" rIns="91440" bIns="45720" rtlCol="0">
            <a:normAutofit/>
          </a:bodyPr>
          <a:lstStyle>
            <a:lvl1pPr indent="0">
              <a:lnSpc>
                <a:spcPct val="150000"/>
              </a:lnSpc>
              <a:spcBef>
                <a:spcPts val="1000"/>
              </a:spcBef>
              <a:buFont typeface="Arial" panose="020B0604020202020204" pitchFamily="34" charset="0"/>
              <a:buNone/>
              <a:defRPr sz="1500">
                <a:solidFill>
                  <a:schemeClr val="accent3">
                    <a:lumMod val="75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nSpc>
                <a:spcPct val="90000"/>
              </a:lnSpc>
              <a:spcBef>
                <a:spcPts val="500"/>
              </a:spcBef>
              <a:buFont typeface="Arial" panose="020B0604020202020204" pitchFamily="34" charset="0"/>
              <a:buChar char="•"/>
              <a:defRPr sz="2000">
                <a:solidFill>
                  <a:schemeClr val="accent3">
                    <a:lumMod val="75000"/>
                  </a:schemeClr>
                </a:solidFill>
              </a:defRPr>
            </a:lvl2pPr>
            <a:lvl3pPr marL="1143000" indent="-228600">
              <a:lnSpc>
                <a:spcPct val="90000"/>
              </a:lnSpc>
              <a:spcBef>
                <a:spcPts val="500"/>
              </a:spcBef>
              <a:buFont typeface="Arial" panose="020B0604020202020204" pitchFamily="34" charset="0"/>
              <a:buChar char="•"/>
              <a:defRPr>
                <a:solidFill>
                  <a:schemeClr val="accent3">
                    <a:lumMod val="75000"/>
                  </a:schemeClr>
                </a:solidFill>
              </a:defRPr>
            </a:lvl3pPr>
            <a:lvl4pPr marL="1600200" indent="-228600">
              <a:lnSpc>
                <a:spcPct val="90000"/>
              </a:lnSpc>
              <a:spcBef>
                <a:spcPts val="500"/>
              </a:spcBef>
              <a:buFont typeface="Arial" panose="020B0604020202020204" pitchFamily="34" charset="0"/>
              <a:buChar char="•"/>
              <a:defRPr sz="1600">
                <a:solidFill>
                  <a:schemeClr val="accent3">
                    <a:lumMod val="75000"/>
                  </a:schemeClr>
                </a:solidFill>
              </a:defRPr>
            </a:lvl4pPr>
            <a:lvl5pPr marL="2057400" indent="-228600">
              <a:lnSpc>
                <a:spcPct val="90000"/>
              </a:lnSpc>
              <a:spcBef>
                <a:spcPts val="500"/>
              </a:spcBef>
              <a:buFont typeface="Arial" panose="020B0604020202020204" pitchFamily="34" charset="0"/>
              <a:buChar char="•"/>
              <a:defRPr sz="1600">
                <a:solidFill>
                  <a:schemeClr val="accent3">
                    <a:lumMod val="7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50"/>
              </a:lnSpc>
            </a:pPr>
            <a:r>
              <a:rPr lang="en-US" sz="14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Our existing plant capacity is around 2.4 M hemodialysis sessions per year which will be increased to 15.3 M sessions per year with the commissioning of our </a:t>
            </a:r>
            <a:r>
              <a:rPr lang="en-US" sz="1400" b="1" dirty="0">
                <a:solidFill>
                  <a:srgbClr val="FF0000"/>
                </a:solidFill>
                <a:latin typeface="Lato Light" panose="020F0502020204030203" pitchFamily="34" charset="0"/>
                <a:ea typeface="Lato Light" panose="020F0502020204030203" pitchFamily="34" charset="0"/>
                <a:cs typeface="Mukta ExtraLight" panose="020B0000000000000000" pitchFamily="34" charset="77"/>
              </a:rPr>
              <a:t>New Plant</a:t>
            </a:r>
            <a:r>
              <a:rPr lang="en-US" sz="1400" dirty="0">
                <a:solidFill>
                  <a:srgbClr val="424242"/>
                </a:solidFill>
                <a:latin typeface="Lato Light" panose="020F0502020204030203" pitchFamily="34" charset="0"/>
                <a:ea typeface="Lato Light" panose="020F0502020204030203" pitchFamily="34" charset="0"/>
                <a:cs typeface="Mukta ExtraLight" panose="020B0000000000000000" pitchFamily="34" charset="77"/>
              </a:rPr>
              <a:t> which is being built on 2-acres in FIEDMC ,Pakistan. </a:t>
            </a:r>
          </a:p>
        </p:txBody>
      </p:sp>
    </p:spTree>
    <p:extLst>
      <p:ext uri="{BB962C8B-B14F-4D97-AF65-F5344CB8AC3E}">
        <p14:creationId xmlns:p14="http://schemas.microsoft.com/office/powerpoint/2010/main" val="113763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7568F1-C115-FDD0-25C7-46E18695F494}"/>
              </a:ext>
            </a:extLst>
          </p:cNvPr>
          <p:cNvSpPr>
            <a:spLocks noGrp="1"/>
          </p:cNvSpPr>
          <p:nvPr>
            <p:ph type="title"/>
          </p:nvPr>
        </p:nvSpPr>
        <p:spPr>
          <a:xfrm>
            <a:off x="155251" y="131209"/>
            <a:ext cx="11416263" cy="854311"/>
          </a:xfrm>
        </p:spPr>
        <p:txBody>
          <a:bodyPr>
            <a:normAutofit/>
          </a:bodyPr>
          <a:lstStyle/>
          <a:p>
            <a:r>
              <a:rPr lang="en-US" sz="3400" b="1" dirty="0">
                <a:latin typeface="Poppins" panose="00000500000000000000" pitchFamily="2" charset="0"/>
                <a:cs typeface="Poppins" panose="00000500000000000000" pitchFamily="2" charset="0"/>
              </a:rPr>
              <a:t>Last Two Years Balance Sheet – </a:t>
            </a:r>
            <a:r>
              <a:rPr lang="en-US" sz="3400" b="1" dirty="0" err="1">
                <a:latin typeface="Poppins" panose="00000500000000000000" pitchFamily="2" charset="0"/>
                <a:cs typeface="Poppins" panose="00000500000000000000" pitchFamily="2" charset="0"/>
              </a:rPr>
              <a:t>Renacon</a:t>
            </a:r>
            <a:endParaRPr lang="en-US" sz="3400" b="1" dirty="0">
              <a:solidFill>
                <a:srgbClr val="002060"/>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EC095EFA-458D-4636-53BE-610216AAD997}"/>
              </a:ext>
            </a:extLst>
          </p:cNvPr>
          <p:cNvPicPr>
            <a:picLocks noChangeAspect="1"/>
          </p:cNvPicPr>
          <p:nvPr/>
        </p:nvPicPr>
        <p:blipFill>
          <a:blip r:embed="rId2"/>
          <a:stretch>
            <a:fillRect/>
          </a:stretch>
        </p:blipFill>
        <p:spPr>
          <a:xfrm>
            <a:off x="1562583" y="1076446"/>
            <a:ext cx="9016678" cy="5011838"/>
          </a:xfrm>
          <a:prstGeom prst="rect">
            <a:avLst/>
          </a:prstGeom>
        </p:spPr>
      </p:pic>
    </p:spTree>
    <p:extLst>
      <p:ext uri="{BB962C8B-B14F-4D97-AF65-F5344CB8AC3E}">
        <p14:creationId xmlns:p14="http://schemas.microsoft.com/office/powerpoint/2010/main" val="1450085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7568F1-C115-FDD0-25C7-46E18695F494}"/>
              </a:ext>
            </a:extLst>
          </p:cNvPr>
          <p:cNvSpPr>
            <a:spLocks noGrp="1"/>
          </p:cNvSpPr>
          <p:nvPr>
            <p:ph type="title"/>
          </p:nvPr>
        </p:nvSpPr>
        <p:spPr>
          <a:xfrm>
            <a:off x="155251" y="131209"/>
            <a:ext cx="11416263" cy="854311"/>
          </a:xfrm>
        </p:spPr>
        <p:txBody>
          <a:bodyPr>
            <a:normAutofit/>
          </a:bodyPr>
          <a:lstStyle/>
          <a:p>
            <a:r>
              <a:rPr lang="en-US" sz="3400" b="1" dirty="0">
                <a:latin typeface="Poppins" panose="00000500000000000000" pitchFamily="2" charset="0"/>
                <a:cs typeface="Poppins" panose="00000500000000000000" pitchFamily="2" charset="0"/>
              </a:rPr>
              <a:t>Last Two Years Profit or Loss – </a:t>
            </a:r>
            <a:r>
              <a:rPr lang="en-US" sz="3400" b="1" dirty="0" err="1">
                <a:latin typeface="Poppins" panose="00000500000000000000" pitchFamily="2" charset="0"/>
                <a:cs typeface="Poppins" panose="00000500000000000000" pitchFamily="2" charset="0"/>
              </a:rPr>
              <a:t>Renacon</a:t>
            </a:r>
            <a:endParaRPr lang="en-US" sz="3400" b="1" dirty="0">
              <a:solidFill>
                <a:srgbClr val="002060"/>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31B4184E-FB53-7141-62D4-62E9ED2B7971}"/>
              </a:ext>
            </a:extLst>
          </p:cNvPr>
          <p:cNvPicPr>
            <a:picLocks noChangeAspect="1"/>
          </p:cNvPicPr>
          <p:nvPr/>
        </p:nvPicPr>
        <p:blipFill>
          <a:blip r:embed="rId2"/>
          <a:stretch>
            <a:fillRect/>
          </a:stretch>
        </p:blipFill>
        <p:spPr>
          <a:xfrm>
            <a:off x="1551008" y="879677"/>
            <a:ext cx="9120850" cy="5127585"/>
          </a:xfrm>
          <a:prstGeom prst="rect">
            <a:avLst/>
          </a:prstGeom>
        </p:spPr>
      </p:pic>
    </p:spTree>
    <p:extLst>
      <p:ext uri="{BB962C8B-B14F-4D97-AF65-F5344CB8AC3E}">
        <p14:creationId xmlns:p14="http://schemas.microsoft.com/office/powerpoint/2010/main" val="3804632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D916-2EAD-3E43-89EE-F9D15D37A4BF}"/>
              </a:ext>
            </a:extLst>
          </p:cNvPr>
          <p:cNvSpPr>
            <a:spLocks noGrp="1"/>
          </p:cNvSpPr>
          <p:nvPr>
            <p:ph type="title"/>
          </p:nvPr>
        </p:nvSpPr>
        <p:spPr>
          <a:xfrm>
            <a:off x="2747791" y="2308225"/>
            <a:ext cx="6144749" cy="1325563"/>
          </a:xfrm>
        </p:spPr>
        <p:txBody>
          <a:bodyPr/>
          <a:lstStyle/>
          <a:p>
            <a:r>
              <a:rPr lang="en-US" dirty="0"/>
              <a:t>Consolidated Financials</a:t>
            </a:r>
          </a:p>
        </p:txBody>
      </p:sp>
    </p:spTree>
    <p:extLst>
      <p:ext uri="{BB962C8B-B14F-4D97-AF65-F5344CB8AC3E}">
        <p14:creationId xmlns:p14="http://schemas.microsoft.com/office/powerpoint/2010/main" val="212192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10" y="-91440"/>
            <a:ext cx="10530428" cy="839591"/>
          </a:xfrm>
        </p:spPr>
        <p:txBody>
          <a:bodyPr/>
          <a:lstStyle/>
          <a:p>
            <a:r>
              <a:rPr lang="en-US" sz="3400" b="1" dirty="0">
                <a:latin typeface="Poppins" panose="00000500000000000000" pitchFamily="2" charset="0"/>
                <a:cs typeface="Poppins" panose="00000500000000000000" pitchFamily="2" charset="0"/>
              </a:rPr>
              <a:t>Last Two years Segment Wise Sale</a:t>
            </a:r>
            <a:r>
              <a:rPr lang="en-US" dirty="0"/>
              <a:t> </a:t>
            </a:r>
          </a:p>
        </p:txBody>
      </p:sp>
      <p:graphicFrame>
        <p:nvGraphicFramePr>
          <p:cNvPr id="7" name="Chart 6">
            <a:extLst>
              <a:ext uri="{FF2B5EF4-FFF2-40B4-BE49-F238E27FC236}">
                <a16:creationId xmlns:a16="http://schemas.microsoft.com/office/drawing/2014/main" id="{D47FB730-E757-25AF-65CD-7B0A1C3F0539}"/>
              </a:ext>
            </a:extLst>
          </p:cNvPr>
          <p:cNvGraphicFramePr>
            <a:graphicFrameLocks/>
          </p:cNvGraphicFramePr>
          <p:nvPr/>
        </p:nvGraphicFramePr>
        <p:xfrm>
          <a:off x="700644" y="748151"/>
          <a:ext cx="10390909" cy="47976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542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10315594" cy="854311"/>
          </a:xfrm>
        </p:spPr>
        <p:txBody>
          <a:bodyPr>
            <a:normAutofit fontScale="90000"/>
          </a:bodyPr>
          <a:lstStyle/>
          <a:p>
            <a:r>
              <a:rPr lang="en-US" b="1" dirty="0">
                <a:latin typeface="Poppins" panose="00000500000000000000" pitchFamily="2" charset="0"/>
                <a:cs typeface="Poppins" panose="00000500000000000000" pitchFamily="2" charset="0"/>
              </a:rPr>
              <a:t>Last Two Years Balance Sheet – Consolidated</a:t>
            </a:r>
          </a:p>
        </p:txBody>
      </p:sp>
      <p:pic>
        <p:nvPicPr>
          <p:cNvPr id="4" name="Picture 3">
            <a:extLst>
              <a:ext uri="{FF2B5EF4-FFF2-40B4-BE49-F238E27FC236}">
                <a16:creationId xmlns:a16="http://schemas.microsoft.com/office/drawing/2014/main" id="{D2C10633-F52F-2DDB-A5C7-E5569FBC8B5D}"/>
              </a:ext>
            </a:extLst>
          </p:cNvPr>
          <p:cNvPicPr>
            <a:picLocks noChangeAspect="1"/>
          </p:cNvPicPr>
          <p:nvPr/>
        </p:nvPicPr>
        <p:blipFill>
          <a:blip r:embed="rId3"/>
          <a:stretch>
            <a:fillRect/>
          </a:stretch>
        </p:blipFill>
        <p:spPr>
          <a:xfrm>
            <a:off x="1782500" y="922832"/>
            <a:ext cx="8657865" cy="5165452"/>
          </a:xfrm>
          <a:prstGeom prst="rect">
            <a:avLst/>
          </a:prstGeom>
        </p:spPr>
      </p:pic>
    </p:spTree>
    <p:extLst>
      <p:ext uri="{BB962C8B-B14F-4D97-AF65-F5344CB8AC3E}">
        <p14:creationId xmlns:p14="http://schemas.microsoft.com/office/powerpoint/2010/main" val="2356183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Profit or Loss – Consolidated</a:t>
            </a:r>
          </a:p>
        </p:txBody>
      </p:sp>
      <p:pic>
        <p:nvPicPr>
          <p:cNvPr id="3" name="Picture 2">
            <a:extLst>
              <a:ext uri="{FF2B5EF4-FFF2-40B4-BE49-F238E27FC236}">
                <a16:creationId xmlns:a16="http://schemas.microsoft.com/office/drawing/2014/main" id="{CEE350D2-3B62-1BCE-FC71-E32B4596BDB0}"/>
              </a:ext>
            </a:extLst>
          </p:cNvPr>
          <p:cNvPicPr>
            <a:picLocks noChangeAspect="1"/>
          </p:cNvPicPr>
          <p:nvPr/>
        </p:nvPicPr>
        <p:blipFill>
          <a:blip r:embed="rId3"/>
          <a:stretch>
            <a:fillRect/>
          </a:stretch>
        </p:blipFill>
        <p:spPr>
          <a:xfrm>
            <a:off x="1255128" y="920248"/>
            <a:ext cx="9451454" cy="5306931"/>
          </a:xfrm>
          <a:prstGeom prst="rect">
            <a:avLst/>
          </a:prstGeom>
        </p:spPr>
      </p:pic>
    </p:spTree>
    <p:extLst>
      <p:ext uri="{BB962C8B-B14F-4D97-AF65-F5344CB8AC3E}">
        <p14:creationId xmlns:p14="http://schemas.microsoft.com/office/powerpoint/2010/main" val="283472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3521D5-91B0-1143-98EC-BE78A3F47F0D}"/>
              </a:ext>
            </a:extLst>
          </p:cNvPr>
          <p:cNvGraphicFramePr>
            <a:graphicFrameLocks noGrp="1"/>
          </p:cNvGraphicFramePr>
          <p:nvPr>
            <p:extLst>
              <p:ext uri="{D42A27DB-BD31-4B8C-83A1-F6EECF244321}">
                <p14:modId xmlns:p14="http://schemas.microsoft.com/office/powerpoint/2010/main" val="2529479207"/>
              </p:ext>
            </p:extLst>
          </p:nvPr>
        </p:nvGraphicFramePr>
        <p:xfrm>
          <a:off x="2720970" y="1075588"/>
          <a:ext cx="5943594" cy="1278709"/>
        </p:xfrm>
        <a:graphic>
          <a:graphicData uri="http://schemas.openxmlformats.org/drawingml/2006/table">
            <a:tbl>
              <a:tblPr/>
              <a:tblGrid>
                <a:gridCol w="1511967">
                  <a:extLst>
                    <a:ext uri="{9D8B030D-6E8A-4147-A177-3AD203B41FA5}">
                      <a16:colId xmlns:a16="http://schemas.microsoft.com/office/drawing/2014/main" val="1901861790"/>
                    </a:ext>
                  </a:extLst>
                </a:gridCol>
                <a:gridCol w="1511967">
                  <a:extLst>
                    <a:ext uri="{9D8B030D-6E8A-4147-A177-3AD203B41FA5}">
                      <a16:colId xmlns:a16="http://schemas.microsoft.com/office/drawing/2014/main" val="2492941289"/>
                    </a:ext>
                  </a:extLst>
                </a:gridCol>
                <a:gridCol w="1381625">
                  <a:extLst>
                    <a:ext uri="{9D8B030D-6E8A-4147-A177-3AD203B41FA5}">
                      <a16:colId xmlns:a16="http://schemas.microsoft.com/office/drawing/2014/main" val="4238635214"/>
                    </a:ext>
                  </a:extLst>
                </a:gridCol>
                <a:gridCol w="1538035">
                  <a:extLst>
                    <a:ext uri="{9D8B030D-6E8A-4147-A177-3AD203B41FA5}">
                      <a16:colId xmlns:a16="http://schemas.microsoft.com/office/drawing/2014/main" val="1215543224"/>
                    </a:ext>
                  </a:extLst>
                </a:gridCol>
              </a:tblGrid>
              <a:tr h="790111">
                <a:tc>
                  <a:txBody>
                    <a:bodyPr/>
                    <a:lstStyle/>
                    <a:p>
                      <a:pPr algn="ctr" fontAlgn="ctr"/>
                      <a:r>
                        <a:rPr lang="en-US" sz="1800" b="0" i="0" u="none" strike="noStrike" dirty="0">
                          <a:solidFill>
                            <a:srgbClr val="00B0F0"/>
                          </a:solidFill>
                          <a:effectLst/>
                          <a:latin typeface="Georgia" panose="02040502050405020303" pitchFamily="18" charset="0"/>
                        </a:rPr>
                        <a:t>Paid Up capital</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dirty="0">
                          <a:solidFill>
                            <a:srgbClr val="00B0F0"/>
                          </a:solidFill>
                          <a:effectLst/>
                          <a:latin typeface="Georgia" panose="02040502050405020303" pitchFamily="18" charset="0"/>
                        </a:rPr>
                        <a:t>Total No. Shares</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dirty="0">
                          <a:solidFill>
                            <a:srgbClr val="00B0F0"/>
                          </a:solidFill>
                          <a:effectLst/>
                          <a:latin typeface="Georgia" panose="02040502050405020303" pitchFamily="18" charset="0"/>
                        </a:rPr>
                        <a:t>Free Float</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dirty="0">
                          <a:solidFill>
                            <a:srgbClr val="00B0F0"/>
                          </a:solidFill>
                          <a:effectLst/>
                          <a:latin typeface="Georgia" panose="02040502050405020303" pitchFamily="18" charset="0"/>
                        </a:rPr>
                        <a:t>% of Free Float</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59510145"/>
                  </a:ext>
                </a:extLst>
              </a:tr>
              <a:tr h="488598">
                <a:tc>
                  <a:txBody>
                    <a:bodyPr/>
                    <a:lstStyle/>
                    <a:p>
                      <a:pPr algn="ctr" fontAlgn="ctr"/>
                      <a:r>
                        <a:rPr lang="en-US" sz="1800" b="0" i="0" u="none" strike="noStrike" dirty="0">
                          <a:solidFill>
                            <a:srgbClr val="000000"/>
                          </a:solidFill>
                          <a:effectLst/>
                          <a:latin typeface="Georgia" panose="02040502050405020303" pitchFamily="18" charset="0"/>
                        </a:rPr>
                        <a:t>1,748.34mn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174.83mn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76.52mn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Georgia" panose="02040502050405020303" pitchFamily="18" charset="0"/>
                        </a:rPr>
                        <a:t>44%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364776"/>
                  </a:ext>
                </a:extLst>
              </a:tr>
            </a:tbl>
          </a:graphicData>
        </a:graphic>
      </p:graphicFrame>
      <p:graphicFrame>
        <p:nvGraphicFramePr>
          <p:cNvPr id="3" name="Table 2">
            <a:extLst>
              <a:ext uri="{FF2B5EF4-FFF2-40B4-BE49-F238E27FC236}">
                <a16:creationId xmlns:a16="http://schemas.microsoft.com/office/drawing/2014/main" id="{DE1B45A6-DE29-E44D-AE67-36EDB062A54A}"/>
              </a:ext>
            </a:extLst>
          </p:cNvPr>
          <p:cNvGraphicFramePr>
            <a:graphicFrameLocks noGrp="1"/>
          </p:cNvGraphicFramePr>
          <p:nvPr>
            <p:extLst>
              <p:ext uri="{D42A27DB-BD31-4B8C-83A1-F6EECF244321}">
                <p14:modId xmlns:p14="http://schemas.microsoft.com/office/powerpoint/2010/main" val="256236467"/>
              </p:ext>
            </p:extLst>
          </p:nvPr>
        </p:nvGraphicFramePr>
        <p:xfrm>
          <a:off x="2720969" y="2487600"/>
          <a:ext cx="5943595" cy="3694052"/>
        </p:xfrm>
        <a:graphic>
          <a:graphicData uri="http://schemas.openxmlformats.org/drawingml/2006/table">
            <a:tbl>
              <a:tblPr/>
              <a:tblGrid>
                <a:gridCol w="2387612">
                  <a:extLst>
                    <a:ext uri="{9D8B030D-6E8A-4147-A177-3AD203B41FA5}">
                      <a16:colId xmlns:a16="http://schemas.microsoft.com/office/drawing/2014/main" val="1516914503"/>
                    </a:ext>
                  </a:extLst>
                </a:gridCol>
                <a:gridCol w="1911588">
                  <a:extLst>
                    <a:ext uri="{9D8B030D-6E8A-4147-A177-3AD203B41FA5}">
                      <a16:colId xmlns:a16="http://schemas.microsoft.com/office/drawing/2014/main" val="263091282"/>
                    </a:ext>
                  </a:extLst>
                </a:gridCol>
                <a:gridCol w="1644395">
                  <a:extLst>
                    <a:ext uri="{9D8B030D-6E8A-4147-A177-3AD203B41FA5}">
                      <a16:colId xmlns:a16="http://schemas.microsoft.com/office/drawing/2014/main" val="1269761354"/>
                    </a:ext>
                  </a:extLst>
                </a:gridCol>
              </a:tblGrid>
              <a:tr h="691772">
                <a:tc>
                  <a:txBody>
                    <a:bodyPr/>
                    <a:lstStyle/>
                    <a:p>
                      <a:pPr algn="l" fontAlgn="b"/>
                      <a:r>
                        <a:rPr lang="en-US" sz="1600" b="0" i="0" u="none" strike="noStrike" dirty="0">
                          <a:solidFill>
                            <a:srgbClr val="FFFFFF"/>
                          </a:solidFill>
                          <a:effectLst/>
                          <a:latin typeface="Georgia" panose="02040502050405020303" pitchFamily="18" charset="0"/>
                        </a:rPr>
                        <a:t> </a:t>
                      </a: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dirty="0">
                          <a:solidFill>
                            <a:srgbClr val="00B0F0"/>
                          </a:solidFill>
                          <a:effectLst/>
                          <a:latin typeface="Georgia" panose="02040502050405020303" pitchFamily="18" charset="0"/>
                        </a:rPr>
                        <a:t>No. of Share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600" b="1" i="0" u="none" strike="noStrike" dirty="0">
                          <a:solidFill>
                            <a:srgbClr val="00B0F0"/>
                          </a:solidFill>
                          <a:effectLst/>
                          <a:latin typeface="Georgia" panose="02040502050405020303" pitchFamily="18" charset="0"/>
                        </a:rPr>
                        <a:t>% of Shareholding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08843813"/>
                  </a:ext>
                </a:extLst>
              </a:tr>
              <a:tr h="230591">
                <a:tc>
                  <a:txBody>
                    <a:bodyPr/>
                    <a:lstStyle/>
                    <a:p>
                      <a:pPr algn="l" fontAlgn="b"/>
                      <a:r>
                        <a:rPr lang="en-US" sz="1600" b="0" i="0" u="none" strike="noStrike" dirty="0">
                          <a:solidFill>
                            <a:srgbClr val="000000"/>
                          </a:solidFill>
                          <a:effectLst/>
                          <a:latin typeface="Georgia" panose="02040502050405020303" pitchFamily="18" charset="0"/>
                        </a:rPr>
                        <a:t>Directors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69,199,850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39.58%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1526670"/>
                  </a:ext>
                </a:extLst>
              </a:tr>
              <a:tr h="230591">
                <a:tc>
                  <a:txBody>
                    <a:bodyPr/>
                    <a:lstStyle/>
                    <a:p>
                      <a:pPr algn="l" fontAlgn="b"/>
                      <a:r>
                        <a:rPr lang="en-US" sz="1600" b="0" i="0" u="none" strike="noStrike" dirty="0">
                          <a:solidFill>
                            <a:srgbClr val="000000"/>
                          </a:solidFill>
                          <a:effectLst/>
                          <a:latin typeface="Georgia" panose="02040502050405020303" pitchFamily="18" charset="0"/>
                        </a:rPr>
                        <a:t>Associated Companies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8,887,958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5.08%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634954"/>
                  </a:ext>
                </a:extLst>
              </a:tr>
              <a:tr h="230591">
                <a:tc>
                  <a:txBody>
                    <a:bodyPr/>
                    <a:lstStyle/>
                    <a:p>
                      <a:pPr algn="l" fontAlgn="b"/>
                      <a:r>
                        <a:rPr lang="en-US" sz="1600" b="0" i="0" u="none" strike="noStrike" dirty="0">
                          <a:solidFill>
                            <a:srgbClr val="000000"/>
                          </a:solidFill>
                          <a:effectLst/>
                          <a:latin typeface="Georgia" panose="02040502050405020303" pitchFamily="18" charset="0"/>
                        </a:rPr>
                        <a:t>NIT &amp; ICP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11,913,762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6.81%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3812546"/>
                  </a:ext>
                </a:extLst>
              </a:tr>
              <a:tr h="230591">
                <a:tc>
                  <a:txBody>
                    <a:bodyPr/>
                    <a:lstStyle/>
                    <a:p>
                      <a:pPr algn="l" fontAlgn="b"/>
                      <a:r>
                        <a:rPr lang="en-US" sz="1600" b="0" i="0" u="none" strike="noStrike" dirty="0">
                          <a:solidFill>
                            <a:srgbClr val="000000"/>
                          </a:solidFill>
                          <a:effectLst/>
                          <a:latin typeface="Georgia" panose="02040502050405020303" pitchFamily="18" charset="0"/>
                        </a:rPr>
                        <a:t>Foreign Companies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150,000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0.09%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3582211"/>
                  </a:ext>
                </a:extLst>
              </a:tr>
              <a:tr h="230591">
                <a:tc>
                  <a:txBody>
                    <a:bodyPr/>
                    <a:lstStyle/>
                    <a:p>
                      <a:pPr algn="l" fontAlgn="b"/>
                      <a:r>
                        <a:rPr lang="en-US" sz="1600" b="0" i="0" u="none" strike="noStrike" dirty="0">
                          <a:solidFill>
                            <a:srgbClr val="000000"/>
                          </a:solidFill>
                          <a:effectLst/>
                          <a:latin typeface="Georgia" panose="02040502050405020303" pitchFamily="18" charset="0"/>
                        </a:rPr>
                        <a:t>Banks, DFI, Insurance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7,001,361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4.00%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460040"/>
                  </a:ext>
                </a:extLst>
              </a:tr>
              <a:tr h="230591">
                <a:tc>
                  <a:txBody>
                    <a:bodyPr/>
                    <a:lstStyle/>
                    <a:p>
                      <a:pPr algn="l" fontAlgn="b"/>
                      <a:r>
                        <a:rPr lang="en-US" sz="1600" b="0" i="0" u="none" strike="noStrike" dirty="0">
                          <a:solidFill>
                            <a:srgbClr val="000000"/>
                          </a:solidFill>
                          <a:effectLst/>
                          <a:latin typeface="Georgia" panose="02040502050405020303" pitchFamily="18" charset="0"/>
                        </a:rPr>
                        <a:t>Joint Stock Companies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14,709,439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8.41%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2647959"/>
                  </a:ext>
                </a:extLst>
              </a:tr>
              <a:tr h="230591">
                <a:tc>
                  <a:txBody>
                    <a:bodyPr/>
                    <a:lstStyle/>
                    <a:p>
                      <a:pPr algn="l" fontAlgn="b"/>
                      <a:r>
                        <a:rPr lang="en-US" sz="1600" b="0" i="0" u="none" strike="noStrike" dirty="0">
                          <a:solidFill>
                            <a:srgbClr val="000000"/>
                          </a:solidFill>
                          <a:effectLst/>
                          <a:latin typeface="Georgia" panose="02040502050405020303" pitchFamily="18" charset="0"/>
                        </a:rPr>
                        <a:t>Mutual &amp; Pension Fund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7,305,672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4.18%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6191324"/>
                  </a:ext>
                </a:extLst>
              </a:tr>
              <a:tr h="230591">
                <a:tc>
                  <a:txBody>
                    <a:bodyPr/>
                    <a:lstStyle/>
                    <a:p>
                      <a:pPr algn="l" fontAlgn="b"/>
                      <a:r>
                        <a:rPr lang="en-US" sz="1600" b="0" i="0" u="none" strike="noStrike" dirty="0">
                          <a:solidFill>
                            <a:srgbClr val="000000"/>
                          </a:solidFill>
                          <a:effectLst/>
                          <a:latin typeface="Georgia" panose="02040502050405020303" pitchFamily="18" charset="0"/>
                        </a:rPr>
                        <a:t>Federal Board of Revenue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274,134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0.16%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11146706"/>
                  </a:ext>
                </a:extLst>
              </a:tr>
              <a:tr h="230591">
                <a:tc>
                  <a:txBody>
                    <a:bodyPr/>
                    <a:lstStyle/>
                    <a:p>
                      <a:pPr algn="l" fontAlgn="b"/>
                      <a:r>
                        <a:rPr lang="en-US" sz="1600" b="0" i="0" u="none" strike="noStrike" dirty="0" err="1">
                          <a:solidFill>
                            <a:srgbClr val="000000"/>
                          </a:solidFill>
                          <a:effectLst/>
                          <a:latin typeface="Georgia" panose="02040502050405020303" pitchFamily="18" charset="0"/>
                        </a:rPr>
                        <a:t>Modaraba’s</a:t>
                      </a:r>
                      <a:endParaRPr lang="en-US" sz="1600" b="0" i="0" u="none" strike="noStrike" dirty="0">
                        <a:solidFill>
                          <a:srgbClr val="000000"/>
                        </a:solidFill>
                        <a:effectLst/>
                        <a:latin typeface="Georgia" panose="02040502050405020303" pitchFamily="18"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0.01%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4064750"/>
                  </a:ext>
                </a:extLst>
              </a:tr>
              <a:tr h="230591">
                <a:tc>
                  <a:txBody>
                    <a:bodyPr/>
                    <a:lstStyle/>
                    <a:p>
                      <a:pPr algn="l" fontAlgn="b"/>
                      <a:r>
                        <a:rPr lang="en-US" sz="1600" b="0" i="0" u="none" strike="noStrike" dirty="0">
                          <a:solidFill>
                            <a:srgbClr val="000000"/>
                          </a:solidFill>
                          <a:effectLst/>
                          <a:latin typeface="Georgia" panose="02040502050405020303" pitchFamily="18" charset="0"/>
                        </a:rPr>
                        <a:t>Individuals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54,886,559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31.39%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0708922"/>
                  </a:ext>
                </a:extLst>
              </a:tr>
              <a:tr h="230591">
                <a:tc>
                  <a:txBody>
                    <a:bodyPr/>
                    <a:lstStyle/>
                    <a:p>
                      <a:pPr algn="l" fontAlgn="b"/>
                      <a:r>
                        <a:rPr lang="en-US" sz="1600" b="0" i="0" u="none" strike="noStrike" dirty="0">
                          <a:solidFill>
                            <a:srgbClr val="000000"/>
                          </a:solidFill>
                          <a:effectLst/>
                          <a:latin typeface="Georgia" panose="02040502050405020303" pitchFamily="18" charset="0"/>
                        </a:rPr>
                        <a:t>Others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           504,587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Georgia" panose="02040502050405020303" pitchFamily="18" charset="0"/>
                        </a:rPr>
                        <a:t>0.29%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085304"/>
                  </a:ext>
                </a:extLst>
              </a:tr>
              <a:tr h="230591">
                <a:tc>
                  <a:txBody>
                    <a:bodyPr/>
                    <a:lstStyle/>
                    <a:p>
                      <a:pPr algn="l" fontAlgn="b"/>
                      <a:r>
                        <a:rPr lang="en-US" sz="1600" b="1" i="0" u="none" strike="noStrike">
                          <a:solidFill>
                            <a:srgbClr val="000000"/>
                          </a:solidFill>
                          <a:effectLst/>
                          <a:latin typeface="Georgia" panose="02040502050405020303" pitchFamily="18"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effectLst/>
                          <a:latin typeface="Georgia" panose="02040502050405020303" pitchFamily="18" charset="0"/>
                        </a:rPr>
                        <a:t>  174,834,322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effectLst/>
                          <a:latin typeface="Georgia" panose="02040502050405020303" pitchFamily="18" charset="0"/>
                        </a:rPr>
                        <a:t>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5451928"/>
                  </a:ext>
                </a:extLst>
              </a:tr>
            </a:tbl>
          </a:graphicData>
        </a:graphic>
      </p:graphicFrame>
      <p:sp>
        <p:nvSpPr>
          <p:cNvPr id="4" name="Title 3">
            <a:extLst>
              <a:ext uri="{FF2B5EF4-FFF2-40B4-BE49-F238E27FC236}">
                <a16:creationId xmlns:a16="http://schemas.microsoft.com/office/drawing/2014/main" id="{80E30158-F7E5-614E-A7B3-CFA66B5D28B4}"/>
              </a:ext>
            </a:extLst>
          </p:cNvPr>
          <p:cNvSpPr txBox="1">
            <a:spLocks/>
          </p:cNvSpPr>
          <p:nvPr/>
        </p:nvSpPr>
        <p:spPr>
          <a:xfrm>
            <a:off x="1488141" y="8664"/>
            <a:ext cx="8910917" cy="867930"/>
          </a:xfrm>
          <a:prstGeom prst="rect">
            <a:avLst/>
          </a:prstGeom>
          <a:noFill/>
        </p:spPr>
        <p:txBody>
          <a:bodyPr wrap="square" rtlCol="0">
            <a:spAutoFit/>
          </a:bodyPr>
          <a:lst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a:lstStyle>
          <a:p>
            <a:pPr algn="ctr"/>
            <a:r>
              <a:rPr lang="en-US" sz="2800" b="1" dirty="0">
                <a:latin typeface="Georgia" panose="02040502050405020303" pitchFamily="18" charset="0"/>
              </a:rPr>
              <a:t>Shareholding Pattern</a:t>
            </a:r>
            <a:br>
              <a:rPr lang="en-US" sz="2800" b="1" dirty="0">
                <a:latin typeface="Georgia" panose="02040502050405020303" pitchFamily="18" charset="0"/>
              </a:rPr>
            </a:br>
            <a:r>
              <a:rPr lang="en-US" sz="2800" b="1" dirty="0">
                <a:latin typeface="Georgia" panose="02040502050405020303" pitchFamily="18" charset="0"/>
              </a:rPr>
              <a:t>June 30, 2022</a:t>
            </a:r>
            <a:endParaRPr lang="en-US" sz="1600" b="1" dirty="0">
              <a:latin typeface="Georgia" panose="02040502050405020303" pitchFamily="18" charset="0"/>
            </a:endParaRPr>
          </a:p>
        </p:txBody>
      </p:sp>
    </p:spTree>
    <p:extLst>
      <p:ext uri="{BB962C8B-B14F-4D97-AF65-F5344CB8AC3E}">
        <p14:creationId xmlns:p14="http://schemas.microsoft.com/office/powerpoint/2010/main" val="1520935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82100"/>
            <a:ext cx="10452248" cy="573731"/>
          </a:xfrm>
        </p:spPr>
        <p:txBody>
          <a:bodyPr>
            <a:normAutofit fontScale="90000"/>
          </a:bodyPr>
          <a:lstStyle/>
          <a:p>
            <a:r>
              <a:rPr lang="en-US" dirty="0"/>
              <a:t>Plant Capacity and Production</a:t>
            </a:r>
          </a:p>
        </p:txBody>
      </p:sp>
      <p:sp>
        <p:nvSpPr>
          <p:cNvPr id="4" name="Slide Number Placeholder 3"/>
          <p:cNvSpPr>
            <a:spLocks noGrp="1"/>
          </p:cNvSpPr>
          <p:nvPr>
            <p:ph type="sldNum" sz="quarter" idx="12"/>
          </p:nvPr>
        </p:nvSpPr>
        <p:spPr>
          <a:xfrm>
            <a:off x="11174411" y="6251575"/>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A554AD-906C-47D9-8E46-3A7F9CC516B0}" type="slidenum">
              <a:rPr lang="en-US" smtClean="0"/>
              <a:pPr/>
              <a:t>40</a:t>
            </a:fld>
            <a:endParaRPr lang="en-US" dirty="0"/>
          </a:p>
        </p:txBody>
      </p:sp>
      <p:graphicFrame>
        <p:nvGraphicFramePr>
          <p:cNvPr id="5" name="Chart 4">
            <a:extLst>
              <a:ext uri="{FF2B5EF4-FFF2-40B4-BE49-F238E27FC236}">
                <a16:creationId xmlns:a16="http://schemas.microsoft.com/office/drawing/2014/main" id="{533A654D-A208-D0D7-4038-354B1F1DA092}"/>
              </a:ext>
            </a:extLst>
          </p:cNvPr>
          <p:cNvGraphicFramePr>
            <a:graphicFrameLocks/>
          </p:cNvGraphicFramePr>
          <p:nvPr>
            <p:extLst>
              <p:ext uri="{D42A27DB-BD31-4B8C-83A1-F6EECF244321}">
                <p14:modId xmlns:p14="http://schemas.microsoft.com/office/powerpoint/2010/main" val="589663388"/>
              </p:ext>
            </p:extLst>
          </p:nvPr>
        </p:nvGraphicFramePr>
        <p:xfrm>
          <a:off x="638208" y="2612572"/>
          <a:ext cx="10868981" cy="40041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360F9051-75EE-541E-60A9-6C985E9E2E4B}"/>
              </a:ext>
            </a:extLst>
          </p:cNvPr>
          <p:cNvGraphicFramePr>
            <a:graphicFrameLocks noGrp="1"/>
          </p:cNvGraphicFramePr>
          <p:nvPr>
            <p:extLst>
              <p:ext uri="{D42A27DB-BD31-4B8C-83A1-F6EECF244321}">
                <p14:modId xmlns:p14="http://schemas.microsoft.com/office/powerpoint/2010/main" val="285981190"/>
              </p:ext>
            </p:extLst>
          </p:nvPr>
        </p:nvGraphicFramePr>
        <p:xfrm>
          <a:off x="638208" y="727081"/>
          <a:ext cx="10868981" cy="1814241"/>
        </p:xfrm>
        <a:graphic>
          <a:graphicData uri="http://schemas.openxmlformats.org/drawingml/2006/table">
            <a:tbl>
              <a:tblPr>
                <a:tableStyleId>{5C22544A-7EE6-4342-B048-85BDC9FD1C3A}</a:tableStyleId>
              </a:tblPr>
              <a:tblGrid>
                <a:gridCol w="2081295">
                  <a:extLst>
                    <a:ext uri="{9D8B030D-6E8A-4147-A177-3AD203B41FA5}">
                      <a16:colId xmlns:a16="http://schemas.microsoft.com/office/drawing/2014/main" val="442702595"/>
                    </a:ext>
                  </a:extLst>
                </a:gridCol>
                <a:gridCol w="1850039">
                  <a:extLst>
                    <a:ext uri="{9D8B030D-6E8A-4147-A177-3AD203B41FA5}">
                      <a16:colId xmlns:a16="http://schemas.microsoft.com/office/drawing/2014/main" val="1966609656"/>
                    </a:ext>
                  </a:extLst>
                </a:gridCol>
                <a:gridCol w="1156275">
                  <a:extLst>
                    <a:ext uri="{9D8B030D-6E8A-4147-A177-3AD203B41FA5}">
                      <a16:colId xmlns:a16="http://schemas.microsoft.com/office/drawing/2014/main" val="1263456280"/>
                    </a:ext>
                  </a:extLst>
                </a:gridCol>
                <a:gridCol w="1450599">
                  <a:extLst>
                    <a:ext uri="{9D8B030D-6E8A-4147-A177-3AD203B41FA5}">
                      <a16:colId xmlns:a16="http://schemas.microsoft.com/office/drawing/2014/main" val="108913628"/>
                    </a:ext>
                  </a:extLst>
                </a:gridCol>
                <a:gridCol w="1450599">
                  <a:extLst>
                    <a:ext uri="{9D8B030D-6E8A-4147-A177-3AD203B41FA5}">
                      <a16:colId xmlns:a16="http://schemas.microsoft.com/office/drawing/2014/main" val="1752064483"/>
                    </a:ext>
                  </a:extLst>
                </a:gridCol>
                <a:gridCol w="1429575">
                  <a:extLst>
                    <a:ext uri="{9D8B030D-6E8A-4147-A177-3AD203B41FA5}">
                      <a16:colId xmlns:a16="http://schemas.microsoft.com/office/drawing/2014/main" val="1591882754"/>
                    </a:ext>
                  </a:extLst>
                </a:gridCol>
                <a:gridCol w="1450599">
                  <a:extLst>
                    <a:ext uri="{9D8B030D-6E8A-4147-A177-3AD203B41FA5}">
                      <a16:colId xmlns:a16="http://schemas.microsoft.com/office/drawing/2014/main" val="2097714911"/>
                    </a:ext>
                  </a:extLst>
                </a:gridCol>
              </a:tblGrid>
              <a:tr h="401118">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Plant</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Units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Capacity </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Actual - 2022</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Actual - 2021</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Utilization (%) - 2022</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Utilization (%) - 2021</a:t>
                      </a:r>
                    </a:p>
                  </a:txBody>
                  <a:tcPr marL="5085" marR="5085" marT="5085" marB="0" anchor="b">
                    <a:solidFill>
                      <a:schemeClr val="tx1">
                        <a:lumMod val="65000"/>
                        <a:lumOff val="35000"/>
                      </a:schemeClr>
                    </a:solidFill>
                  </a:tcPr>
                </a:tc>
                <a:extLst>
                  <a:ext uri="{0D108BD9-81ED-4DB2-BD59-A6C34878D82A}">
                    <a16:rowId xmlns:a16="http://schemas.microsoft.com/office/drawing/2014/main" val="4239380640"/>
                  </a:ext>
                </a:extLst>
              </a:tr>
              <a:tr h="401118">
                <a:tc>
                  <a:txBody>
                    <a:bodyPr/>
                    <a:lstStyle/>
                    <a:p>
                      <a:pPr algn="l"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Hemodialysis concentrates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In Thousand</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2,400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2,294</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2,189</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95.58%</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91.21%</a:t>
                      </a:r>
                    </a:p>
                  </a:txBody>
                  <a:tcPr marL="5085" marR="5085" marT="5085" marB="0" anchor="b">
                    <a:solidFill>
                      <a:schemeClr val="tx1">
                        <a:lumMod val="65000"/>
                        <a:lumOff val="35000"/>
                      </a:schemeClr>
                    </a:solidFill>
                  </a:tcPr>
                </a:tc>
                <a:extLst>
                  <a:ext uri="{0D108BD9-81ED-4DB2-BD59-A6C34878D82A}">
                    <a16:rowId xmlns:a16="http://schemas.microsoft.com/office/drawing/2014/main" val="316368833"/>
                  </a:ext>
                </a:extLst>
              </a:tr>
              <a:tr h="202401">
                <a:tc>
                  <a:txBody>
                    <a:bodyPr/>
                    <a:lstStyle/>
                    <a:p>
                      <a:pPr algn="l"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Blades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In Millions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2,230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1,721</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2,094</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77.17%</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93.90%</a:t>
                      </a:r>
                    </a:p>
                  </a:txBody>
                  <a:tcPr marL="5085" marR="5085" marT="5085" marB="0" anchor="b">
                    <a:solidFill>
                      <a:schemeClr val="tx1">
                        <a:lumMod val="65000"/>
                        <a:lumOff val="35000"/>
                      </a:schemeClr>
                    </a:solidFill>
                  </a:tcPr>
                </a:tc>
                <a:extLst>
                  <a:ext uri="{0D108BD9-81ED-4DB2-BD59-A6C34878D82A}">
                    <a16:rowId xmlns:a16="http://schemas.microsoft.com/office/drawing/2014/main" val="2717076528"/>
                  </a:ext>
                </a:extLst>
              </a:tr>
              <a:tr h="202401">
                <a:tc>
                  <a:txBody>
                    <a:bodyPr/>
                    <a:lstStyle/>
                    <a:p>
                      <a:pPr algn="l"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Corrugated boxes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In Metric Tones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30,000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23,578</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20,513</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78.59%</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68.38%</a:t>
                      </a:r>
                    </a:p>
                  </a:txBody>
                  <a:tcPr marL="5085" marR="5085" marT="5085" marB="0" anchor="b">
                    <a:solidFill>
                      <a:schemeClr val="tx1">
                        <a:lumMod val="65000"/>
                        <a:lumOff val="35000"/>
                      </a:schemeClr>
                    </a:solidFill>
                  </a:tcPr>
                </a:tc>
                <a:extLst>
                  <a:ext uri="{0D108BD9-81ED-4DB2-BD59-A6C34878D82A}">
                    <a16:rowId xmlns:a16="http://schemas.microsoft.com/office/drawing/2014/main" val="91378038"/>
                  </a:ext>
                </a:extLst>
              </a:tr>
              <a:tr h="202401">
                <a:tc>
                  <a:txBody>
                    <a:bodyPr/>
                    <a:lstStyle/>
                    <a:p>
                      <a:pPr algn="l"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Batteries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Numbers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1,200,000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672,711</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575,009</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56.06%</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47.92%</a:t>
                      </a:r>
                    </a:p>
                  </a:txBody>
                  <a:tcPr marL="5085" marR="5085" marT="5085" marB="0" anchor="b">
                    <a:solidFill>
                      <a:schemeClr val="tx1">
                        <a:lumMod val="65000"/>
                        <a:lumOff val="35000"/>
                      </a:schemeClr>
                    </a:solidFill>
                  </a:tcPr>
                </a:tc>
                <a:extLst>
                  <a:ext uri="{0D108BD9-81ED-4DB2-BD59-A6C34878D82A}">
                    <a16:rowId xmlns:a16="http://schemas.microsoft.com/office/drawing/2014/main" val="2021372224"/>
                  </a:ext>
                </a:extLst>
              </a:tr>
              <a:tr h="202401">
                <a:tc>
                  <a:txBody>
                    <a:bodyPr/>
                    <a:lstStyle/>
                    <a:p>
                      <a:pPr algn="l"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Soap</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In Metric Tones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5,000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1,464</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2,780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29.28%</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55.60%</a:t>
                      </a:r>
                    </a:p>
                  </a:txBody>
                  <a:tcPr marL="5085" marR="5085" marT="5085" marB="0" anchor="b">
                    <a:solidFill>
                      <a:schemeClr val="tx1">
                        <a:lumMod val="65000"/>
                        <a:lumOff val="35000"/>
                      </a:schemeClr>
                    </a:solidFill>
                  </a:tcPr>
                </a:tc>
                <a:extLst>
                  <a:ext uri="{0D108BD9-81ED-4DB2-BD59-A6C34878D82A}">
                    <a16:rowId xmlns:a16="http://schemas.microsoft.com/office/drawing/2014/main" val="3978716342"/>
                  </a:ext>
                </a:extLst>
              </a:tr>
              <a:tr h="202401">
                <a:tc>
                  <a:txBody>
                    <a:bodyPr/>
                    <a:lstStyle/>
                    <a:p>
                      <a:pPr algn="l"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Bikes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In Units</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a:solidFill>
                            <a:schemeClr val="bg1"/>
                          </a:solidFill>
                          <a:effectLst/>
                          <a:latin typeface="Candara" panose="020E0502030303020204" pitchFamily="34" charset="0"/>
                          <a:ea typeface="+mn-ea"/>
                          <a:cs typeface="Calibri" panose="020F0502020204030204" pitchFamily="34" charset="0"/>
                        </a:rPr>
                        <a:t>18,000</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1,245</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677</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6.92%</a:t>
                      </a:r>
                    </a:p>
                  </a:txBody>
                  <a:tcPr marL="5085" marR="5085" marT="5085" marB="0" anchor="b">
                    <a:solidFill>
                      <a:schemeClr val="tx1">
                        <a:lumMod val="65000"/>
                        <a:lumOff val="35000"/>
                      </a:schemeClr>
                    </a:solidFill>
                  </a:tcPr>
                </a:tc>
                <a:tc>
                  <a:txBody>
                    <a:bodyPr/>
                    <a:lstStyle/>
                    <a:p>
                      <a:pPr algn="ctr" rtl="0" fontAlgn="b"/>
                      <a:r>
                        <a:rPr lang="en-US" sz="1200" b="0" i="0" u="none" strike="noStrike" kern="1200" dirty="0">
                          <a:solidFill>
                            <a:schemeClr val="bg1"/>
                          </a:solidFill>
                          <a:effectLst/>
                          <a:latin typeface="Candara" panose="020E0502030303020204" pitchFamily="34" charset="0"/>
                          <a:ea typeface="+mn-ea"/>
                          <a:cs typeface="Calibri" panose="020F0502020204030204" pitchFamily="34" charset="0"/>
                        </a:rPr>
                        <a:t>3.76%</a:t>
                      </a:r>
                    </a:p>
                  </a:txBody>
                  <a:tcPr marL="5085" marR="5085" marT="5085" marB="0" anchor="b">
                    <a:solidFill>
                      <a:schemeClr val="tx1">
                        <a:lumMod val="65000"/>
                        <a:lumOff val="35000"/>
                      </a:schemeClr>
                    </a:solidFill>
                  </a:tcPr>
                </a:tc>
                <a:extLst>
                  <a:ext uri="{0D108BD9-81ED-4DB2-BD59-A6C34878D82A}">
                    <a16:rowId xmlns:a16="http://schemas.microsoft.com/office/drawing/2014/main" val="363813725"/>
                  </a:ext>
                </a:extLst>
              </a:tr>
            </a:tbl>
          </a:graphicData>
        </a:graphic>
      </p:graphicFrame>
    </p:spTree>
    <p:extLst>
      <p:ext uri="{BB962C8B-B14F-4D97-AF65-F5344CB8AC3E}">
        <p14:creationId xmlns:p14="http://schemas.microsoft.com/office/powerpoint/2010/main" val="3602367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51" y="232809"/>
            <a:ext cx="9451455" cy="854311"/>
          </a:xfrm>
        </p:spPr>
        <p:txBody>
          <a:bodyPr>
            <a:normAutofit/>
          </a:bodyPr>
          <a:lstStyle/>
          <a:p>
            <a:r>
              <a:rPr lang="en-US" sz="3400" b="1" dirty="0">
                <a:latin typeface="Poppins" panose="00000500000000000000" pitchFamily="2" charset="0"/>
                <a:cs typeface="Poppins" panose="00000500000000000000" pitchFamily="2" charset="0"/>
              </a:rPr>
              <a:t>Employee Headcount at year end 2022</a:t>
            </a:r>
          </a:p>
        </p:txBody>
      </p:sp>
      <p:graphicFrame>
        <p:nvGraphicFramePr>
          <p:cNvPr id="8" name="Content Placeholder 3">
            <a:extLst>
              <a:ext uri="{FF2B5EF4-FFF2-40B4-BE49-F238E27FC236}">
                <a16:creationId xmlns:a16="http://schemas.microsoft.com/office/drawing/2014/main" id="{E0165396-CEE7-1546-C3D9-8D509D6767FB}"/>
              </a:ext>
            </a:extLst>
          </p:cNvPr>
          <p:cNvGraphicFramePr>
            <a:graphicFrameLocks noGrp="1"/>
          </p:cNvGraphicFramePr>
          <p:nvPr>
            <p:ph idx="1"/>
          </p:nvPr>
        </p:nvGraphicFramePr>
        <p:xfrm>
          <a:off x="1986741" y="1846842"/>
          <a:ext cx="7969024" cy="2340863"/>
        </p:xfrm>
        <a:graphic>
          <a:graphicData uri="http://schemas.openxmlformats.org/drawingml/2006/table">
            <a:tbl>
              <a:tblPr>
                <a:tableStyleId>{327F97BB-C833-4FB7-BDE5-3F7075034690}</a:tableStyleId>
              </a:tblPr>
              <a:tblGrid>
                <a:gridCol w="5571056">
                  <a:extLst>
                    <a:ext uri="{9D8B030D-6E8A-4147-A177-3AD203B41FA5}">
                      <a16:colId xmlns:a16="http://schemas.microsoft.com/office/drawing/2014/main" val="20000"/>
                    </a:ext>
                  </a:extLst>
                </a:gridCol>
                <a:gridCol w="2397968">
                  <a:extLst>
                    <a:ext uri="{9D8B030D-6E8A-4147-A177-3AD203B41FA5}">
                      <a16:colId xmlns:a16="http://schemas.microsoft.com/office/drawing/2014/main" val="20001"/>
                    </a:ext>
                  </a:extLst>
                </a:gridCol>
              </a:tblGrid>
              <a:tr h="398475">
                <a:tc>
                  <a:txBody>
                    <a:bodyPr/>
                    <a:lstStyle/>
                    <a:p>
                      <a:pPr algn="ctr" fontAlgn="b">
                        <a:lnSpc>
                          <a:spcPct val="150000"/>
                        </a:lnSpc>
                      </a:pPr>
                      <a:r>
                        <a:rPr lang="en-US" sz="1800" b="1" u="none" strike="noStrike" dirty="0">
                          <a:solidFill>
                            <a:schemeClr val="bg1"/>
                          </a:solidFill>
                          <a:effectLst/>
                          <a:latin typeface="Candara" panose="020E0502030303020204" pitchFamily="34" charset="0"/>
                          <a:cs typeface="Calibri" panose="020F0502020204030204" pitchFamily="34" charset="0"/>
                        </a:rPr>
                        <a:t>Entity</a:t>
                      </a:r>
                      <a:endParaRPr lang="en-US" sz="1800" b="1" i="0" u="none" strike="noStrike" dirty="0">
                        <a:solidFill>
                          <a:schemeClr val="bg1"/>
                        </a:solidFill>
                        <a:effectLst/>
                        <a:latin typeface="Candara" panose="020E050203030302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algn="ctr" fontAlgn="b">
                        <a:lnSpc>
                          <a:spcPct val="150000"/>
                        </a:lnSpc>
                      </a:pPr>
                      <a:r>
                        <a:rPr lang="en-US" sz="1800" b="1" u="none" strike="noStrike" dirty="0">
                          <a:solidFill>
                            <a:schemeClr val="bg1"/>
                          </a:solidFill>
                          <a:effectLst/>
                          <a:latin typeface="Candara" panose="020E0502030303020204" pitchFamily="34" charset="0"/>
                          <a:cs typeface="Calibri" panose="020F0502020204030204" pitchFamily="34" charset="0"/>
                        </a:rPr>
                        <a:t>Headcount</a:t>
                      </a:r>
                      <a:endParaRPr lang="en-US" sz="1800" b="1" i="0" u="none" strike="noStrike" dirty="0">
                        <a:solidFill>
                          <a:schemeClr val="bg1"/>
                        </a:solidFill>
                        <a:effectLst/>
                        <a:latin typeface="Candara" panose="020E050203030302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0"/>
                  </a:ext>
                </a:extLst>
              </a:tr>
              <a:tr h="398475">
                <a:tc>
                  <a:txBody>
                    <a:bodyPr/>
                    <a:lstStyle/>
                    <a:p>
                      <a:pPr lvl="0" algn="l"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Treet Corporation Limited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lvl="0" algn="ctr"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2,119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1"/>
                  </a:ext>
                </a:extLst>
              </a:tr>
              <a:tr h="398475">
                <a:tc>
                  <a:txBody>
                    <a:bodyPr/>
                    <a:lstStyle/>
                    <a:p>
                      <a:pPr lvl="0" algn="l"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Treet Holdings Limited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lvl="0" algn="ctr"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2"/>
                  </a:ext>
                </a:extLst>
              </a:tr>
              <a:tr h="398475">
                <a:tc>
                  <a:txBody>
                    <a:bodyPr/>
                    <a:lstStyle/>
                    <a:p>
                      <a:pPr lvl="0" algn="l"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First Treet Manufacturing</a:t>
                      </a:r>
                      <a:r>
                        <a:rPr lang="en-US" sz="1800" b="0" i="0" u="none" strike="noStrike" baseline="0" dirty="0">
                          <a:solidFill>
                            <a:schemeClr val="bg1"/>
                          </a:solidFill>
                          <a:effectLst/>
                          <a:latin typeface="Candara" panose="020E0502030303020204" pitchFamily="34" charset="0"/>
                          <a:cs typeface="Calibri" panose="020F0502020204030204" pitchFamily="34" charset="0"/>
                        </a:rPr>
                        <a:t> Modaraba</a:t>
                      </a:r>
                      <a:endParaRPr lang="en-US" sz="1800" b="0" i="0" u="none" strike="noStrike" dirty="0">
                        <a:solidFill>
                          <a:schemeClr val="bg1"/>
                        </a:solidFill>
                        <a:effectLst/>
                        <a:latin typeface="Candara" panose="020E050203030302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lvl="0" algn="ctr"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441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3"/>
                  </a:ext>
                </a:extLst>
              </a:tr>
              <a:tr h="0">
                <a:tc>
                  <a:txBody>
                    <a:bodyPr/>
                    <a:lstStyle/>
                    <a:p>
                      <a:pPr lvl="0" algn="l" fontAlgn="b">
                        <a:lnSpc>
                          <a:spcPct val="150000"/>
                        </a:lnSpc>
                      </a:pPr>
                      <a:r>
                        <a:rPr lang="en-US" sz="1800" b="0" i="0" u="none" strike="noStrike" dirty="0" err="1">
                          <a:solidFill>
                            <a:schemeClr val="bg1"/>
                          </a:solidFill>
                          <a:effectLst/>
                          <a:latin typeface="Candara" panose="020E0502030303020204" pitchFamily="34" charset="0"/>
                          <a:cs typeface="Calibri" panose="020F0502020204030204" pitchFamily="34" charset="0"/>
                        </a:rPr>
                        <a:t>Renacon</a:t>
                      </a:r>
                      <a:r>
                        <a:rPr lang="en-US" sz="1800" b="0" i="0" u="none" strike="noStrike" dirty="0">
                          <a:solidFill>
                            <a:schemeClr val="bg1"/>
                          </a:solidFill>
                          <a:effectLst/>
                          <a:latin typeface="Candara" panose="020E0502030303020204" pitchFamily="34" charset="0"/>
                          <a:cs typeface="Calibri" panose="020F0502020204030204" pitchFamily="34" charset="0"/>
                        </a:rPr>
                        <a:t> Pharma Limited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lvl="0" algn="ctr" fontAlgn="b">
                        <a:lnSpc>
                          <a:spcPct val="150000"/>
                        </a:lnSpc>
                      </a:pPr>
                      <a:r>
                        <a:rPr lang="en-US" sz="1800" b="0" i="0" u="none" strike="noStrike" dirty="0">
                          <a:solidFill>
                            <a:schemeClr val="bg1"/>
                          </a:solidFill>
                          <a:effectLst/>
                          <a:latin typeface="Candara" panose="020E0502030303020204" pitchFamily="34" charset="0"/>
                          <a:cs typeface="Calibri" panose="020F0502020204030204" pitchFamily="34"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6"/>
                  </a:ext>
                </a:extLst>
              </a:tr>
              <a:tr h="398475">
                <a:tc>
                  <a:txBody>
                    <a:bodyPr/>
                    <a:lstStyle/>
                    <a:p>
                      <a:pPr lvl="0" algn="l" fontAlgn="b">
                        <a:lnSpc>
                          <a:spcPct val="150000"/>
                        </a:lnSpc>
                      </a:pPr>
                      <a:r>
                        <a:rPr lang="en-US" sz="1800" b="1" i="0" u="none" strike="noStrike" dirty="0">
                          <a:solidFill>
                            <a:schemeClr val="bg1"/>
                          </a:solidFill>
                          <a:effectLst/>
                          <a:latin typeface="Candara" panose="020E0502030303020204" pitchFamily="34" charset="0"/>
                          <a:cs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p>
                      <a:pPr lvl="0" algn="ctr" fontAlgn="b">
                        <a:lnSpc>
                          <a:spcPct val="150000"/>
                        </a:lnSpc>
                      </a:pPr>
                      <a:r>
                        <a:rPr lang="en-US" sz="1800" b="1" i="0" u="none" strike="noStrike" dirty="0">
                          <a:solidFill>
                            <a:schemeClr val="bg1"/>
                          </a:solidFill>
                          <a:effectLst/>
                          <a:latin typeface="Candara" panose="020E0502030303020204" pitchFamily="34" charset="0"/>
                          <a:cs typeface="Calibri" panose="020F0502020204030204" pitchFamily="34" charset="0"/>
                        </a:rPr>
                        <a:t>2,674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34341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227" r="2970"/>
          <a:stretch/>
        </p:blipFill>
        <p:spPr>
          <a:xfrm>
            <a:off x="0" y="0"/>
            <a:ext cx="12235543" cy="6858000"/>
          </a:xfrm>
          <a:prstGeom prst="rect">
            <a:avLst/>
          </a:prstGeom>
        </p:spPr>
      </p:pic>
    </p:spTree>
    <p:extLst>
      <p:ext uri="{BB962C8B-B14F-4D97-AF65-F5344CB8AC3E}">
        <p14:creationId xmlns:p14="http://schemas.microsoft.com/office/powerpoint/2010/main" val="3006430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49209">
            <a:extLst>
              <a:ext uri="{FF2B5EF4-FFF2-40B4-BE49-F238E27FC236}">
                <a16:creationId xmlns:a16="http://schemas.microsoft.com/office/drawing/2014/main" id="{F3D50826-D0EC-CC4D-9188-9341A82AE037}"/>
              </a:ext>
            </a:extLst>
          </p:cNvPr>
          <p:cNvSpPr/>
          <p:nvPr/>
        </p:nvSpPr>
        <p:spPr>
          <a:xfrm>
            <a:off x="1804120" y="2336168"/>
            <a:ext cx="9344044" cy="193286"/>
          </a:xfrm>
          <a:prstGeom prst="rect">
            <a:avLst/>
          </a:prstGeom>
          <a:solidFill>
            <a:schemeClr val="accent1"/>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8" name="Shape 49210">
            <a:extLst>
              <a:ext uri="{FF2B5EF4-FFF2-40B4-BE49-F238E27FC236}">
                <a16:creationId xmlns:a16="http://schemas.microsoft.com/office/drawing/2014/main" id="{6590A807-121E-5646-BE9F-4A6E9899FD73}"/>
              </a:ext>
            </a:extLst>
          </p:cNvPr>
          <p:cNvSpPr/>
          <p:nvPr/>
        </p:nvSpPr>
        <p:spPr>
          <a:xfrm>
            <a:off x="1781490" y="2530733"/>
            <a:ext cx="9366674" cy="2970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9" y="21600"/>
                </a:lnTo>
                <a:lnTo>
                  <a:pt x="20001" y="21600"/>
                </a:lnTo>
                <a:lnTo>
                  <a:pt x="21600" y="0"/>
                </a:lnTo>
                <a:lnTo>
                  <a:pt x="0" y="0"/>
                </a:lnTo>
                <a:close/>
              </a:path>
            </a:pathLst>
          </a:custGeom>
          <a:solidFill>
            <a:schemeClr val="accent1">
              <a:lumMod val="7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5" name="Shape 49212">
            <a:extLst>
              <a:ext uri="{FF2B5EF4-FFF2-40B4-BE49-F238E27FC236}">
                <a16:creationId xmlns:a16="http://schemas.microsoft.com/office/drawing/2014/main" id="{0A111928-B74B-0544-83BF-C45FD398F6D9}"/>
              </a:ext>
            </a:extLst>
          </p:cNvPr>
          <p:cNvSpPr/>
          <p:nvPr/>
        </p:nvSpPr>
        <p:spPr>
          <a:xfrm rot="10800000" flipH="1">
            <a:off x="1804181" y="4043309"/>
            <a:ext cx="9444192" cy="164149"/>
          </a:xfrm>
          <a:prstGeom prst="rect">
            <a:avLst/>
          </a:prstGeom>
          <a:solidFill>
            <a:schemeClr val="accent2">
              <a:lumMod val="7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6" name="Shape 49213">
            <a:extLst>
              <a:ext uri="{FF2B5EF4-FFF2-40B4-BE49-F238E27FC236}">
                <a16:creationId xmlns:a16="http://schemas.microsoft.com/office/drawing/2014/main" id="{1794B2D2-6B85-6344-98E0-CF3519A60D64}"/>
              </a:ext>
            </a:extLst>
          </p:cNvPr>
          <p:cNvSpPr/>
          <p:nvPr/>
        </p:nvSpPr>
        <p:spPr>
          <a:xfrm>
            <a:off x="1753955" y="3746290"/>
            <a:ext cx="9494418" cy="297020"/>
          </a:xfrm>
          <a:custGeom>
            <a:avLst/>
            <a:gdLst/>
            <a:ahLst/>
            <a:cxnLst>
              <a:cxn ang="0">
                <a:pos x="wd2" y="hd2"/>
              </a:cxn>
              <a:cxn ang="5400000">
                <a:pos x="wd2" y="hd2"/>
              </a:cxn>
              <a:cxn ang="10800000">
                <a:pos x="wd2" y="hd2"/>
              </a:cxn>
              <a:cxn ang="16200000">
                <a:pos x="wd2" y="hd2"/>
              </a:cxn>
            </a:cxnLst>
            <a:rect l="0" t="0" r="r" b="b"/>
            <a:pathLst>
              <a:path w="21600" h="21600" extrusionOk="0">
                <a:moveTo>
                  <a:pt x="3432" y="0"/>
                </a:moveTo>
                <a:lnTo>
                  <a:pt x="0" y="21600"/>
                </a:lnTo>
                <a:lnTo>
                  <a:pt x="10787" y="21600"/>
                </a:lnTo>
                <a:lnTo>
                  <a:pt x="10800" y="21600"/>
                </a:lnTo>
                <a:lnTo>
                  <a:pt x="10813" y="21600"/>
                </a:lnTo>
                <a:lnTo>
                  <a:pt x="21600" y="21600"/>
                </a:lnTo>
                <a:lnTo>
                  <a:pt x="18168" y="0"/>
                </a:lnTo>
                <a:lnTo>
                  <a:pt x="10813" y="0"/>
                </a:lnTo>
                <a:lnTo>
                  <a:pt x="10800" y="0"/>
                </a:lnTo>
                <a:lnTo>
                  <a:pt x="10787" y="0"/>
                </a:lnTo>
                <a:lnTo>
                  <a:pt x="3432" y="0"/>
                </a:lnTo>
                <a:close/>
              </a:path>
            </a:pathLst>
          </a:custGeom>
          <a:solidFill>
            <a:schemeClr val="accent2"/>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3" name="Shape 49215">
            <a:extLst>
              <a:ext uri="{FF2B5EF4-FFF2-40B4-BE49-F238E27FC236}">
                <a16:creationId xmlns:a16="http://schemas.microsoft.com/office/drawing/2014/main" id="{4275C120-B03A-5747-A518-97100F8773C2}"/>
              </a:ext>
            </a:extLst>
          </p:cNvPr>
          <p:cNvSpPr/>
          <p:nvPr/>
        </p:nvSpPr>
        <p:spPr>
          <a:xfrm rot="10800000" flipH="1">
            <a:off x="1804181" y="5642029"/>
            <a:ext cx="9519348" cy="182575"/>
          </a:xfrm>
          <a:prstGeom prst="rect">
            <a:avLst/>
          </a:prstGeom>
          <a:solidFill>
            <a:schemeClr val="accent3">
              <a:lumMod val="7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4" name="Shape 49216">
            <a:extLst>
              <a:ext uri="{FF2B5EF4-FFF2-40B4-BE49-F238E27FC236}">
                <a16:creationId xmlns:a16="http://schemas.microsoft.com/office/drawing/2014/main" id="{AA583D03-8C23-9247-A4B0-B478805E1BF8}"/>
              </a:ext>
            </a:extLst>
          </p:cNvPr>
          <p:cNvSpPr/>
          <p:nvPr/>
        </p:nvSpPr>
        <p:spPr>
          <a:xfrm rot="10800000" flipH="1">
            <a:off x="1806603" y="5305409"/>
            <a:ext cx="9494418" cy="3366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9" y="21600"/>
                </a:lnTo>
                <a:lnTo>
                  <a:pt x="10793" y="21600"/>
                </a:lnTo>
                <a:lnTo>
                  <a:pt x="10807" y="21600"/>
                </a:lnTo>
                <a:lnTo>
                  <a:pt x="20001" y="21600"/>
                </a:lnTo>
                <a:lnTo>
                  <a:pt x="21600" y="0"/>
                </a:lnTo>
                <a:lnTo>
                  <a:pt x="10807" y="0"/>
                </a:lnTo>
                <a:lnTo>
                  <a:pt x="10793" y="0"/>
                </a:lnTo>
                <a:lnTo>
                  <a:pt x="0" y="0"/>
                </a:lnTo>
                <a:close/>
              </a:path>
            </a:pathLst>
          </a:custGeom>
          <a:solidFill>
            <a:schemeClr val="accent3"/>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9" name="TextBox 28">
            <a:extLst>
              <a:ext uri="{FF2B5EF4-FFF2-40B4-BE49-F238E27FC236}">
                <a16:creationId xmlns:a16="http://schemas.microsoft.com/office/drawing/2014/main" id="{7622B2A1-61C3-8441-B16D-EA93B423BEC4}"/>
              </a:ext>
            </a:extLst>
          </p:cNvPr>
          <p:cNvSpPr txBox="1"/>
          <p:nvPr/>
        </p:nvSpPr>
        <p:spPr>
          <a:xfrm>
            <a:off x="4639510" y="291270"/>
            <a:ext cx="2912977" cy="584775"/>
          </a:xfrm>
          <a:prstGeom prst="rect">
            <a:avLst/>
          </a:prstGeom>
          <a:noFill/>
        </p:spPr>
        <p:txBody>
          <a:bodyPr wrap="none" rtlCol="0">
            <a:spAutoFit/>
          </a:bodyPr>
          <a:lstStyle/>
          <a:p>
            <a:pPr algn="ctr" defTabSz="914217"/>
            <a:r>
              <a:rPr lang="en-US" sz="3200" b="1" dirty="0">
                <a:solidFill>
                  <a:srgbClr val="009FE3"/>
                </a:solidFill>
                <a:highlight>
                  <a:srgbClr val="FFFFFF"/>
                </a:highlight>
                <a:latin typeface="Poppins" panose="00000500000000000000" pitchFamily="50" charset="0"/>
                <a:cs typeface="Poppins" panose="00000500000000000000" pitchFamily="50" charset="0"/>
              </a:rPr>
              <a:t>TREET GROUP</a:t>
            </a:r>
            <a:endParaRPr lang="en-US" sz="3000" b="1" dirty="0">
              <a:solidFill>
                <a:srgbClr val="1C2835"/>
              </a:solidFill>
              <a:highlight>
                <a:srgbClr val="FFFFFF"/>
              </a:highlight>
              <a:latin typeface="Poppins" pitchFamily="2" charset="77"/>
              <a:cs typeface="Poppins" pitchFamily="2" charset="77"/>
            </a:endParaRPr>
          </a:p>
        </p:txBody>
      </p:sp>
      <p:sp>
        <p:nvSpPr>
          <p:cNvPr id="30" name="TextBox 29">
            <a:extLst>
              <a:ext uri="{FF2B5EF4-FFF2-40B4-BE49-F238E27FC236}">
                <a16:creationId xmlns:a16="http://schemas.microsoft.com/office/drawing/2014/main" id="{47761FAF-F436-944E-8203-374AE968085A}"/>
              </a:ext>
            </a:extLst>
          </p:cNvPr>
          <p:cNvSpPr txBox="1"/>
          <p:nvPr/>
        </p:nvSpPr>
        <p:spPr>
          <a:xfrm>
            <a:off x="4943284" y="748735"/>
            <a:ext cx="2305439" cy="400110"/>
          </a:xfrm>
          <a:prstGeom prst="rect">
            <a:avLst/>
          </a:prstGeom>
          <a:noFill/>
        </p:spPr>
        <p:txBody>
          <a:bodyPr wrap="none" rtlCol="0">
            <a:spAutoFit/>
          </a:bodyPr>
          <a:lstStyle/>
          <a:p>
            <a:pPr algn="ctr" defTabSz="914217"/>
            <a:r>
              <a:rPr lang="en-US" sz="2000" spc="300" dirty="0">
                <a:solidFill>
                  <a:srgbClr val="B3B3B3">
                    <a:lumMod val="60000"/>
                    <a:lumOff val="40000"/>
                  </a:srgbClr>
                </a:solidFill>
                <a:latin typeface="Poppins" pitchFamily="2" charset="77"/>
                <a:cs typeface="Poppins" pitchFamily="2" charset="77"/>
              </a:rPr>
              <a:t>Plan 2022-23</a:t>
            </a:r>
          </a:p>
        </p:txBody>
      </p:sp>
      <p:sp>
        <p:nvSpPr>
          <p:cNvPr id="31" name="TextBox 30">
            <a:extLst>
              <a:ext uri="{FF2B5EF4-FFF2-40B4-BE49-F238E27FC236}">
                <a16:creationId xmlns:a16="http://schemas.microsoft.com/office/drawing/2014/main" id="{82793F28-1311-EE43-B2AD-FD6CA8BA75BE}"/>
              </a:ext>
            </a:extLst>
          </p:cNvPr>
          <p:cNvSpPr txBox="1"/>
          <p:nvPr/>
        </p:nvSpPr>
        <p:spPr>
          <a:xfrm>
            <a:off x="883362" y="1368789"/>
            <a:ext cx="816249" cy="830997"/>
          </a:xfrm>
          <a:prstGeom prst="rect">
            <a:avLst/>
          </a:prstGeom>
          <a:noFill/>
        </p:spPr>
        <p:txBody>
          <a:bodyPr wrap="none" rtlCol="0" anchor="ctr">
            <a:spAutoFit/>
          </a:bodyPr>
          <a:lstStyle/>
          <a:p>
            <a:pPr algn="ctr" defTabSz="914217"/>
            <a:r>
              <a:rPr lang="en-US" sz="4800" b="1" dirty="0">
                <a:solidFill>
                  <a:srgbClr val="4DADB5"/>
                </a:solidFill>
                <a:latin typeface="Poppins" pitchFamily="2" charset="77"/>
                <a:cs typeface="Poppins" pitchFamily="2" charset="77"/>
              </a:rPr>
              <a:t>01</a:t>
            </a:r>
          </a:p>
        </p:txBody>
      </p:sp>
      <p:sp>
        <p:nvSpPr>
          <p:cNvPr id="35" name="TextBox 34">
            <a:extLst>
              <a:ext uri="{FF2B5EF4-FFF2-40B4-BE49-F238E27FC236}">
                <a16:creationId xmlns:a16="http://schemas.microsoft.com/office/drawing/2014/main" id="{EA3F0374-06A7-0340-8210-5F3CDEAC8FA3}"/>
              </a:ext>
            </a:extLst>
          </p:cNvPr>
          <p:cNvSpPr txBox="1"/>
          <p:nvPr/>
        </p:nvSpPr>
        <p:spPr>
          <a:xfrm>
            <a:off x="1412171" y="1319790"/>
            <a:ext cx="5077143" cy="338554"/>
          </a:xfrm>
          <a:prstGeom prst="rect">
            <a:avLst/>
          </a:prstGeom>
          <a:noFill/>
        </p:spPr>
        <p:txBody>
          <a:bodyPr wrap="square" rtlCol="0" anchor="b">
            <a:spAutoFit/>
          </a:bodyPr>
          <a:lstStyle>
            <a:defPPr>
              <a:defRPr lang="en-US"/>
            </a:defPPr>
            <a:lvl1pPr defTabSz="914217">
              <a:defRPr sz="1600" b="1">
                <a:solidFill>
                  <a:srgbClr val="3984A3"/>
                </a:solidFill>
                <a:latin typeface="Poppins" pitchFamily="2" charset="77"/>
                <a:cs typeface="Poppins" pitchFamily="2" charset="77"/>
              </a:defRPr>
            </a:lvl1pPr>
          </a:lstStyle>
          <a:p>
            <a:pPr algn="ctr"/>
            <a:r>
              <a:rPr lang="en-US" b="1" dirty="0"/>
              <a:t>REPROFILING of SHORT TERM BPRROWING</a:t>
            </a:r>
          </a:p>
        </p:txBody>
      </p:sp>
      <p:sp>
        <p:nvSpPr>
          <p:cNvPr id="19" name="TextBox 18">
            <a:extLst>
              <a:ext uri="{FF2B5EF4-FFF2-40B4-BE49-F238E27FC236}">
                <a16:creationId xmlns:a16="http://schemas.microsoft.com/office/drawing/2014/main" id="{0DE78147-2FD1-E14B-B7F4-419018CC9DF8}"/>
              </a:ext>
            </a:extLst>
          </p:cNvPr>
          <p:cNvSpPr txBox="1"/>
          <p:nvPr/>
        </p:nvSpPr>
        <p:spPr>
          <a:xfrm>
            <a:off x="1804059" y="1552591"/>
            <a:ext cx="9369157" cy="954107"/>
          </a:xfrm>
          <a:prstGeom prst="rect">
            <a:avLst/>
          </a:prstGeom>
          <a:noFill/>
        </p:spPr>
        <p:txBody>
          <a:bodyPr wrap="square" rtlCol="0" anchor="t">
            <a:spAutoFit/>
          </a:bodyPr>
          <a:lstStyle/>
          <a:p>
            <a:pPr algn="just"/>
            <a:r>
              <a:rPr lang="en-US" sz="1400" dirty="0">
                <a:solidFill>
                  <a:schemeClr val="tx1">
                    <a:lumMod val="50000"/>
                  </a:schemeClr>
                </a:solidFill>
                <a:highlight>
                  <a:srgbClr val="FFFFFF"/>
                </a:highlight>
                <a:latin typeface="Lato Light" panose="020F0502020204030203" pitchFamily="34" charset="0"/>
                <a:ea typeface="Lato Light" panose="020F0502020204030203" pitchFamily="34" charset="0"/>
                <a:cs typeface="Lato Light" panose="020F0502020204030203" pitchFamily="34" charset="0"/>
              </a:rPr>
              <a:t>Short term borrowing has been reprofiled to long term loan amounting to Rs 1.5 billion, however due to certain regulatory approvals pending at the reporting date, the disbursement of long term loan and repayment of short term loan was carried out during the month of July 2022.</a:t>
            </a:r>
          </a:p>
          <a:p>
            <a:pPr marL="628650" lvl="1" indent="-171450">
              <a:buFont typeface="Arial" panose="020B0604020202020204" pitchFamily="34" charset="0"/>
              <a:buChar char="•"/>
            </a:pPr>
            <a:endPar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4" name="TextBox 33">
            <a:extLst>
              <a:ext uri="{FF2B5EF4-FFF2-40B4-BE49-F238E27FC236}">
                <a16:creationId xmlns:a16="http://schemas.microsoft.com/office/drawing/2014/main" id="{9FD0794A-3D36-C14E-B3C9-D9D80D250319}"/>
              </a:ext>
            </a:extLst>
          </p:cNvPr>
          <p:cNvSpPr txBox="1"/>
          <p:nvPr/>
        </p:nvSpPr>
        <p:spPr>
          <a:xfrm>
            <a:off x="763136" y="2933725"/>
            <a:ext cx="936475" cy="830997"/>
          </a:xfrm>
          <a:prstGeom prst="rect">
            <a:avLst/>
          </a:prstGeom>
          <a:noFill/>
        </p:spPr>
        <p:txBody>
          <a:bodyPr wrap="none" rtlCol="0" anchor="ctr">
            <a:spAutoFit/>
          </a:bodyPr>
          <a:lstStyle/>
          <a:p>
            <a:pPr algn="ctr" defTabSz="914217"/>
            <a:r>
              <a:rPr lang="en-US" sz="4800" b="1" dirty="0">
                <a:solidFill>
                  <a:srgbClr val="3984A3"/>
                </a:solidFill>
                <a:latin typeface="Poppins" pitchFamily="2" charset="77"/>
                <a:cs typeface="Poppins" pitchFamily="2" charset="77"/>
              </a:rPr>
              <a:t>02</a:t>
            </a:r>
          </a:p>
        </p:txBody>
      </p:sp>
      <p:sp>
        <p:nvSpPr>
          <p:cNvPr id="38" name="TextBox 37">
            <a:extLst>
              <a:ext uri="{FF2B5EF4-FFF2-40B4-BE49-F238E27FC236}">
                <a16:creationId xmlns:a16="http://schemas.microsoft.com/office/drawing/2014/main" id="{6B7D1D6D-C95C-E741-9008-19EA31803296}"/>
              </a:ext>
            </a:extLst>
          </p:cNvPr>
          <p:cNvSpPr txBox="1"/>
          <p:nvPr/>
        </p:nvSpPr>
        <p:spPr>
          <a:xfrm>
            <a:off x="1804059" y="2971471"/>
            <a:ext cx="6557599" cy="338554"/>
          </a:xfrm>
          <a:prstGeom prst="rect">
            <a:avLst/>
          </a:prstGeom>
          <a:noFill/>
        </p:spPr>
        <p:txBody>
          <a:bodyPr wrap="square" rtlCol="0" anchor="b">
            <a:spAutoFit/>
          </a:bodyPr>
          <a:lstStyle>
            <a:defPPr>
              <a:defRPr lang="en-US"/>
            </a:defPPr>
            <a:lvl1pPr defTabSz="914217">
              <a:defRPr sz="1600" b="1">
                <a:solidFill>
                  <a:srgbClr val="398389"/>
                </a:solidFill>
                <a:latin typeface="Poppins" pitchFamily="2" charset="77"/>
                <a:cs typeface="Poppins" pitchFamily="2" charset="77"/>
              </a:defRPr>
            </a:lvl1pPr>
          </a:lstStyle>
          <a:p>
            <a:r>
              <a:rPr lang="en-US" dirty="0"/>
              <a:t>SPIN OFF the BATTERY SEGMENT</a:t>
            </a:r>
          </a:p>
        </p:txBody>
      </p:sp>
      <p:sp>
        <p:nvSpPr>
          <p:cNvPr id="39" name="TextBox 38">
            <a:extLst>
              <a:ext uri="{FF2B5EF4-FFF2-40B4-BE49-F238E27FC236}">
                <a16:creationId xmlns:a16="http://schemas.microsoft.com/office/drawing/2014/main" id="{4F812CE4-C06B-7446-A42E-D6D63A0D6F80}"/>
              </a:ext>
            </a:extLst>
          </p:cNvPr>
          <p:cNvSpPr txBox="1"/>
          <p:nvPr/>
        </p:nvSpPr>
        <p:spPr>
          <a:xfrm>
            <a:off x="1804058" y="3330377"/>
            <a:ext cx="9344105" cy="307777"/>
          </a:xfrm>
          <a:prstGeom prst="rect">
            <a:avLst/>
          </a:prstGeom>
          <a:noFill/>
        </p:spPr>
        <p:txBody>
          <a:bodyPr wrap="square" rtlCol="0" anchor="t">
            <a:spAutoFit/>
          </a:bodyPr>
          <a:lstStyle/>
          <a:p>
            <a:r>
              <a:rPr lang="en-US" sz="1400" dirty="0">
                <a:solidFill>
                  <a:schemeClr val="tx2"/>
                </a:solidFill>
                <a:latin typeface="Lato Light" panose="020F0502020204030203" pitchFamily="34" charset="0"/>
                <a:ea typeface="Lato Light" panose="020F0502020204030203" pitchFamily="34" charset="0"/>
                <a:cs typeface="Lato Light" panose="020F0502020204030203" pitchFamily="34" charset="0"/>
              </a:rPr>
              <a:t>Spin off the battery segment from Modaraba into a separate company (Treet Battery Limited).</a:t>
            </a:r>
          </a:p>
        </p:txBody>
      </p:sp>
      <p:sp>
        <p:nvSpPr>
          <p:cNvPr id="40" name="TextBox 39">
            <a:extLst>
              <a:ext uri="{FF2B5EF4-FFF2-40B4-BE49-F238E27FC236}">
                <a16:creationId xmlns:a16="http://schemas.microsoft.com/office/drawing/2014/main" id="{BB7820F8-D77F-3142-AC70-79728F8AF8CA}"/>
              </a:ext>
            </a:extLst>
          </p:cNvPr>
          <p:cNvSpPr txBox="1"/>
          <p:nvPr/>
        </p:nvSpPr>
        <p:spPr>
          <a:xfrm>
            <a:off x="796642" y="4185315"/>
            <a:ext cx="957313" cy="830997"/>
          </a:xfrm>
          <a:prstGeom prst="rect">
            <a:avLst/>
          </a:prstGeom>
          <a:noFill/>
        </p:spPr>
        <p:txBody>
          <a:bodyPr wrap="none" rtlCol="0" anchor="ctr">
            <a:spAutoFit/>
          </a:bodyPr>
          <a:lstStyle/>
          <a:p>
            <a:pPr algn="ctr" defTabSz="914217"/>
            <a:r>
              <a:rPr lang="en-US" sz="4800" b="1" dirty="0">
                <a:solidFill>
                  <a:srgbClr val="2B526A"/>
                </a:solidFill>
                <a:latin typeface="Poppins" pitchFamily="2" charset="77"/>
                <a:cs typeface="Poppins" pitchFamily="2" charset="77"/>
              </a:rPr>
              <a:t>03</a:t>
            </a:r>
          </a:p>
        </p:txBody>
      </p:sp>
      <p:sp>
        <p:nvSpPr>
          <p:cNvPr id="42" name="TextBox 41">
            <a:extLst>
              <a:ext uri="{FF2B5EF4-FFF2-40B4-BE49-F238E27FC236}">
                <a16:creationId xmlns:a16="http://schemas.microsoft.com/office/drawing/2014/main" id="{7267BD83-5F06-524C-A8A1-359C7853FACA}"/>
              </a:ext>
            </a:extLst>
          </p:cNvPr>
          <p:cNvSpPr txBox="1"/>
          <p:nvPr/>
        </p:nvSpPr>
        <p:spPr>
          <a:xfrm>
            <a:off x="1804058" y="4265608"/>
            <a:ext cx="5973831" cy="338554"/>
          </a:xfrm>
          <a:prstGeom prst="rect">
            <a:avLst/>
          </a:prstGeom>
          <a:noFill/>
        </p:spPr>
        <p:txBody>
          <a:bodyPr wrap="square" rtlCol="0" anchor="b">
            <a:spAutoFit/>
          </a:bodyPr>
          <a:lstStyle>
            <a:defPPr>
              <a:defRPr lang="en-US"/>
            </a:defPPr>
            <a:lvl1pPr defTabSz="914217">
              <a:defRPr sz="1600" b="1">
                <a:solidFill>
                  <a:srgbClr val="398389"/>
                </a:solidFill>
                <a:latin typeface="Poppins" pitchFamily="2" charset="77"/>
                <a:cs typeface="Poppins" pitchFamily="2" charset="77"/>
              </a:defRPr>
            </a:lvl1pPr>
          </a:lstStyle>
          <a:p>
            <a:r>
              <a:rPr lang="en-US" dirty="0"/>
              <a:t>FURTHER CAPACITY ENHANCEMENT – HYGIENE RAZOR</a:t>
            </a:r>
          </a:p>
        </p:txBody>
      </p:sp>
      <p:sp>
        <p:nvSpPr>
          <p:cNvPr id="43" name="TextBox 42">
            <a:extLst>
              <a:ext uri="{FF2B5EF4-FFF2-40B4-BE49-F238E27FC236}">
                <a16:creationId xmlns:a16="http://schemas.microsoft.com/office/drawing/2014/main" id="{CD7EBF9C-A4CE-704D-83EC-828ACFE714E1}"/>
              </a:ext>
            </a:extLst>
          </p:cNvPr>
          <p:cNvSpPr txBox="1"/>
          <p:nvPr/>
        </p:nvSpPr>
        <p:spPr>
          <a:xfrm>
            <a:off x="1804058" y="4612615"/>
            <a:ext cx="9369157" cy="523220"/>
          </a:xfrm>
          <a:prstGeom prst="rect">
            <a:avLst/>
          </a:prstGeom>
          <a:noFill/>
        </p:spPr>
        <p:txBody>
          <a:bodyPr wrap="square" rtlCol="0" anchor="t">
            <a:spAutoFit/>
          </a:bodyPr>
          <a:lstStyle>
            <a:defPPr>
              <a:defRPr lang="en-US"/>
            </a:defPPr>
            <a:lvl1pPr>
              <a:defRPr sz="140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highlight>
                  <a:srgbClr val="FFFFFF"/>
                </a:highlight>
              </a:rPr>
              <a:t>After enhancement of the hygiene razor capacity by 16% during FY 2022. Further capacity is also being evaluated considering the  high demand of Hygiene razors.</a:t>
            </a:r>
          </a:p>
        </p:txBody>
      </p:sp>
      <p:pic>
        <p:nvPicPr>
          <p:cNvPr id="2" name="Picture 1"/>
          <p:cNvPicPr>
            <a:picLocks noChangeAspect="1"/>
          </p:cNvPicPr>
          <p:nvPr/>
        </p:nvPicPr>
        <p:blipFill>
          <a:blip r:embed="rId2"/>
          <a:stretch>
            <a:fillRect/>
          </a:stretch>
        </p:blipFill>
        <p:spPr>
          <a:xfrm>
            <a:off x="10987314" y="291269"/>
            <a:ext cx="520019" cy="567293"/>
          </a:xfrm>
          <a:prstGeom prst="rect">
            <a:avLst/>
          </a:prstGeom>
        </p:spPr>
      </p:pic>
      <p:sp>
        <p:nvSpPr>
          <p:cNvPr id="3" name="TextBox 2">
            <a:extLst>
              <a:ext uri="{FF2B5EF4-FFF2-40B4-BE49-F238E27FC236}">
                <a16:creationId xmlns:a16="http://schemas.microsoft.com/office/drawing/2014/main" id="{D445A4DD-3195-B7C3-D856-C7CDF7C60A49}"/>
              </a:ext>
            </a:extLst>
          </p:cNvPr>
          <p:cNvSpPr txBox="1"/>
          <p:nvPr/>
        </p:nvSpPr>
        <p:spPr>
          <a:xfrm>
            <a:off x="774200" y="5850244"/>
            <a:ext cx="1002197" cy="830997"/>
          </a:xfrm>
          <a:prstGeom prst="rect">
            <a:avLst/>
          </a:prstGeom>
          <a:noFill/>
        </p:spPr>
        <p:txBody>
          <a:bodyPr wrap="none" rtlCol="0" anchor="ctr">
            <a:spAutoFit/>
          </a:bodyPr>
          <a:lstStyle/>
          <a:p>
            <a:pPr algn="ctr" defTabSz="914217"/>
            <a:r>
              <a:rPr lang="en-US" sz="4800" b="1" dirty="0">
                <a:solidFill>
                  <a:srgbClr val="2B526A"/>
                </a:solidFill>
                <a:latin typeface="Poppins" pitchFamily="2" charset="77"/>
                <a:cs typeface="Poppins" pitchFamily="2" charset="77"/>
              </a:rPr>
              <a:t>04</a:t>
            </a:r>
          </a:p>
        </p:txBody>
      </p:sp>
      <p:sp>
        <p:nvSpPr>
          <p:cNvPr id="4" name="TextBox 3">
            <a:extLst>
              <a:ext uri="{FF2B5EF4-FFF2-40B4-BE49-F238E27FC236}">
                <a16:creationId xmlns:a16="http://schemas.microsoft.com/office/drawing/2014/main" id="{99398A2D-E982-F747-CA81-3B875DBA23BF}"/>
              </a:ext>
            </a:extLst>
          </p:cNvPr>
          <p:cNvSpPr txBox="1"/>
          <p:nvPr/>
        </p:nvSpPr>
        <p:spPr>
          <a:xfrm>
            <a:off x="1943932" y="6147432"/>
            <a:ext cx="9369157" cy="738664"/>
          </a:xfrm>
          <a:prstGeom prst="rect">
            <a:avLst/>
          </a:prstGeom>
          <a:noFill/>
        </p:spPr>
        <p:txBody>
          <a:bodyPr wrap="square" rtlCol="0" anchor="t">
            <a:spAutoFit/>
          </a:bodyPr>
          <a:lstStyle>
            <a:defPPr>
              <a:defRPr lang="en-US"/>
            </a:defPPr>
            <a:lvl1pPr>
              <a:defRPr sz="140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defRPr>
            </a:lvl1pPr>
          </a:lstStyle>
          <a:p>
            <a:r>
              <a:rPr lang="en-US" dirty="0">
                <a:highlight>
                  <a:srgbClr val="FFFFFF"/>
                </a:highlight>
              </a:rPr>
              <a:t>New production facility of </a:t>
            </a:r>
            <a:r>
              <a:rPr lang="en-US" dirty="0" err="1">
                <a:highlight>
                  <a:srgbClr val="FFFFFF"/>
                </a:highlight>
              </a:rPr>
              <a:t>Renaocn</a:t>
            </a:r>
            <a:r>
              <a:rPr lang="en-US" dirty="0">
                <a:highlight>
                  <a:srgbClr val="FFFFFF"/>
                </a:highlight>
              </a:rPr>
              <a:t> at FEDMIC is underway, completion is expected in FY 2023.. This production facility will enhance the production capacity from 2.4 million to 17.4 million sessions. Estimated cost to complete the project is 1,043 million. </a:t>
            </a:r>
          </a:p>
        </p:txBody>
      </p:sp>
      <p:sp>
        <p:nvSpPr>
          <p:cNvPr id="5" name="TextBox 4">
            <a:extLst>
              <a:ext uri="{FF2B5EF4-FFF2-40B4-BE49-F238E27FC236}">
                <a16:creationId xmlns:a16="http://schemas.microsoft.com/office/drawing/2014/main" id="{A5A43376-3560-DE01-617C-0A5493698C38}"/>
              </a:ext>
            </a:extLst>
          </p:cNvPr>
          <p:cNvSpPr txBox="1"/>
          <p:nvPr/>
        </p:nvSpPr>
        <p:spPr>
          <a:xfrm>
            <a:off x="1956458" y="5871024"/>
            <a:ext cx="5973831" cy="338554"/>
          </a:xfrm>
          <a:prstGeom prst="rect">
            <a:avLst/>
          </a:prstGeom>
          <a:noFill/>
        </p:spPr>
        <p:txBody>
          <a:bodyPr wrap="square" rtlCol="0" anchor="b">
            <a:spAutoFit/>
          </a:bodyPr>
          <a:lstStyle>
            <a:defPPr>
              <a:defRPr lang="en-US"/>
            </a:defPPr>
            <a:lvl1pPr defTabSz="914217">
              <a:defRPr sz="1600" b="1">
                <a:solidFill>
                  <a:srgbClr val="398389"/>
                </a:solidFill>
                <a:latin typeface="Poppins" pitchFamily="2" charset="77"/>
                <a:cs typeface="Poppins" pitchFamily="2" charset="77"/>
              </a:defRPr>
            </a:lvl1pPr>
          </a:lstStyle>
          <a:p>
            <a:r>
              <a:rPr lang="en-US" dirty="0"/>
              <a:t>CAPACITY ENHANCEMENT – RENACON</a:t>
            </a:r>
          </a:p>
        </p:txBody>
      </p:sp>
    </p:spTree>
    <p:extLst>
      <p:ext uri="{BB962C8B-B14F-4D97-AF65-F5344CB8AC3E}">
        <p14:creationId xmlns:p14="http://schemas.microsoft.com/office/powerpoint/2010/main" val="2453856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87314" y="291269"/>
            <a:ext cx="520019" cy="567293"/>
          </a:xfrm>
          <a:prstGeom prst="rect">
            <a:avLst/>
          </a:prstGeom>
        </p:spPr>
      </p:pic>
      <p:sp>
        <p:nvSpPr>
          <p:cNvPr id="27" name="Shape 49209">
            <a:extLst>
              <a:ext uri="{FF2B5EF4-FFF2-40B4-BE49-F238E27FC236}">
                <a16:creationId xmlns:a16="http://schemas.microsoft.com/office/drawing/2014/main" id="{F3D50826-D0EC-CC4D-9188-9341A82AE037}"/>
              </a:ext>
            </a:extLst>
          </p:cNvPr>
          <p:cNvSpPr/>
          <p:nvPr/>
        </p:nvSpPr>
        <p:spPr>
          <a:xfrm>
            <a:off x="1467946" y="3270582"/>
            <a:ext cx="9706401" cy="152932"/>
          </a:xfrm>
          <a:prstGeom prst="rect">
            <a:avLst/>
          </a:prstGeom>
          <a:solidFill>
            <a:schemeClr val="accent1"/>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8" name="Shape 49210">
            <a:extLst>
              <a:ext uri="{FF2B5EF4-FFF2-40B4-BE49-F238E27FC236}">
                <a16:creationId xmlns:a16="http://schemas.microsoft.com/office/drawing/2014/main" id="{6590A807-121E-5646-BE9F-4A6E9899FD73}"/>
              </a:ext>
            </a:extLst>
          </p:cNvPr>
          <p:cNvSpPr/>
          <p:nvPr/>
        </p:nvSpPr>
        <p:spPr>
          <a:xfrm>
            <a:off x="1470368" y="3407248"/>
            <a:ext cx="9700791" cy="3778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9" y="21600"/>
                </a:lnTo>
                <a:lnTo>
                  <a:pt x="20001" y="21600"/>
                </a:lnTo>
                <a:lnTo>
                  <a:pt x="21600" y="0"/>
                </a:lnTo>
                <a:lnTo>
                  <a:pt x="0" y="0"/>
                </a:lnTo>
                <a:close/>
              </a:path>
            </a:pathLst>
          </a:custGeom>
          <a:solidFill>
            <a:schemeClr val="accent1">
              <a:lumMod val="7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9" name="TextBox 28">
            <a:extLst>
              <a:ext uri="{FF2B5EF4-FFF2-40B4-BE49-F238E27FC236}">
                <a16:creationId xmlns:a16="http://schemas.microsoft.com/office/drawing/2014/main" id="{7622B2A1-61C3-8441-B16D-EA93B423BEC4}"/>
              </a:ext>
            </a:extLst>
          </p:cNvPr>
          <p:cNvSpPr txBox="1"/>
          <p:nvPr/>
        </p:nvSpPr>
        <p:spPr>
          <a:xfrm>
            <a:off x="855623" y="291270"/>
            <a:ext cx="10480754" cy="584775"/>
          </a:xfrm>
          <a:prstGeom prst="rect">
            <a:avLst/>
          </a:prstGeom>
          <a:noFill/>
        </p:spPr>
        <p:txBody>
          <a:bodyPr wrap="none" rtlCol="0">
            <a:spAutoFit/>
          </a:bodyPr>
          <a:lstStyle/>
          <a:p>
            <a:pPr algn="ctr" defTabSz="914217"/>
            <a:r>
              <a:rPr lang="en-US" sz="3200" b="1" dirty="0">
                <a:solidFill>
                  <a:srgbClr val="009FE3"/>
                </a:solidFill>
                <a:latin typeface="Poppins" panose="00000500000000000000" pitchFamily="50" charset="0"/>
                <a:cs typeface="Poppins" panose="00000500000000000000" pitchFamily="50" charset="0"/>
              </a:rPr>
              <a:t>FIRST TREET MANUFACTURING MODARABA - FTMM</a:t>
            </a:r>
            <a:endParaRPr lang="en-US" sz="3000" b="1" dirty="0">
              <a:solidFill>
                <a:srgbClr val="1C2835"/>
              </a:solidFill>
              <a:latin typeface="Poppins" pitchFamily="2" charset="77"/>
              <a:cs typeface="Poppins" pitchFamily="2" charset="77"/>
            </a:endParaRPr>
          </a:p>
        </p:txBody>
      </p:sp>
      <p:sp>
        <p:nvSpPr>
          <p:cNvPr id="30" name="TextBox 29">
            <a:extLst>
              <a:ext uri="{FF2B5EF4-FFF2-40B4-BE49-F238E27FC236}">
                <a16:creationId xmlns:a16="http://schemas.microsoft.com/office/drawing/2014/main" id="{47761FAF-F436-944E-8203-374AE968085A}"/>
              </a:ext>
            </a:extLst>
          </p:cNvPr>
          <p:cNvSpPr txBox="1"/>
          <p:nvPr/>
        </p:nvSpPr>
        <p:spPr>
          <a:xfrm>
            <a:off x="4641575" y="835072"/>
            <a:ext cx="2526422" cy="400110"/>
          </a:xfrm>
          <a:prstGeom prst="rect">
            <a:avLst/>
          </a:prstGeom>
          <a:noFill/>
        </p:spPr>
        <p:txBody>
          <a:bodyPr wrap="square" rtlCol="0">
            <a:spAutoFit/>
          </a:bodyPr>
          <a:lstStyle/>
          <a:p>
            <a:pPr algn="ctr" defTabSz="914217"/>
            <a:r>
              <a:rPr lang="en-US" sz="2000" spc="300" dirty="0">
                <a:solidFill>
                  <a:srgbClr val="B3B3B3">
                    <a:lumMod val="60000"/>
                    <a:lumOff val="40000"/>
                  </a:srgbClr>
                </a:solidFill>
                <a:latin typeface="Poppins" pitchFamily="2" charset="77"/>
                <a:cs typeface="Poppins" pitchFamily="2" charset="77"/>
              </a:rPr>
              <a:t>Plan 2022-23</a:t>
            </a:r>
          </a:p>
        </p:txBody>
      </p:sp>
      <p:sp>
        <p:nvSpPr>
          <p:cNvPr id="31" name="TextBox 30">
            <a:extLst>
              <a:ext uri="{FF2B5EF4-FFF2-40B4-BE49-F238E27FC236}">
                <a16:creationId xmlns:a16="http://schemas.microsoft.com/office/drawing/2014/main" id="{82793F28-1311-EE43-B2AD-FD6CA8BA75BE}"/>
              </a:ext>
            </a:extLst>
          </p:cNvPr>
          <p:cNvSpPr txBox="1"/>
          <p:nvPr/>
        </p:nvSpPr>
        <p:spPr>
          <a:xfrm>
            <a:off x="1265714" y="1772686"/>
            <a:ext cx="922057" cy="830997"/>
          </a:xfrm>
          <a:prstGeom prst="rect">
            <a:avLst/>
          </a:prstGeom>
          <a:noFill/>
        </p:spPr>
        <p:txBody>
          <a:bodyPr wrap="square" rtlCol="0" anchor="ctr">
            <a:spAutoFit/>
          </a:bodyPr>
          <a:lstStyle/>
          <a:p>
            <a:pPr algn="ctr" defTabSz="914217"/>
            <a:r>
              <a:rPr lang="en-US" sz="4800" b="1" dirty="0">
                <a:solidFill>
                  <a:srgbClr val="398389"/>
                </a:solidFill>
                <a:latin typeface="Poppins" pitchFamily="2" charset="77"/>
                <a:cs typeface="Poppins" pitchFamily="2" charset="77"/>
              </a:rPr>
              <a:t>01</a:t>
            </a:r>
          </a:p>
        </p:txBody>
      </p:sp>
      <p:sp>
        <p:nvSpPr>
          <p:cNvPr id="35" name="TextBox 34">
            <a:extLst>
              <a:ext uri="{FF2B5EF4-FFF2-40B4-BE49-F238E27FC236}">
                <a16:creationId xmlns:a16="http://schemas.microsoft.com/office/drawing/2014/main" id="{EA3F0374-06A7-0340-8210-5F3CDEAC8FA3}"/>
              </a:ext>
            </a:extLst>
          </p:cNvPr>
          <p:cNvSpPr txBox="1"/>
          <p:nvPr/>
        </p:nvSpPr>
        <p:spPr>
          <a:xfrm>
            <a:off x="2354322" y="1725565"/>
            <a:ext cx="5735278" cy="338554"/>
          </a:xfrm>
          <a:prstGeom prst="rect">
            <a:avLst/>
          </a:prstGeom>
          <a:noFill/>
        </p:spPr>
        <p:txBody>
          <a:bodyPr wrap="square" rtlCol="0" anchor="b">
            <a:spAutoFit/>
          </a:bodyPr>
          <a:lstStyle>
            <a:defPPr>
              <a:defRPr lang="en-US"/>
            </a:defPPr>
            <a:lvl1pPr defTabSz="914217">
              <a:defRPr sz="1600" b="1">
                <a:solidFill>
                  <a:srgbClr val="398389"/>
                </a:solidFill>
                <a:latin typeface="Poppins" pitchFamily="2" charset="77"/>
                <a:cs typeface="Poppins" pitchFamily="2" charset="77"/>
              </a:defRPr>
            </a:lvl1pPr>
          </a:lstStyle>
          <a:p>
            <a:r>
              <a:rPr lang="en-US" dirty="0"/>
              <a:t>DELEVERAGING AND DEBT REPROFILING</a:t>
            </a:r>
          </a:p>
        </p:txBody>
      </p:sp>
      <p:sp>
        <p:nvSpPr>
          <p:cNvPr id="19" name="TextBox 18">
            <a:extLst>
              <a:ext uri="{FF2B5EF4-FFF2-40B4-BE49-F238E27FC236}">
                <a16:creationId xmlns:a16="http://schemas.microsoft.com/office/drawing/2014/main" id="{0DE78147-2FD1-E14B-B7F4-419018CC9DF8}"/>
              </a:ext>
            </a:extLst>
          </p:cNvPr>
          <p:cNvSpPr txBox="1"/>
          <p:nvPr/>
        </p:nvSpPr>
        <p:spPr>
          <a:xfrm>
            <a:off x="2354322" y="2013932"/>
            <a:ext cx="8632992" cy="954107"/>
          </a:xfrm>
          <a:prstGeom prst="rect">
            <a:avLst/>
          </a:prstGeom>
          <a:noFill/>
        </p:spPr>
        <p:txBody>
          <a:bodyPr wrap="square" rtlCol="0" anchor="t">
            <a:spAutoFit/>
          </a:bodyPr>
          <a:lstStyle/>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Current level of borrowing is Rs. 5.6 bn – Rs. 3 bn from banks and Rs. 2.6 bn from Treet </a:t>
            </a:r>
          </a:p>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Spin off battery segment is in its final stages at the Lahore High Court and the matter is fixed for hearing on Jan 10, 2023. We are hopeful that on the said date the de-merger of FTMM will be sanctioned, by the High Court. </a:t>
            </a:r>
            <a:r>
              <a:rPr lang="en-US" sz="1400" dirty="0">
                <a:solidFill>
                  <a:schemeClr val="tx1">
                    <a:lumMod val="50000"/>
                  </a:schemeClr>
                </a:solidFill>
                <a:highlight>
                  <a:srgbClr val="FFFFFF"/>
                </a:highlight>
                <a:latin typeface="Lato Light" panose="020F0502020204030203" pitchFamily="34" charset="0"/>
                <a:ea typeface="Lato Light" panose="020F0502020204030203" pitchFamily="34" charset="0"/>
                <a:cs typeface="Lato Light" panose="020F0502020204030203" pitchFamily="34" charset="0"/>
              </a:rPr>
              <a:t> </a:t>
            </a:r>
          </a:p>
          <a:p>
            <a:pPr marL="342900" lvl="1" indent="-342900">
              <a:buFont typeface="+mj-lt"/>
              <a:buAutoNum type="arabicPeriod"/>
            </a:pPr>
            <a:r>
              <a:rPr lang="en-US" sz="1400" dirty="0">
                <a:solidFill>
                  <a:schemeClr val="tx1">
                    <a:lumMod val="50000"/>
                  </a:schemeClr>
                </a:solidFill>
                <a:highlight>
                  <a:srgbClr val="FFFFFF"/>
                </a:highlight>
                <a:latin typeface="Lato Light" panose="020F0502020204030203" pitchFamily="34" charset="0"/>
                <a:ea typeface="Lato Light" panose="020F0502020204030203" pitchFamily="34" charset="0"/>
                <a:cs typeface="Lato Light" panose="020F0502020204030203" pitchFamily="34" charset="0"/>
              </a:rPr>
              <a:t>After spin off the battery segment, public offering of new battery Company to raise funds.</a:t>
            </a:r>
          </a:p>
        </p:txBody>
      </p:sp>
      <p:sp>
        <p:nvSpPr>
          <p:cNvPr id="34" name="TextBox 33">
            <a:extLst>
              <a:ext uri="{FF2B5EF4-FFF2-40B4-BE49-F238E27FC236}">
                <a16:creationId xmlns:a16="http://schemas.microsoft.com/office/drawing/2014/main" id="{9FD0794A-3D36-C14E-B3C9-D9D80D250319}"/>
              </a:ext>
            </a:extLst>
          </p:cNvPr>
          <p:cNvSpPr txBox="1"/>
          <p:nvPr/>
        </p:nvSpPr>
        <p:spPr>
          <a:xfrm>
            <a:off x="1265714" y="4314007"/>
            <a:ext cx="936475" cy="830997"/>
          </a:xfrm>
          <a:prstGeom prst="rect">
            <a:avLst/>
          </a:prstGeom>
          <a:noFill/>
        </p:spPr>
        <p:txBody>
          <a:bodyPr wrap="none" rtlCol="0" anchor="ctr">
            <a:spAutoFit/>
          </a:bodyPr>
          <a:lstStyle/>
          <a:p>
            <a:pPr algn="ctr" defTabSz="914217"/>
            <a:r>
              <a:rPr lang="en-US" sz="4800" b="1" dirty="0">
                <a:solidFill>
                  <a:srgbClr val="2B526A"/>
                </a:solidFill>
                <a:latin typeface="Poppins" pitchFamily="2" charset="77"/>
                <a:cs typeface="Poppins" pitchFamily="2" charset="77"/>
              </a:rPr>
              <a:t>02</a:t>
            </a:r>
          </a:p>
        </p:txBody>
      </p:sp>
      <p:sp>
        <p:nvSpPr>
          <p:cNvPr id="38" name="TextBox 37">
            <a:extLst>
              <a:ext uri="{FF2B5EF4-FFF2-40B4-BE49-F238E27FC236}">
                <a16:creationId xmlns:a16="http://schemas.microsoft.com/office/drawing/2014/main" id="{6B7D1D6D-C95C-E741-9008-19EA31803296}"/>
              </a:ext>
            </a:extLst>
          </p:cNvPr>
          <p:cNvSpPr txBox="1"/>
          <p:nvPr/>
        </p:nvSpPr>
        <p:spPr>
          <a:xfrm>
            <a:off x="2414435" y="4266886"/>
            <a:ext cx="6557599" cy="338554"/>
          </a:xfrm>
          <a:prstGeom prst="rect">
            <a:avLst/>
          </a:prstGeom>
          <a:noFill/>
        </p:spPr>
        <p:txBody>
          <a:bodyPr wrap="square" rtlCol="0" anchor="b">
            <a:spAutoFit/>
          </a:bodyPr>
          <a:lstStyle>
            <a:defPPr>
              <a:defRPr lang="en-US"/>
            </a:defPPr>
            <a:lvl1pPr defTabSz="914217">
              <a:defRPr sz="1600" b="1">
                <a:solidFill>
                  <a:srgbClr val="398389"/>
                </a:solidFill>
                <a:latin typeface="Poppins" pitchFamily="2" charset="77"/>
                <a:cs typeface="Poppins" pitchFamily="2" charset="77"/>
              </a:defRPr>
            </a:lvl1pPr>
          </a:lstStyle>
          <a:p>
            <a:r>
              <a:rPr lang="en-US" dirty="0">
                <a:solidFill>
                  <a:srgbClr val="203E50"/>
                </a:solidFill>
              </a:rPr>
              <a:t>BUSINESS PLANNING</a:t>
            </a:r>
          </a:p>
        </p:txBody>
      </p:sp>
      <p:sp>
        <p:nvSpPr>
          <p:cNvPr id="39" name="TextBox 38">
            <a:extLst>
              <a:ext uri="{FF2B5EF4-FFF2-40B4-BE49-F238E27FC236}">
                <a16:creationId xmlns:a16="http://schemas.microsoft.com/office/drawing/2014/main" id="{4F812CE4-C06B-7446-A42E-D6D63A0D6F80}"/>
              </a:ext>
            </a:extLst>
          </p:cNvPr>
          <p:cNvSpPr txBox="1"/>
          <p:nvPr/>
        </p:nvSpPr>
        <p:spPr>
          <a:xfrm>
            <a:off x="2414436" y="4650253"/>
            <a:ext cx="6435492" cy="1169551"/>
          </a:xfrm>
          <a:prstGeom prst="rect">
            <a:avLst/>
          </a:prstGeom>
          <a:noFill/>
        </p:spPr>
        <p:txBody>
          <a:bodyPr wrap="square" rtlCol="0" anchor="t">
            <a:spAutoFit/>
          </a:bodyPr>
          <a:lstStyle/>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Revised costing to create more margin</a:t>
            </a:r>
          </a:p>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Retail price revisions</a:t>
            </a:r>
          </a:p>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Increase plant reliability through preventive maintenance strategy</a:t>
            </a:r>
          </a:p>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Increase sales volume through improved market planning</a:t>
            </a:r>
          </a:p>
          <a:p>
            <a:pPr marL="342900" lvl="1" indent="-342900">
              <a:buFont typeface="+mj-lt"/>
              <a:buAutoNum type="arabicPeriod"/>
            </a:pPr>
            <a:r>
              <a:rPr lang="en-US" sz="1400" dirty="0">
                <a:solidFill>
                  <a:schemeClr val="tx1">
                    <a:lumMod val="50000"/>
                  </a:schemeClr>
                </a:solidFill>
                <a:latin typeface="Lato Light" panose="020F0502020204030203" pitchFamily="34" charset="0"/>
                <a:ea typeface="Lato Light" panose="020F0502020204030203" pitchFamily="34" charset="0"/>
                <a:cs typeface="Lato Light" panose="020F0502020204030203" pitchFamily="34" charset="0"/>
              </a:rPr>
              <a:t>New opportunities with upcoming car OEMs.</a:t>
            </a:r>
          </a:p>
        </p:txBody>
      </p:sp>
      <p:sp>
        <p:nvSpPr>
          <p:cNvPr id="22" name="Shape 49209">
            <a:extLst>
              <a:ext uri="{FF2B5EF4-FFF2-40B4-BE49-F238E27FC236}">
                <a16:creationId xmlns:a16="http://schemas.microsoft.com/office/drawing/2014/main" id="{F3D50826-D0EC-CC4D-9188-9341A82AE037}"/>
              </a:ext>
            </a:extLst>
          </p:cNvPr>
          <p:cNvSpPr/>
          <p:nvPr/>
        </p:nvSpPr>
        <p:spPr>
          <a:xfrm>
            <a:off x="1634861" y="6052497"/>
            <a:ext cx="9673552" cy="136666"/>
          </a:xfrm>
          <a:prstGeom prst="rect">
            <a:avLst/>
          </a:prstGeom>
          <a:solidFill>
            <a:srgbClr val="2B526A"/>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32" name="Shape 49210">
            <a:extLst>
              <a:ext uri="{FF2B5EF4-FFF2-40B4-BE49-F238E27FC236}">
                <a16:creationId xmlns:a16="http://schemas.microsoft.com/office/drawing/2014/main" id="{6590A807-121E-5646-BE9F-4A6E9899FD73}"/>
              </a:ext>
            </a:extLst>
          </p:cNvPr>
          <p:cNvSpPr/>
          <p:nvPr/>
        </p:nvSpPr>
        <p:spPr>
          <a:xfrm>
            <a:off x="1622768" y="6174649"/>
            <a:ext cx="9700791" cy="3778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99" y="21600"/>
                </a:lnTo>
                <a:lnTo>
                  <a:pt x="20001" y="21600"/>
                </a:lnTo>
                <a:lnTo>
                  <a:pt x="21600" y="0"/>
                </a:lnTo>
                <a:lnTo>
                  <a:pt x="0" y="0"/>
                </a:lnTo>
                <a:close/>
              </a:path>
            </a:pathLst>
          </a:custGeom>
          <a:solidFill>
            <a:srgbClr val="203E50"/>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Tree>
    <p:extLst>
      <p:ext uri="{BB962C8B-B14F-4D97-AF65-F5344CB8AC3E}">
        <p14:creationId xmlns:p14="http://schemas.microsoft.com/office/powerpoint/2010/main" val="3776100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24581">
            <a:extLst>
              <a:ext uri="{FF2B5EF4-FFF2-40B4-BE49-F238E27FC236}">
                <a16:creationId xmlns:a16="http://schemas.microsoft.com/office/drawing/2014/main" id="{F11D6244-D13E-9242-8003-8D874E937D4C}"/>
              </a:ext>
            </a:extLst>
          </p:cNvPr>
          <p:cNvSpPr/>
          <p:nvPr/>
        </p:nvSpPr>
        <p:spPr>
          <a:xfrm>
            <a:off x="6923740" y="3836183"/>
            <a:ext cx="1831340" cy="1004919"/>
          </a:xfrm>
          <a:custGeom>
            <a:avLst/>
            <a:gdLst/>
            <a:ahLst/>
            <a:cxnLst>
              <a:cxn ang="0">
                <a:pos x="wd2" y="hd2"/>
              </a:cxn>
              <a:cxn ang="5400000">
                <a:pos x="wd2" y="hd2"/>
              </a:cxn>
              <a:cxn ang="10800000">
                <a:pos x="wd2" y="hd2"/>
              </a:cxn>
              <a:cxn ang="16200000">
                <a:pos x="wd2" y="hd2"/>
              </a:cxn>
            </a:cxnLst>
            <a:rect l="0" t="0" r="r" b="b"/>
            <a:pathLst>
              <a:path w="21600" h="21600" extrusionOk="0">
                <a:moveTo>
                  <a:pt x="8897" y="0"/>
                </a:moveTo>
                <a:lnTo>
                  <a:pt x="0" y="21600"/>
                </a:lnTo>
                <a:lnTo>
                  <a:pt x="8897" y="21600"/>
                </a:lnTo>
                <a:lnTo>
                  <a:pt x="12014" y="21600"/>
                </a:lnTo>
                <a:lnTo>
                  <a:pt x="12703" y="21600"/>
                </a:lnTo>
                <a:lnTo>
                  <a:pt x="21600" y="0"/>
                </a:lnTo>
                <a:lnTo>
                  <a:pt x="8897" y="0"/>
                </a:lnTo>
                <a:close/>
              </a:path>
            </a:pathLst>
          </a:custGeom>
          <a:solidFill>
            <a:schemeClr val="bg1">
              <a:lumMod val="9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46" name="Shape 24582">
            <a:extLst>
              <a:ext uri="{FF2B5EF4-FFF2-40B4-BE49-F238E27FC236}">
                <a16:creationId xmlns:a16="http://schemas.microsoft.com/office/drawing/2014/main" id="{E67EAEC4-7BB9-E646-B977-C84A3FF44D08}"/>
              </a:ext>
            </a:extLst>
          </p:cNvPr>
          <p:cNvSpPr/>
          <p:nvPr/>
        </p:nvSpPr>
        <p:spPr>
          <a:xfrm>
            <a:off x="6924072" y="1926585"/>
            <a:ext cx="702777" cy="2914518"/>
          </a:xfrm>
          <a:prstGeom prst="rect">
            <a:avLst/>
          </a:prstGeom>
          <a:solidFill>
            <a:schemeClr val="accent3"/>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47" name="Shape 24583">
            <a:extLst>
              <a:ext uri="{FF2B5EF4-FFF2-40B4-BE49-F238E27FC236}">
                <a16:creationId xmlns:a16="http://schemas.microsoft.com/office/drawing/2014/main" id="{B5368193-B6EA-6E43-A0C3-3977F0489BCA}"/>
              </a:ext>
            </a:extLst>
          </p:cNvPr>
          <p:cNvSpPr/>
          <p:nvPr/>
        </p:nvSpPr>
        <p:spPr>
          <a:xfrm>
            <a:off x="6923738" y="1562851"/>
            <a:ext cx="1051986" cy="363734"/>
          </a:xfrm>
          <a:custGeom>
            <a:avLst/>
            <a:gdLst/>
            <a:ahLst/>
            <a:cxnLst>
              <a:cxn ang="0">
                <a:pos x="wd2" y="hd2"/>
              </a:cxn>
              <a:cxn ang="5400000">
                <a:pos x="wd2" y="hd2"/>
              </a:cxn>
              <a:cxn ang="10800000">
                <a:pos x="wd2" y="hd2"/>
              </a:cxn>
              <a:cxn ang="16200000">
                <a:pos x="wd2" y="hd2"/>
              </a:cxn>
            </a:cxnLst>
            <a:rect l="0" t="0" r="r" b="b"/>
            <a:pathLst>
              <a:path w="21600" h="21600" extrusionOk="0">
                <a:moveTo>
                  <a:pt x="7222" y="149"/>
                </a:moveTo>
                <a:lnTo>
                  <a:pt x="21600" y="0"/>
                </a:lnTo>
                <a:lnTo>
                  <a:pt x="14585" y="21600"/>
                </a:lnTo>
                <a:lnTo>
                  <a:pt x="0" y="21600"/>
                </a:lnTo>
                <a:lnTo>
                  <a:pt x="7222" y="149"/>
                </a:lnTo>
                <a:close/>
              </a:path>
            </a:pathLst>
          </a:custGeom>
          <a:solidFill>
            <a:schemeClr val="accent3">
              <a:lumMod val="60000"/>
              <a:lumOff val="40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48" name="Shape 24584">
            <a:extLst>
              <a:ext uri="{FF2B5EF4-FFF2-40B4-BE49-F238E27FC236}">
                <a16:creationId xmlns:a16="http://schemas.microsoft.com/office/drawing/2014/main" id="{4B6EB2AA-F9CD-3246-BC0B-5CBB5DFD2506}"/>
              </a:ext>
            </a:extLst>
          </p:cNvPr>
          <p:cNvSpPr/>
          <p:nvPr/>
        </p:nvSpPr>
        <p:spPr>
          <a:xfrm>
            <a:off x="7626850" y="1560712"/>
            <a:ext cx="351389" cy="3280390"/>
          </a:xfrm>
          <a:custGeom>
            <a:avLst/>
            <a:gdLst/>
            <a:ahLst/>
            <a:cxnLst>
              <a:cxn ang="0">
                <a:pos x="wd2" y="hd2"/>
              </a:cxn>
              <a:cxn ang="5400000">
                <a:pos x="wd2" y="hd2"/>
              </a:cxn>
              <a:cxn ang="10800000">
                <a:pos x="wd2" y="hd2"/>
              </a:cxn>
              <a:cxn ang="16200000">
                <a:pos x="wd2" y="hd2"/>
              </a:cxn>
            </a:cxnLst>
            <a:rect l="0" t="0" r="r" b="b"/>
            <a:pathLst>
              <a:path w="21600" h="21600" extrusionOk="0">
                <a:moveTo>
                  <a:pt x="0" y="2399"/>
                </a:moveTo>
                <a:lnTo>
                  <a:pt x="21485" y="0"/>
                </a:lnTo>
                <a:lnTo>
                  <a:pt x="21600" y="18556"/>
                </a:lnTo>
                <a:lnTo>
                  <a:pt x="0" y="21600"/>
                </a:lnTo>
                <a:lnTo>
                  <a:pt x="0" y="2399"/>
                </a:lnTo>
                <a:close/>
              </a:path>
            </a:pathLst>
          </a:custGeom>
          <a:solidFill>
            <a:schemeClr val="accent3">
              <a:lumMod val="75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31" name="Shape 24593">
            <a:extLst>
              <a:ext uri="{FF2B5EF4-FFF2-40B4-BE49-F238E27FC236}">
                <a16:creationId xmlns:a16="http://schemas.microsoft.com/office/drawing/2014/main" id="{39CC159D-CFCC-C94E-BC00-C2C610F41B30}"/>
              </a:ext>
            </a:extLst>
          </p:cNvPr>
          <p:cNvSpPr/>
          <p:nvPr/>
        </p:nvSpPr>
        <p:spPr>
          <a:xfrm>
            <a:off x="9268921" y="3836183"/>
            <a:ext cx="1831339" cy="1004919"/>
          </a:xfrm>
          <a:custGeom>
            <a:avLst/>
            <a:gdLst/>
            <a:ahLst/>
            <a:cxnLst>
              <a:cxn ang="0">
                <a:pos x="wd2" y="hd2"/>
              </a:cxn>
              <a:cxn ang="5400000">
                <a:pos x="wd2" y="hd2"/>
              </a:cxn>
              <a:cxn ang="10800000">
                <a:pos x="wd2" y="hd2"/>
              </a:cxn>
              <a:cxn ang="16200000">
                <a:pos x="wd2" y="hd2"/>
              </a:cxn>
            </a:cxnLst>
            <a:rect l="0" t="0" r="r" b="b"/>
            <a:pathLst>
              <a:path w="21600" h="21600" extrusionOk="0">
                <a:moveTo>
                  <a:pt x="8897" y="0"/>
                </a:moveTo>
                <a:lnTo>
                  <a:pt x="0" y="21600"/>
                </a:lnTo>
                <a:lnTo>
                  <a:pt x="8897" y="21600"/>
                </a:lnTo>
                <a:lnTo>
                  <a:pt x="12014" y="21600"/>
                </a:lnTo>
                <a:lnTo>
                  <a:pt x="12703" y="21600"/>
                </a:lnTo>
                <a:lnTo>
                  <a:pt x="21600" y="0"/>
                </a:lnTo>
                <a:lnTo>
                  <a:pt x="8897" y="0"/>
                </a:lnTo>
                <a:close/>
              </a:path>
            </a:pathLst>
          </a:custGeom>
          <a:solidFill>
            <a:schemeClr val="bg1">
              <a:lumMod val="9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35" name="Shape 24594">
            <a:extLst>
              <a:ext uri="{FF2B5EF4-FFF2-40B4-BE49-F238E27FC236}">
                <a16:creationId xmlns:a16="http://schemas.microsoft.com/office/drawing/2014/main" id="{D3DCD801-6931-B248-80A8-FB2F2F6F978E}"/>
              </a:ext>
            </a:extLst>
          </p:cNvPr>
          <p:cNvSpPr/>
          <p:nvPr/>
        </p:nvSpPr>
        <p:spPr>
          <a:xfrm>
            <a:off x="9269254" y="1925923"/>
            <a:ext cx="702777" cy="2914518"/>
          </a:xfrm>
          <a:prstGeom prst="rect">
            <a:avLst/>
          </a:prstGeom>
          <a:solidFill>
            <a:schemeClr val="accent4"/>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36" name="Shape 24595">
            <a:extLst>
              <a:ext uri="{FF2B5EF4-FFF2-40B4-BE49-F238E27FC236}">
                <a16:creationId xmlns:a16="http://schemas.microsoft.com/office/drawing/2014/main" id="{C810D67B-49A1-2F43-A986-20A694E4395F}"/>
              </a:ext>
            </a:extLst>
          </p:cNvPr>
          <p:cNvSpPr/>
          <p:nvPr/>
        </p:nvSpPr>
        <p:spPr>
          <a:xfrm>
            <a:off x="9268922" y="1562851"/>
            <a:ext cx="1051986" cy="363734"/>
          </a:xfrm>
          <a:custGeom>
            <a:avLst/>
            <a:gdLst/>
            <a:ahLst/>
            <a:cxnLst>
              <a:cxn ang="0">
                <a:pos x="wd2" y="hd2"/>
              </a:cxn>
              <a:cxn ang="5400000">
                <a:pos x="wd2" y="hd2"/>
              </a:cxn>
              <a:cxn ang="10800000">
                <a:pos x="wd2" y="hd2"/>
              </a:cxn>
              <a:cxn ang="16200000">
                <a:pos x="wd2" y="hd2"/>
              </a:cxn>
            </a:cxnLst>
            <a:rect l="0" t="0" r="r" b="b"/>
            <a:pathLst>
              <a:path w="21600" h="21600" extrusionOk="0">
                <a:moveTo>
                  <a:pt x="7222" y="149"/>
                </a:moveTo>
                <a:lnTo>
                  <a:pt x="21600" y="0"/>
                </a:lnTo>
                <a:lnTo>
                  <a:pt x="14585" y="21600"/>
                </a:lnTo>
                <a:lnTo>
                  <a:pt x="0" y="21600"/>
                </a:lnTo>
                <a:lnTo>
                  <a:pt x="7222" y="149"/>
                </a:lnTo>
                <a:close/>
              </a:path>
            </a:pathLst>
          </a:custGeom>
          <a:solidFill>
            <a:schemeClr val="accent4">
              <a:lumMod val="60000"/>
              <a:lumOff val="40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37" name="Shape 24596">
            <a:extLst>
              <a:ext uri="{FF2B5EF4-FFF2-40B4-BE49-F238E27FC236}">
                <a16:creationId xmlns:a16="http://schemas.microsoft.com/office/drawing/2014/main" id="{349FE3E3-E446-A042-8392-EDA3E6350B88}"/>
              </a:ext>
            </a:extLst>
          </p:cNvPr>
          <p:cNvSpPr/>
          <p:nvPr/>
        </p:nvSpPr>
        <p:spPr>
          <a:xfrm>
            <a:off x="9972036" y="1560712"/>
            <a:ext cx="351389" cy="3280390"/>
          </a:xfrm>
          <a:custGeom>
            <a:avLst/>
            <a:gdLst/>
            <a:ahLst/>
            <a:cxnLst>
              <a:cxn ang="0">
                <a:pos x="wd2" y="hd2"/>
              </a:cxn>
              <a:cxn ang="5400000">
                <a:pos x="wd2" y="hd2"/>
              </a:cxn>
              <a:cxn ang="10800000">
                <a:pos x="wd2" y="hd2"/>
              </a:cxn>
              <a:cxn ang="16200000">
                <a:pos x="wd2" y="hd2"/>
              </a:cxn>
            </a:cxnLst>
            <a:rect l="0" t="0" r="r" b="b"/>
            <a:pathLst>
              <a:path w="21600" h="21600" extrusionOk="0">
                <a:moveTo>
                  <a:pt x="0" y="2399"/>
                </a:moveTo>
                <a:lnTo>
                  <a:pt x="21485" y="0"/>
                </a:lnTo>
                <a:lnTo>
                  <a:pt x="21600" y="18556"/>
                </a:lnTo>
                <a:lnTo>
                  <a:pt x="0" y="21600"/>
                </a:lnTo>
                <a:lnTo>
                  <a:pt x="0" y="2399"/>
                </a:lnTo>
                <a:close/>
              </a:path>
            </a:pathLst>
          </a:custGeom>
          <a:solidFill>
            <a:schemeClr val="accent4">
              <a:lumMod val="75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20" name="Shape 24605">
            <a:extLst>
              <a:ext uri="{FF2B5EF4-FFF2-40B4-BE49-F238E27FC236}">
                <a16:creationId xmlns:a16="http://schemas.microsoft.com/office/drawing/2014/main" id="{1D8FF407-FE9B-BF4D-996E-FD3DD010E5B5}"/>
              </a:ext>
            </a:extLst>
          </p:cNvPr>
          <p:cNvSpPr/>
          <p:nvPr/>
        </p:nvSpPr>
        <p:spPr>
          <a:xfrm>
            <a:off x="1605429" y="3831846"/>
            <a:ext cx="2343447" cy="1004919"/>
          </a:xfrm>
          <a:custGeom>
            <a:avLst/>
            <a:gdLst/>
            <a:ahLst/>
            <a:cxnLst>
              <a:cxn ang="0">
                <a:pos x="wd2" y="hd2"/>
              </a:cxn>
              <a:cxn ang="5400000">
                <a:pos x="wd2" y="hd2"/>
              </a:cxn>
              <a:cxn ang="10800000">
                <a:pos x="wd2" y="hd2"/>
              </a:cxn>
              <a:cxn ang="16200000">
                <a:pos x="wd2" y="hd2"/>
              </a:cxn>
            </a:cxnLst>
            <a:rect l="0" t="0" r="r" b="b"/>
            <a:pathLst>
              <a:path w="21600" h="21600" extrusionOk="0">
                <a:moveTo>
                  <a:pt x="13989" y="0"/>
                </a:moveTo>
                <a:lnTo>
                  <a:pt x="0" y="21600"/>
                </a:lnTo>
                <a:lnTo>
                  <a:pt x="7611" y="21600"/>
                </a:lnTo>
                <a:lnTo>
                  <a:pt x="21600" y="0"/>
                </a:lnTo>
                <a:lnTo>
                  <a:pt x="13989" y="0"/>
                </a:lnTo>
                <a:close/>
              </a:path>
            </a:pathLst>
          </a:custGeom>
          <a:solidFill>
            <a:schemeClr val="bg1">
              <a:lumMod val="9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24" name="Shape 24606">
            <a:extLst>
              <a:ext uri="{FF2B5EF4-FFF2-40B4-BE49-F238E27FC236}">
                <a16:creationId xmlns:a16="http://schemas.microsoft.com/office/drawing/2014/main" id="{2C770370-614D-6243-9EA7-C0567E94582C}"/>
              </a:ext>
            </a:extLst>
          </p:cNvPr>
          <p:cNvSpPr/>
          <p:nvPr/>
        </p:nvSpPr>
        <p:spPr>
          <a:xfrm rot="1560000">
            <a:off x="1740819" y="1906587"/>
            <a:ext cx="702777" cy="2914518"/>
          </a:xfrm>
          <a:prstGeom prst="rect">
            <a:avLst/>
          </a:prstGeom>
          <a:solidFill>
            <a:schemeClr val="accent1"/>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25" name="Shape 24607">
            <a:extLst>
              <a:ext uri="{FF2B5EF4-FFF2-40B4-BE49-F238E27FC236}">
                <a16:creationId xmlns:a16="http://schemas.microsoft.com/office/drawing/2014/main" id="{E2FE67AB-8C06-0B4E-995F-5542063FFCB5}"/>
              </a:ext>
            </a:extLst>
          </p:cNvPr>
          <p:cNvSpPr/>
          <p:nvPr/>
        </p:nvSpPr>
        <p:spPr>
          <a:xfrm rot="1560000">
            <a:off x="2440977" y="1786283"/>
            <a:ext cx="1054498" cy="363734"/>
          </a:xfrm>
          <a:custGeom>
            <a:avLst/>
            <a:gdLst/>
            <a:ahLst/>
            <a:cxnLst>
              <a:cxn ang="0">
                <a:pos x="wd2" y="hd2"/>
              </a:cxn>
              <a:cxn ang="5400000">
                <a:pos x="wd2" y="hd2"/>
              </a:cxn>
              <a:cxn ang="10800000">
                <a:pos x="wd2" y="hd2"/>
              </a:cxn>
              <a:cxn ang="16200000">
                <a:pos x="wd2" y="hd2"/>
              </a:cxn>
            </a:cxnLst>
            <a:rect l="0" t="0" r="r" b="b"/>
            <a:pathLst>
              <a:path w="21600" h="21600" extrusionOk="0">
                <a:moveTo>
                  <a:pt x="7205" y="149"/>
                </a:moveTo>
                <a:lnTo>
                  <a:pt x="21600" y="0"/>
                </a:lnTo>
                <a:lnTo>
                  <a:pt x="14447" y="21600"/>
                </a:lnTo>
                <a:lnTo>
                  <a:pt x="0" y="21600"/>
                </a:lnTo>
                <a:lnTo>
                  <a:pt x="7205" y="149"/>
                </a:lnTo>
                <a:close/>
              </a:path>
            </a:pathLst>
          </a:custGeom>
          <a:solidFill>
            <a:schemeClr val="accent1">
              <a:lumMod val="60000"/>
              <a:lumOff val="40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26" name="Shape 24608">
            <a:extLst>
              <a:ext uri="{FF2B5EF4-FFF2-40B4-BE49-F238E27FC236}">
                <a16:creationId xmlns:a16="http://schemas.microsoft.com/office/drawing/2014/main" id="{3C8D0086-6D3B-FD45-986D-C427CE6079D7}"/>
              </a:ext>
            </a:extLst>
          </p:cNvPr>
          <p:cNvSpPr/>
          <p:nvPr/>
        </p:nvSpPr>
        <p:spPr>
          <a:xfrm rot="1560000">
            <a:off x="2470158" y="1790881"/>
            <a:ext cx="351389" cy="3280390"/>
          </a:xfrm>
          <a:custGeom>
            <a:avLst/>
            <a:gdLst/>
            <a:ahLst/>
            <a:cxnLst>
              <a:cxn ang="0">
                <a:pos x="wd2" y="hd2"/>
              </a:cxn>
              <a:cxn ang="5400000">
                <a:pos x="wd2" y="hd2"/>
              </a:cxn>
              <a:cxn ang="10800000">
                <a:pos x="wd2" y="hd2"/>
              </a:cxn>
              <a:cxn ang="16200000">
                <a:pos x="wd2" y="hd2"/>
              </a:cxn>
            </a:cxnLst>
            <a:rect l="0" t="0" r="r" b="b"/>
            <a:pathLst>
              <a:path w="21600" h="21600" extrusionOk="0">
                <a:moveTo>
                  <a:pt x="0" y="2415"/>
                </a:moveTo>
                <a:lnTo>
                  <a:pt x="21600" y="0"/>
                </a:lnTo>
                <a:lnTo>
                  <a:pt x="21600" y="18556"/>
                </a:lnTo>
                <a:lnTo>
                  <a:pt x="0" y="21600"/>
                </a:lnTo>
                <a:lnTo>
                  <a:pt x="0" y="2415"/>
                </a:lnTo>
                <a:close/>
              </a:path>
            </a:pathLst>
          </a:custGeom>
          <a:solidFill>
            <a:schemeClr val="accent1">
              <a:lumMod val="75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9" name="Shape 24617">
            <a:extLst>
              <a:ext uri="{FF2B5EF4-FFF2-40B4-BE49-F238E27FC236}">
                <a16:creationId xmlns:a16="http://schemas.microsoft.com/office/drawing/2014/main" id="{5B5EEB9E-42EE-3347-B5A0-66F6B709C344}"/>
              </a:ext>
            </a:extLst>
          </p:cNvPr>
          <p:cNvSpPr/>
          <p:nvPr/>
        </p:nvSpPr>
        <p:spPr>
          <a:xfrm>
            <a:off x="4576045" y="3836183"/>
            <a:ext cx="1831340" cy="1004919"/>
          </a:xfrm>
          <a:custGeom>
            <a:avLst/>
            <a:gdLst/>
            <a:ahLst/>
            <a:cxnLst>
              <a:cxn ang="0">
                <a:pos x="wd2" y="hd2"/>
              </a:cxn>
              <a:cxn ang="5400000">
                <a:pos x="wd2" y="hd2"/>
              </a:cxn>
              <a:cxn ang="10800000">
                <a:pos x="wd2" y="hd2"/>
              </a:cxn>
              <a:cxn ang="16200000">
                <a:pos x="wd2" y="hd2"/>
              </a:cxn>
            </a:cxnLst>
            <a:rect l="0" t="0" r="r" b="b"/>
            <a:pathLst>
              <a:path w="21600" h="21600" extrusionOk="0">
                <a:moveTo>
                  <a:pt x="8897" y="0"/>
                </a:moveTo>
                <a:lnTo>
                  <a:pt x="0" y="21600"/>
                </a:lnTo>
                <a:lnTo>
                  <a:pt x="8897" y="21600"/>
                </a:lnTo>
                <a:lnTo>
                  <a:pt x="12014" y="21600"/>
                </a:lnTo>
                <a:lnTo>
                  <a:pt x="12703" y="21600"/>
                </a:lnTo>
                <a:lnTo>
                  <a:pt x="21600" y="0"/>
                </a:lnTo>
                <a:lnTo>
                  <a:pt x="8897" y="0"/>
                </a:lnTo>
                <a:close/>
              </a:path>
            </a:pathLst>
          </a:custGeom>
          <a:solidFill>
            <a:schemeClr val="bg1">
              <a:lumMod val="95000"/>
            </a:schemeClr>
          </a:solidFill>
          <a:ln w="12700" cap="flat">
            <a:noFill/>
            <a:miter lim="400000"/>
          </a:ln>
          <a:effectLst/>
        </p:spPr>
        <p:txBody>
          <a:bodyPr wrap="square" lIns="0" tIns="0" rIns="0" bIns="0" numCol="1" anchor="t">
            <a:noAutofit/>
          </a:bodyPr>
          <a:lstStyle/>
          <a:p>
            <a:pPr defTabSz="914217"/>
            <a:endParaRPr sz="2532" dirty="0">
              <a:solidFill>
                <a:srgbClr val="B3B3B3"/>
              </a:solidFill>
              <a:latin typeface="Lato Light" panose="020F0502020204030203" pitchFamily="34" charset="0"/>
            </a:endParaRPr>
          </a:p>
        </p:txBody>
      </p:sp>
      <p:sp>
        <p:nvSpPr>
          <p:cNvPr id="13" name="Shape 24618">
            <a:extLst>
              <a:ext uri="{FF2B5EF4-FFF2-40B4-BE49-F238E27FC236}">
                <a16:creationId xmlns:a16="http://schemas.microsoft.com/office/drawing/2014/main" id="{B1F46E6F-8B57-D14E-B371-A20E8AB13CE5}"/>
              </a:ext>
            </a:extLst>
          </p:cNvPr>
          <p:cNvSpPr/>
          <p:nvPr/>
        </p:nvSpPr>
        <p:spPr>
          <a:xfrm>
            <a:off x="4576377" y="1925923"/>
            <a:ext cx="702777" cy="2914518"/>
          </a:xfrm>
          <a:prstGeom prst="rect">
            <a:avLst/>
          </a:prstGeom>
          <a:solidFill>
            <a:schemeClr val="accent2"/>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14" name="Shape 24619">
            <a:extLst>
              <a:ext uri="{FF2B5EF4-FFF2-40B4-BE49-F238E27FC236}">
                <a16:creationId xmlns:a16="http://schemas.microsoft.com/office/drawing/2014/main" id="{328DC4C4-50F8-E147-A981-ED1CE329F1E7}"/>
              </a:ext>
            </a:extLst>
          </p:cNvPr>
          <p:cNvSpPr/>
          <p:nvPr/>
        </p:nvSpPr>
        <p:spPr>
          <a:xfrm>
            <a:off x="4576043" y="1562851"/>
            <a:ext cx="1054498" cy="363734"/>
          </a:xfrm>
          <a:custGeom>
            <a:avLst/>
            <a:gdLst/>
            <a:ahLst/>
            <a:cxnLst>
              <a:cxn ang="0">
                <a:pos x="wd2" y="hd2"/>
              </a:cxn>
              <a:cxn ang="5400000">
                <a:pos x="wd2" y="hd2"/>
              </a:cxn>
              <a:cxn ang="10800000">
                <a:pos x="wd2" y="hd2"/>
              </a:cxn>
              <a:cxn ang="16200000">
                <a:pos x="wd2" y="hd2"/>
              </a:cxn>
            </a:cxnLst>
            <a:rect l="0" t="0" r="r" b="b"/>
            <a:pathLst>
              <a:path w="21600" h="21600" extrusionOk="0">
                <a:moveTo>
                  <a:pt x="7205" y="149"/>
                </a:moveTo>
                <a:lnTo>
                  <a:pt x="21600" y="0"/>
                </a:lnTo>
                <a:lnTo>
                  <a:pt x="14447" y="21600"/>
                </a:lnTo>
                <a:lnTo>
                  <a:pt x="0" y="21600"/>
                </a:lnTo>
                <a:lnTo>
                  <a:pt x="7205" y="149"/>
                </a:lnTo>
                <a:close/>
              </a:path>
            </a:pathLst>
          </a:custGeom>
          <a:solidFill>
            <a:schemeClr val="accent2">
              <a:lumMod val="60000"/>
              <a:lumOff val="40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15" name="Shape 24620">
            <a:extLst>
              <a:ext uri="{FF2B5EF4-FFF2-40B4-BE49-F238E27FC236}">
                <a16:creationId xmlns:a16="http://schemas.microsoft.com/office/drawing/2014/main" id="{74ABDF39-53A6-3242-BBCA-71BE73E07420}"/>
              </a:ext>
            </a:extLst>
          </p:cNvPr>
          <p:cNvSpPr/>
          <p:nvPr/>
        </p:nvSpPr>
        <p:spPr>
          <a:xfrm>
            <a:off x="5279155" y="1560712"/>
            <a:ext cx="351389" cy="3280390"/>
          </a:xfrm>
          <a:custGeom>
            <a:avLst/>
            <a:gdLst/>
            <a:ahLst/>
            <a:cxnLst>
              <a:cxn ang="0">
                <a:pos x="wd2" y="hd2"/>
              </a:cxn>
              <a:cxn ang="5400000">
                <a:pos x="wd2" y="hd2"/>
              </a:cxn>
              <a:cxn ang="10800000">
                <a:pos x="wd2" y="hd2"/>
              </a:cxn>
              <a:cxn ang="16200000">
                <a:pos x="wd2" y="hd2"/>
              </a:cxn>
            </a:cxnLst>
            <a:rect l="0" t="0" r="r" b="b"/>
            <a:pathLst>
              <a:path w="21600" h="21600" extrusionOk="0">
                <a:moveTo>
                  <a:pt x="0" y="2415"/>
                </a:moveTo>
                <a:lnTo>
                  <a:pt x="21600" y="0"/>
                </a:lnTo>
                <a:lnTo>
                  <a:pt x="21600" y="18556"/>
                </a:lnTo>
                <a:lnTo>
                  <a:pt x="0" y="21600"/>
                </a:lnTo>
                <a:lnTo>
                  <a:pt x="0" y="2415"/>
                </a:lnTo>
                <a:close/>
              </a:path>
            </a:pathLst>
          </a:custGeom>
          <a:solidFill>
            <a:schemeClr val="accent2">
              <a:lumMod val="75000"/>
            </a:schemeClr>
          </a:solidFill>
          <a:ln w="12700" cap="flat">
            <a:noFill/>
            <a:miter lim="400000"/>
          </a:ln>
          <a:effectLst/>
        </p:spPr>
        <p:txBody>
          <a:bodyPr wrap="square" lIns="35719" tIns="35719" rIns="35719" bIns="35719" numCol="1" anchor="ctr">
            <a:noAutofit/>
          </a:bodyPr>
          <a:lstStyle/>
          <a:p>
            <a:pPr defTabSz="914217"/>
            <a:endParaRPr sz="2532" dirty="0">
              <a:solidFill>
                <a:srgbClr val="B3B3B3"/>
              </a:solidFill>
              <a:latin typeface="Lato Light" panose="020F0502020204030203" pitchFamily="34" charset="0"/>
            </a:endParaRPr>
          </a:p>
        </p:txBody>
      </p:sp>
      <p:sp>
        <p:nvSpPr>
          <p:cNvPr id="56" name="TextBox 55">
            <a:extLst>
              <a:ext uri="{FF2B5EF4-FFF2-40B4-BE49-F238E27FC236}">
                <a16:creationId xmlns:a16="http://schemas.microsoft.com/office/drawing/2014/main" id="{3BD27956-2849-CB49-90F4-8ECB64B75200}"/>
              </a:ext>
            </a:extLst>
          </p:cNvPr>
          <p:cNvSpPr txBox="1"/>
          <p:nvPr/>
        </p:nvSpPr>
        <p:spPr>
          <a:xfrm>
            <a:off x="3202419" y="291270"/>
            <a:ext cx="5787162" cy="584775"/>
          </a:xfrm>
          <a:prstGeom prst="rect">
            <a:avLst/>
          </a:prstGeom>
          <a:noFill/>
        </p:spPr>
        <p:txBody>
          <a:bodyPr wrap="none" rtlCol="0">
            <a:spAutoFit/>
          </a:bodyPr>
          <a:lstStyle/>
          <a:p>
            <a:pPr algn="ctr" defTabSz="914217"/>
            <a:r>
              <a:rPr lang="en-US" sz="3200" b="1" dirty="0">
                <a:solidFill>
                  <a:srgbClr val="009FE3"/>
                </a:solidFill>
                <a:latin typeface="Poppins" panose="00000500000000000000" pitchFamily="50" charset="0"/>
                <a:cs typeface="Poppins" panose="00000500000000000000" pitchFamily="50" charset="0"/>
              </a:rPr>
              <a:t>RENACON PHARMA LIMITED</a:t>
            </a:r>
            <a:endParaRPr lang="en-US" sz="3000" b="1" dirty="0">
              <a:solidFill>
                <a:srgbClr val="1C2835"/>
              </a:solidFill>
              <a:latin typeface="Poppins" pitchFamily="2" charset="77"/>
              <a:cs typeface="Poppins" pitchFamily="2" charset="77"/>
            </a:endParaRPr>
          </a:p>
        </p:txBody>
      </p:sp>
      <p:sp>
        <p:nvSpPr>
          <p:cNvPr id="58" name="TextBox 57">
            <a:extLst>
              <a:ext uri="{FF2B5EF4-FFF2-40B4-BE49-F238E27FC236}">
                <a16:creationId xmlns:a16="http://schemas.microsoft.com/office/drawing/2014/main" id="{77FC2354-90B0-5B48-AE7A-A3C80113024B}"/>
              </a:ext>
            </a:extLst>
          </p:cNvPr>
          <p:cNvSpPr txBox="1"/>
          <p:nvPr/>
        </p:nvSpPr>
        <p:spPr>
          <a:xfrm>
            <a:off x="1169757" y="5478852"/>
            <a:ext cx="2582388" cy="1384995"/>
          </a:xfrm>
          <a:prstGeom prst="rect">
            <a:avLst/>
          </a:prstGeom>
          <a:noFill/>
        </p:spPr>
        <p:txBody>
          <a:bodyPr wrap="square" rtlCol="0" anchor="t">
            <a:spAutoFit/>
          </a:bodyPr>
          <a:lstStyle>
            <a:defPPr>
              <a:defRPr lang="en-US"/>
            </a:defPPr>
            <a:lvl1pPr algn="just" defTabSz="914217">
              <a:lnSpc>
                <a:spcPts val="1750"/>
              </a:lnSpc>
              <a:spcBef>
                <a:spcPts val="900"/>
              </a:spcBef>
              <a:defRPr sz="1200">
                <a:solidFill>
                  <a:srgbClr val="B3B3B3"/>
                </a:solidFill>
                <a:latin typeface="Lato Light" panose="020F0502020204030203" pitchFamily="34" charset="0"/>
                <a:ea typeface="Lato Light" panose="020F0502020204030203" pitchFamily="34" charset="0"/>
                <a:cs typeface="Lato Light" panose="020F0502020204030203" pitchFamily="34" charset="0"/>
              </a:defRPr>
            </a:lvl1pPr>
          </a:lstStyle>
          <a:p>
            <a:pPr lvl="1"/>
            <a:r>
              <a:rPr lang="en-US" sz="1400"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Capacity enhances by 7 time. </a:t>
            </a:r>
            <a:r>
              <a:rPr lang="en-US" sz="1400" dirty="0">
                <a:solidFill>
                  <a:schemeClr val="tx1">
                    <a:lumMod val="50000"/>
                  </a:schemeClr>
                </a:solidFill>
              </a:rPr>
              <a:t>Approximately 10 to 11 months required to complete the project expected completion date is June 2023</a:t>
            </a:r>
          </a:p>
        </p:txBody>
      </p:sp>
      <p:sp>
        <p:nvSpPr>
          <p:cNvPr id="62" name="TextBox 61">
            <a:extLst>
              <a:ext uri="{FF2B5EF4-FFF2-40B4-BE49-F238E27FC236}">
                <a16:creationId xmlns:a16="http://schemas.microsoft.com/office/drawing/2014/main" id="{CFF301BC-7C27-534D-B946-AC4DD81D2EE6}"/>
              </a:ext>
            </a:extLst>
          </p:cNvPr>
          <p:cNvSpPr txBox="1"/>
          <p:nvPr/>
        </p:nvSpPr>
        <p:spPr>
          <a:xfrm>
            <a:off x="8787687" y="5466720"/>
            <a:ext cx="2374673" cy="523220"/>
          </a:xfrm>
          <a:prstGeom prst="rect">
            <a:avLst/>
          </a:prstGeom>
          <a:noFill/>
        </p:spPr>
        <p:txBody>
          <a:bodyPr wrap="square" rtlCol="0" anchor="t">
            <a:spAutoFit/>
          </a:bodyPr>
          <a:lstStyle>
            <a:defPPr>
              <a:defRPr lang="en-US"/>
            </a:defPPr>
            <a:lvl1pPr algn="just" defTabSz="914217">
              <a:lnSpc>
                <a:spcPts val="1750"/>
              </a:lnSpc>
              <a:spcBef>
                <a:spcPts val="900"/>
              </a:spcBef>
              <a:defRPr sz="1200">
                <a:solidFill>
                  <a:srgbClr val="B3B3B3"/>
                </a:solidFill>
                <a:latin typeface="Lato Light" panose="020F0502020204030203" pitchFamily="34" charset="0"/>
                <a:ea typeface="Lato Light" panose="020F0502020204030203" pitchFamily="34" charset="0"/>
                <a:cs typeface="Lato Light" panose="020F0502020204030203" pitchFamily="34" charset="0"/>
              </a:defRPr>
            </a:lvl1pPr>
            <a:lvl2pPr lvl="1">
              <a:defRPr sz="1400">
                <a:latin typeface="Lato" panose="020F0502020204030203" pitchFamily="34" charset="0"/>
                <a:ea typeface="Lato" panose="020F0502020204030203" pitchFamily="34" charset="0"/>
                <a:cs typeface="Lato" panose="020F0502020204030203" pitchFamily="34" charset="0"/>
              </a:defRPr>
            </a:lvl2pPr>
          </a:lstStyle>
          <a:p>
            <a:pPr lvl="1"/>
            <a:r>
              <a:rPr lang="en-US" dirty="0">
                <a:solidFill>
                  <a:schemeClr val="tx1">
                    <a:lumMod val="50000"/>
                  </a:schemeClr>
                </a:solidFill>
              </a:rPr>
              <a:t>Public offering after COD</a:t>
            </a:r>
          </a:p>
        </p:txBody>
      </p:sp>
      <p:sp>
        <p:nvSpPr>
          <p:cNvPr id="65" name="TextBox 64">
            <a:extLst>
              <a:ext uri="{FF2B5EF4-FFF2-40B4-BE49-F238E27FC236}">
                <a16:creationId xmlns:a16="http://schemas.microsoft.com/office/drawing/2014/main" id="{82F76F16-6D14-7F42-A332-B09DCC2A8D2F}"/>
              </a:ext>
            </a:extLst>
          </p:cNvPr>
          <p:cNvSpPr txBox="1"/>
          <p:nvPr/>
        </p:nvSpPr>
        <p:spPr>
          <a:xfrm>
            <a:off x="6249204" y="5479707"/>
            <a:ext cx="2374673" cy="954107"/>
          </a:xfrm>
          <a:prstGeom prst="rect">
            <a:avLst/>
          </a:prstGeom>
          <a:noFill/>
        </p:spPr>
        <p:txBody>
          <a:bodyPr wrap="square" rtlCol="0" anchor="t">
            <a:spAutoFit/>
          </a:bodyPr>
          <a:lstStyle>
            <a:defPPr>
              <a:defRPr lang="en-US"/>
            </a:defPPr>
            <a:lvl1pPr algn="just" defTabSz="914217">
              <a:lnSpc>
                <a:spcPts val="1750"/>
              </a:lnSpc>
              <a:spcBef>
                <a:spcPts val="900"/>
              </a:spcBef>
              <a:defRPr sz="1200">
                <a:solidFill>
                  <a:srgbClr val="B3B3B3"/>
                </a:solidFill>
                <a:latin typeface="Lato Light" panose="020F0502020204030203" pitchFamily="34" charset="0"/>
                <a:ea typeface="Lato Light" panose="020F0502020204030203" pitchFamily="34" charset="0"/>
                <a:cs typeface="Lato Light" panose="020F0502020204030203" pitchFamily="34" charset="0"/>
              </a:defRPr>
            </a:lvl1pPr>
            <a:lvl2pPr lvl="1">
              <a:defRPr sz="1400">
                <a:latin typeface="Lato" panose="020F0502020204030203" pitchFamily="34" charset="0"/>
                <a:ea typeface="Lato" panose="020F0502020204030203" pitchFamily="34" charset="0"/>
                <a:cs typeface="Lato" panose="020F0502020204030203" pitchFamily="34" charset="0"/>
              </a:defRPr>
            </a:lvl2pPr>
          </a:lstStyle>
          <a:p>
            <a:pPr lvl="1"/>
            <a:r>
              <a:rPr lang="en-US" dirty="0">
                <a:solidFill>
                  <a:schemeClr val="tx1">
                    <a:lumMod val="50000"/>
                  </a:schemeClr>
                </a:solidFill>
              </a:rPr>
              <a:t>Financing arrange through private equity participation and through TERF</a:t>
            </a:r>
          </a:p>
        </p:txBody>
      </p:sp>
      <p:sp>
        <p:nvSpPr>
          <p:cNvPr id="68" name="TextBox 67">
            <a:extLst>
              <a:ext uri="{FF2B5EF4-FFF2-40B4-BE49-F238E27FC236}">
                <a16:creationId xmlns:a16="http://schemas.microsoft.com/office/drawing/2014/main" id="{935BBC0D-4AA7-6F4A-AD96-3E85CDB668B9}"/>
              </a:ext>
            </a:extLst>
          </p:cNvPr>
          <p:cNvSpPr txBox="1"/>
          <p:nvPr/>
        </p:nvSpPr>
        <p:spPr>
          <a:xfrm>
            <a:off x="3899657" y="5479707"/>
            <a:ext cx="2374673" cy="738664"/>
          </a:xfrm>
          <a:prstGeom prst="rect">
            <a:avLst/>
          </a:prstGeom>
          <a:noFill/>
        </p:spPr>
        <p:txBody>
          <a:bodyPr wrap="square" rtlCol="0" anchor="t">
            <a:spAutoFit/>
          </a:bodyPr>
          <a:lstStyle>
            <a:defPPr>
              <a:defRPr lang="en-US"/>
            </a:defPPr>
            <a:lvl1pPr algn="just" defTabSz="914217">
              <a:lnSpc>
                <a:spcPts val="1750"/>
              </a:lnSpc>
              <a:spcBef>
                <a:spcPts val="900"/>
              </a:spcBef>
              <a:defRPr sz="1200">
                <a:solidFill>
                  <a:srgbClr val="B3B3B3"/>
                </a:solidFill>
                <a:latin typeface="Lato Light" panose="020F0502020204030203" pitchFamily="34" charset="0"/>
                <a:ea typeface="Lato Light" panose="020F0502020204030203" pitchFamily="34" charset="0"/>
                <a:cs typeface="Lato Light" panose="020F0502020204030203" pitchFamily="34" charset="0"/>
              </a:defRPr>
            </a:lvl1pPr>
            <a:lvl2pPr lvl="1">
              <a:defRPr sz="1400">
                <a:latin typeface="Lato" panose="020F0502020204030203" pitchFamily="34" charset="0"/>
                <a:ea typeface="Lato" panose="020F0502020204030203" pitchFamily="34" charset="0"/>
                <a:cs typeface="Lato" panose="020F0502020204030203" pitchFamily="34" charset="0"/>
              </a:defRPr>
            </a:lvl2pPr>
          </a:lstStyle>
          <a:p>
            <a:pPr lvl="1"/>
            <a:r>
              <a:rPr lang="en-US" dirty="0">
                <a:solidFill>
                  <a:schemeClr val="tx1">
                    <a:lumMod val="50000"/>
                  </a:schemeClr>
                </a:solidFill>
              </a:rPr>
              <a:t>Additional capacity will primarily cater export market</a:t>
            </a:r>
          </a:p>
        </p:txBody>
      </p:sp>
      <p:sp>
        <p:nvSpPr>
          <p:cNvPr id="28" name="TextBox 27">
            <a:extLst>
              <a:ext uri="{FF2B5EF4-FFF2-40B4-BE49-F238E27FC236}">
                <a16:creationId xmlns:a16="http://schemas.microsoft.com/office/drawing/2014/main" id="{47761FAF-F436-944E-8203-374AE968085A}"/>
              </a:ext>
            </a:extLst>
          </p:cNvPr>
          <p:cNvSpPr txBox="1"/>
          <p:nvPr/>
        </p:nvSpPr>
        <p:spPr>
          <a:xfrm>
            <a:off x="4641575" y="835072"/>
            <a:ext cx="2526422" cy="400110"/>
          </a:xfrm>
          <a:prstGeom prst="rect">
            <a:avLst/>
          </a:prstGeom>
          <a:noFill/>
        </p:spPr>
        <p:txBody>
          <a:bodyPr wrap="square" rtlCol="0">
            <a:spAutoFit/>
          </a:bodyPr>
          <a:lstStyle/>
          <a:p>
            <a:pPr algn="ctr" defTabSz="914217"/>
            <a:r>
              <a:rPr lang="en-US" sz="2000" spc="300" dirty="0">
                <a:solidFill>
                  <a:srgbClr val="B3B3B3">
                    <a:lumMod val="60000"/>
                    <a:lumOff val="40000"/>
                  </a:srgbClr>
                </a:solidFill>
                <a:latin typeface="Poppins" pitchFamily="2" charset="77"/>
                <a:cs typeface="Poppins" pitchFamily="2" charset="77"/>
              </a:rPr>
              <a:t>Plan 2022-23</a:t>
            </a:r>
          </a:p>
        </p:txBody>
      </p:sp>
      <p:sp>
        <p:nvSpPr>
          <p:cNvPr id="2" name="Rectangle 1"/>
          <p:cNvSpPr/>
          <p:nvPr/>
        </p:nvSpPr>
        <p:spPr>
          <a:xfrm>
            <a:off x="2823449" y="5013704"/>
            <a:ext cx="6884106" cy="461665"/>
          </a:xfrm>
          <a:prstGeom prst="rect">
            <a:avLst/>
          </a:prstGeom>
          <a:noFill/>
        </p:spPr>
        <p:txBody>
          <a:bodyPr wrap="square" rtlCol="0" anchor="ctr">
            <a:spAutoFit/>
          </a:bodyPr>
          <a:lstStyle/>
          <a:p>
            <a:pPr defTabSz="914217"/>
            <a:r>
              <a:rPr lang="en-US" sz="2400" b="1" dirty="0">
                <a:solidFill>
                  <a:srgbClr val="4DADB5"/>
                </a:solidFill>
                <a:latin typeface="Poppins" pitchFamily="2" charset="77"/>
                <a:cs typeface="Poppins" pitchFamily="2" charset="77"/>
              </a:rPr>
              <a:t>RESUMPTION OF WORK ON NEW FACILITY</a:t>
            </a:r>
          </a:p>
        </p:txBody>
      </p:sp>
    </p:spTree>
    <p:extLst>
      <p:ext uri="{BB962C8B-B14F-4D97-AF65-F5344CB8AC3E}">
        <p14:creationId xmlns:p14="http://schemas.microsoft.com/office/powerpoint/2010/main" val="2395818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Tree>
    <p:extLst>
      <p:ext uri="{BB962C8B-B14F-4D97-AF65-F5344CB8AC3E}">
        <p14:creationId xmlns:p14="http://schemas.microsoft.com/office/powerpoint/2010/main" val="382477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600" y="1035162"/>
            <a:ext cx="11874600" cy="1669834"/>
          </a:xfrm>
        </p:spPr>
        <p:txBody>
          <a:bodyPr>
            <a:normAutofit/>
          </a:bodyPr>
          <a:lstStyle/>
          <a:p>
            <a:pPr algn="just">
              <a:lnSpc>
                <a:spcPct val="100000"/>
              </a:lnSpc>
              <a:spcAft>
                <a:spcPts val="750"/>
              </a:spcAft>
            </a:pP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Syed Shahid Ali is the sponsor Director &amp; major shareholder of </a:t>
            </a:r>
            <a:r>
              <a:rPr lang="en-US" sz="1800" dirty="0" err="1">
                <a:solidFill>
                  <a:schemeClr val="tx1"/>
                </a:solidFill>
                <a:latin typeface="Lato" panose="020F0502020204030203" pitchFamily="34" charset="0"/>
                <a:ea typeface="Lato" panose="020F0502020204030203" pitchFamily="34" charset="0"/>
                <a:cs typeface="Lato" panose="020F0502020204030203" pitchFamily="34" charset="0"/>
              </a:rPr>
              <a:t>Treet</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Corporation Limited</a:t>
            </a:r>
          </a:p>
          <a:p>
            <a:pPr algn="just">
              <a:lnSpc>
                <a:spcPct val="100000"/>
              </a:lnSpc>
              <a:spcAft>
                <a:spcPts val="750"/>
              </a:spcAft>
            </a:pP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He is the CEO of Treet Corporation Limited since 1995</a:t>
            </a:r>
          </a:p>
          <a:p>
            <a:pPr algn="just">
              <a:lnSpc>
                <a:spcPct val="100000"/>
              </a:lnSpc>
              <a:spcAft>
                <a:spcPts val="750"/>
              </a:spcAft>
            </a:pP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The composition of the Board is as follows:</a:t>
            </a:r>
          </a:p>
        </p:txBody>
      </p:sp>
      <p:graphicFrame>
        <p:nvGraphicFramePr>
          <p:cNvPr id="7" name="Content Placeholder 3"/>
          <p:cNvGraphicFramePr>
            <a:graphicFrameLocks/>
          </p:cNvGraphicFramePr>
          <p:nvPr>
            <p:extLst>
              <p:ext uri="{D42A27DB-BD31-4B8C-83A1-F6EECF244321}">
                <p14:modId xmlns:p14="http://schemas.microsoft.com/office/powerpoint/2010/main" val="1736925340"/>
              </p:ext>
            </p:extLst>
          </p:nvPr>
        </p:nvGraphicFramePr>
        <p:xfrm>
          <a:off x="1130735" y="2756051"/>
          <a:ext cx="6441846" cy="2565400"/>
        </p:xfrm>
        <a:graphic>
          <a:graphicData uri="http://schemas.openxmlformats.org/drawingml/2006/table">
            <a:tbl>
              <a:tblPr firstRow="1" bandRow="1">
                <a:tableStyleId>{3B4B98B0-60AC-42C2-AFA5-B58CD77FA1E5}</a:tableStyleId>
              </a:tblPr>
              <a:tblGrid>
                <a:gridCol w="2465769">
                  <a:extLst>
                    <a:ext uri="{9D8B030D-6E8A-4147-A177-3AD203B41FA5}">
                      <a16:colId xmlns:a16="http://schemas.microsoft.com/office/drawing/2014/main" val="20000"/>
                    </a:ext>
                  </a:extLst>
                </a:gridCol>
                <a:gridCol w="3976077">
                  <a:extLst>
                    <a:ext uri="{9D8B030D-6E8A-4147-A177-3AD203B41FA5}">
                      <a16:colId xmlns:a16="http://schemas.microsoft.com/office/drawing/2014/main" val="20001"/>
                    </a:ext>
                  </a:extLst>
                </a:gridCol>
              </a:tblGrid>
              <a:tr h="370840">
                <a:tc>
                  <a:txBody>
                    <a:bodyPr/>
                    <a:lstStyle/>
                    <a:p>
                      <a:r>
                        <a:rPr lang="en-US" dirty="0"/>
                        <a:t>Category </a:t>
                      </a:r>
                      <a:endParaRPr lang="en-US"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US" dirty="0"/>
                        <a:t>Name of Directors</a:t>
                      </a:r>
                      <a:endParaRPr lang="en-US"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000"/>
                  </a:ext>
                </a:extLst>
              </a:tr>
              <a:tr h="370840">
                <a:tc>
                  <a:txBody>
                    <a:bodyPr/>
                    <a:lstStyle/>
                    <a:p>
                      <a:r>
                        <a:rPr lang="en-US" dirty="0"/>
                        <a:t>Independent Director</a:t>
                      </a:r>
                      <a:endParaRPr lang="en-US"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marL="400050" indent="-400050">
                        <a:buFont typeface="+mj-lt"/>
                        <a:buAutoNum type="romanLcPeriod"/>
                      </a:pPr>
                      <a:r>
                        <a:rPr lang="en-US" dirty="0"/>
                        <a:t>Dr. Salman </a:t>
                      </a:r>
                      <a:r>
                        <a:rPr lang="en-US" dirty="0" err="1"/>
                        <a:t>Faridi</a:t>
                      </a:r>
                      <a:endParaRPr lang="en-US" dirty="0"/>
                    </a:p>
                    <a:p>
                      <a:pPr marL="400050" indent="-400050">
                        <a:buFont typeface="+mj-lt"/>
                        <a:buAutoNum type="romanLcPeriod"/>
                      </a:pPr>
                      <a:r>
                        <a:rPr lang="en-US" dirty="0"/>
                        <a:t>Ms. Sidra Fatima Sheikh</a:t>
                      </a:r>
                      <a:endParaRPr lang="en-US"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001"/>
                  </a:ext>
                </a:extLst>
              </a:tr>
              <a:tr h="370840">
                <a:tc>
                  <a:txBody>
                    <a:bodyPr/>
                    <a:lstStyle/>
                    <a:p>
                      <a:r>
                        <a:rPr lang="en-US" dirty="0"/>
                        <a:t>Executive Directors</a:t>
                      </a:r>
                      <a:endParaRPr lang="en-US"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marL="400050" indent="-400050">
                        <a:buFont typeface="+mj-lt"/>
                        <a:buAutoNum type="romanLcPeriod"/>
                      </a:pPr>
                      <a:r>
                        <a:rPr lang="en-US" dirty="0"/>
                        <a:t>Syed Shahid Ali</a:t>
                      </a:r>
                    </a:p>
                    <a:p>
                      <a:pPr marL="400050" indent="-400050">
                        <a:buFont typeface="+mj-lt"/>
                        <a:buAutoNum type="romanLcPeriod"/>
                      </a:pPr>
                      <a:r>
                        <a:rPr lang="en-US" dirty="0"/>
                        <a:t>Syed Sheharyar Ali </a:t>
                      </a:r>
                    </a:p>
                    <a:p>
                      <a:pPr marL="400050" indent="-400050">
                        <a:buFont typeface="+mj-lt"/>
                        <a:buAutoNum type="romanLcPeriod"/>
                      </a:pPr>
                      <a:r>
                        <a:rPr lang="en-US" dirty="0"/>
                        <a:t>Mr. Muhammad Shafique Anjum</a:t>
                      </a:r>
                      <a:endParaRPr lang="en-US"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002"/>
                  </a:ext>
                </a:extLst>
              </a:tr>
              <a:tr h="370840">
                <a:tc>
                  <a:txBody>
                    <a:bodyPr/>
                    <a:lstStyle/>
                    <a:p>
                      <a:r>
                        <a:rPr lang="en-US" dirty="0"/>
                        <a:t>Non-Executive Directors</a:t>
                      </a:r>
                      <a:endParaRPr lang="en-US" dirty="0">
                        <a:latin typeface="Lato" panose="020F0502020204030203" pitchFamily="34" charset="0"/>
                        <a:ea typeface="Lato" panose="020F0502020204030203" pitchFamily="34" charset="0"/>
                        <a:cs typeface="Lato" panose="020F0502020204030203" pitchFamily="34" charset="0"/>
                      </a:endParaRPr>
                    </a:p>
                  </a:txBody>
                  <a:tcPr/>
                </a:tc>
                <a:tc>
                  <a:txBody>
                    <a:bodyPr/>
                    <a:lstStyle/>
                    <a:p>
                      <a:pPr marL="400050" indent="-400050">
                        <a:buFont typeface="+mj-lt"/>
                        <a:buAutoNum type="romanLcPeriod"/>
                      </a:pPr>
                      <a:r>
                        <a:rPr lang="en-US" dirty="0"/>
                        <a:t>Mr. Imran </a:t>
                      </a:r>
                      <a:r>
                        <a:rPr lang="en-US" dirty="0" err="1"/>
                        <a:t>Azim</a:t>
                      </a:r>
                      <a:endParaRPr lang="en-US" dirty="0"/>
                    </a:p>
                    <a:p>
                      <a:pPr marL="400050" marR="0" indent="-400050" algn="l" defTabSz="457200" rtl="0" eaLnBrk="1" fontAlgn="auto" latinLnBrk="0" hangingPunct="1">
                        <a:lnSpc>
                          <a:spcPct val="100000"/>
                        </a:lnSpc>
                        <a:spcBef>
                          <a:spcPts val="0"/>
                        </a:spcBef>
                        <a:spcAft>
                          <a:spcPts val="0"/>
                        </a:spcAft>
                        <a:buClrTx/>
                        <a:buSzTx/>
                        <a:buFont typeface="+mj-lt"/>
                        <a:buAutoNum type="romanLcPeriod"/>
                        <a:tabLst/>
                        <a:defRPr/>
                      </a:pPr>
                      <a:r>
                        <a:rPr lang="en-US" dirty="0"/>
                        <a:t>Mr. Munir Karim Bana </a:t>
                      </a:r>
                      <a:endParaRPr lang="en-US" dirty="0">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003"/>
                  </a:ext>
                </a:extLst>
              </a:tr>
            </a:tbl>
          </a:graphicData>
        </a:graphic>
      </p:graphicFrame>
      <p:sp>
        <p:nvSpPr>
          <p:cNvPr id="8" name="TextBox 7"/>
          <p:cNvSpPr txBox="1"/>
          <p:nvPr/>
        </p:nvSpPr>
        <p:spPr>
          <a:xfrm>
            <a:off x="7572581" y="1624392"/>
            <a:ext cx="3589361" cy="1168539"/>
          </a:xfrm>
          <a:prstGeom prst="flowChartDelay">
            <a:avLst/>
          </a:prstGeom>
          <a:solidFill>
            <a:schemeClr val="accent3">
              <a:lumMod val="75000"/>
              <a:alpha val="63000"/>
            </a:schemeClr>
          </a:solidFill>
          <a:effectLst>
            <a:outerShdw blurRad="50800" dist="38100" algn="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just"/>
            <a:r>
              <a:rPr lang="en-US" sz="1600" dirty="0">
                <a:latin typeface="Candara (Headings)"/>
              </a:rPr>
              <a:t>The total number of Directors are </a:t>
            </a:r>
            <a:r>
              <a:rPr lang="en-US" sz="1600" b="1" dirty="0">
                <a:latin typeface="Candara (Headings)"/>
              </a:rPr>
              <a:t>Seven </a:t>
            </a:r>
            <a:r>
              <a:rPr lang="en-US" sz="1600" dirty="0">
                <a:latin typeface="Candara (Headings)"/>
              </a:rPr>
              <a:t>according to following classification</a:t>
            </a:r>
          </a:p>
        </p:txBody>
      </p:sp>
      <p:graphicFrame>
        <p:nvGraphicFramePr>
          <p:cNvPr id="5" name="Table 4"/>
          <p:cNvGraphicFramePr>
            <a:graphicFrameLocks noGrp="1"/>
          </p:cNvGraphicFramePr>
          <p:nvPr>
            <p:extLst>
              <p:ext uri="{D42A27DB-BD31-4B8C-83A1-F6EECF244321}">
                <p14:modId xmlns:p14="http://schemas.microsoft.com/office/powerpoint/2010/main" val="1809175323"/>
              </p:ext>
            </p:extLst>
          </p:nvPr>
        </p:nvGraphicFramePr>
        <p:xfrm>
          <a:off x="8035589" y="3828931"/>
          <a:ext cx="2563140" cy="609600"/>
        </p:xfrm>
        <a:graphic>
          <a:graphicData uri="http://schemas.openxmlformats.org/drawingml/2006/table">
            <a:tbl>
              <a:tblPr firstRow="1" bandRow="1">
                <a:tableStyleId>{D113A9D2-9D6B-4929-AA2D-F23B5EE8CBE7}</a:tableStyleId>
              </a:tblPr>
              <a:tblGrid>
                <a:gridCol w="2087087">
                  <a:extLst>
                    <a:ext uri="{9D8B030D-6E8A-4147-A177-3AD203B41FA5}">
                      <a16:colId xmlns:a16="http://schemas.microsoft.com/office/drawing/2014/main" val="20000"/>
                    </a:ext>
                  </a:extLst>
                </a:gridCol>
                <a:gridCol w="476053">
                  <a:extLst>
                    <a:ext uri="{9D8B030D-6E8A-4147-A177-3AD203B41FA5}">
                      <a16:colId xmlns:a16="http://schemas.microsoft.com/office/drawing/2014/main" val="20001"/>
                    </a:ext>
                  </a:extLst>
                </a:gridCol>
              </a:tblGrid>
              <a:tr h="288407">
                <a:tc>
                  <a:txBody>
                    <a:bodyPr/>
                    <a:lstStyle/>
                    <a:p>
                      <a:r>
                        <a:rPr lang="en-US" sz="1400" dirty="0"/>
                        <a:t>Male Director</a:t>
                      </a:r>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US" sz="1400" dirty="0"/>
                        <a:t>06</a:t>
                      </a:r>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000"/>
                  </a:ext>
                </a:extLst>
              </a:tr>
              <a:tr h="288407">
                <a:tc>
                  <a:txBody>
                    <a:bodyPr/>
                    <a:lstStyle/>
                    <a:p>
                      <a:r>
                        <a:rPr lang="en-US" sz="1400" dirty="0"/>
                        <a:t>Female Director</a:t>
                      </a:r>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US" sz="1400" dirty="0"/>
                        <a:t>01</a:t>
                      </a:r>
                      <a:endParaRPr lang="en-US" sz="1400"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a:tc>
                <a:extLst>
                  <a:ext uri="{0D108BD9-81ED-4DB2-BD59-A6C34878D82A}">
                    <a16:rowId xmlns:a16="http://schemas.microsoft.com/office/drawing/2014/main" val="10001"/>
                  </a:ext>
                </a:extLst>
              </a:tr>
            </a:tbl>
          </a:graphicData>
        </a:graphic>
      </p:graphicFrame>
      <p:sp>
        <p:nvSpPr>
          <p:cNvPr id="11" name="Title 1"/>
          <p:cNvSpPr txBox="1">
            <a:spLocks/>
          </p:cNvSpPr>
          <p:nvPr/>
        </p:nvSpPr>
        <p:spPr>
          <a:xfrm>
            <a:off x="123630" y="113435"/>
            <a:ext cx="9948926" cy="838986"/>
          </a:xfrm>
          <a:prstGeom prst="rect">
            <a:avLst/>
          </a:prstGeom>
        </p:spPr>
        <p:txBody>
          <a:bodyPr vert="horz" lIns="91440" tIns="45720" rIns="91440" bIns="45720" rtlCol="0" anchor="ctr">
            <a:normAutofit fontScale="85000" lnSpcReduction="20000"/>
          </a:bodyPr>
          <a:lstStyle>
            <a:lvl1pPr>
              <a:lnSpc>
                <a:spcPct val="90000"/>
              </a:lnSpc>
              <a:spcBef>
                <a:spcPct val="0"/>
              </a:spcBef>
              <a:buNone/>
              <a:defRPr sz="4000" b="1">
                <a:solidFill>
                  <a:srgbClr val="00B0F0"/>
                </a:solidFill>
                <a:latin typeface="Poppins" panose="00000500000000000000" pitchFamily="50" charset="0"/>
                <a:ea typeface="+mj-ea"/>
                <a:cs typeface="Poppins" panose="00000500000000000000" pitchFamily="50" charset="0"/>
              </a:defRPr>
            </a:lvl1pPr>
          </a:lstStyle>
          <a:p>
            <a:r>
              <a:rPr lang="en-US" dirty="0"/>
              <a:t>Sponsors Background &amp; Board Composition</a:t>
            </a:r>
          </a:p>
        </p:txBody>
      </p:sp>
    </p:spTree>
    <p:extLst>
      <p:ext uri="{BB962C8B-B14F-4D97-AF65-F5344CB8AC3E}">
        <p14:creationId xmlns:p14="http://schemas.microsoft.com/office/powerpoint/2010/main" val="312493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0743"/>
          </a:xfrm>
          <a:prstGeom prst="rect">
            <a:avLst/>
          </a:prstGeom>
        </p:spPr>
      </p:pic>
      <p:sp>
        <p:nvSpPr>
          <p:cNvPr id="3" name="Title 1"/>
          <p:cNvSpPr txBox="1">
            <a:spLocks/>
          </p:cNvSpPr>
          <p:nvPr/>
        </p:nvSpPr>
        <p:spPr>
          <a:xfrm>
            <a:off x="828562" y="2224499"/>
            <a:ext cx="6445073" cy="1325563"/>
          </a:xfrm>
          <a:prstGeom prst="rect">
            <a:avLst/>
          </a:prstGeom>
        </p:spPr>
        <p:txBody>
          <a:bodyPr/>
          <a:lstStyle>
            <a:lvl1pPr algn="l" defTabSz="914400" rtl="0" eaLnBrk="1" latinLnBrk="0" hangingPunct="1">
              <a:lnSpc>
                <a:spcPct val="90000"/>
              </a:lnSpc>
              <a:spcBef>
                <a:spcPct val="0"/>
              </a:spcBef>
              <a:buNone/>
              <a:defRPr sz="3600" kern="1200">
                <a:solidFill>
                  <a:srgbClr val="00B0F0"/>
                </a:solidFill>
                <a:latin typeface="+mj-lt"/>
                <a:ea typeface="+mj-ea"/>
                <a:cs typeface="+mj-cs"/>
              </a:defRPr>
            </a:lvl1pPr>
          </a:lstStyle>
          <a:p>
            <a:r>
              <a:rPr lang="en-US" b="1" dirty="0" err="1">
                <a:solidFill>
                  <a:schemeClr val="bg1"/>
                </a:solidFill>
                <a:latin typeface="Poppins" panose="00000500000000000000" pitchFamily="50" charset="0"/>
                <a:cs typeface="Poppins" panose="00000500000000000000" pitchFamily="50" charset="0"/>
              </a:rPr>
              <a:t>Treet</a:t>
            </a:r>
            <a:r>
              <a:rPr lang="en-US" b="1" dirty="0">
                <a:solidFill>
                  <a:schemeClr val="bg1"/>
                </a:solidFill>
                <a:latin typeface="Poppins" panose="00000500000000000000" pitchFamily="50" charset="0"/>
                <a:cs typeface="Poppins" panose="00000500000000000000" pitchFamily="50" charset="0"/>
              </a:rPr>
              <a:t> Corporation Limited</a:t>
            </a:r>
          </a:p>
        </p:txBody>
      </p:sp>
    </p:spTree>
    <p:extLst>
      <p:ext uri="{BB962C8B-B14F-4D97-AF65-F5344CB8AC3E}">
        <p14:creationId xmlns:p14="http://schemas.microsoft.com/office/powerpoint/2010/main" val="1944148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F29F49C2-2098-A747-856E-A7F15B98F21B}"/>
              </a:ext>
            </a:extLst>
          </p:cNvPr>
          <p:cNvGrpSpPr/>
          <p:nvPr/>
        </p:nvGrpSpPr>
        <p:grpSpPr>
          <a:xfrm>
            <a:off x="762000" y="800397"/>
            <a:ext cx="10670218" cy="5280363"/>
            <a:chOff x="2027055" y="2813405"/>
            <a:chExt cx="20346537" cy="10068878"/>
          </a:xfrm>
          <a:solidFill>
            <a:srgbClr val="FFFFFF">
              <a:lumMod val="95000"/>
            </a:srgbClr>
          </a:solidFill>
        </p:grpSpPr>
        <p:sp>
          <p:nvSpPr>
            <p:cNvPr id="94" name="Shape 2797">
              <a:extLst>
                <a:ext uri="{FF2B5EF4-FFF2-40B4-BE49-F238E27FC236}">
                  <a16:creationId xmlns:a16="http://schemas.microsoft.com/office/drawing/2014/main" id="{514E878B-8837-F442-897E-63537B71E01A}"/>
                </a:ext>
              </a:extLst>
            </p:cNvPr>
            <p:cNvSpPr/>
            <p:nvPr/>
          </p:nvSpPr>
          <p:spPr>
            <a:xfrm>
              <a:off x="10162602" y="2928528"/>
              <a:ext cx="3509087" cy="3151836"/>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4"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grp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737572"/>
                </a:solidFill>
                <a:effectLst/>
                <a:uLnTx/>
                <a:uFillTx/>
                <a:latin typeface="Lato Light" panose="020F0502020204030203" pitchFamily="34" charset="0"/>
              </a:endParaRPr>
            </a:p>
          </p:txBody>
        </p:sp>
        <p:sp>
          <p:nvSpPr>
            <p:cNvPr id="95" name="Shape 2798">
              <a:extLst>
                <a:ext uri="{FF2B5EF4-FFF2-40B4-BE49-F238E27FC236}">
                  <a16:creationId xmlns:a16="http://schemas.microsoft.com/office/drawing/2014/main" id="{B80CE261-03CE-C241-87C2-4D6FC0639C01}"/>
                </a:ext>
              </a:extLst>
            </p:cNvPr>
            <p:cNvSpPr/>
            <p:nvPr/>
          </p:nvSpPr>
          <p:spPr>
            <a:xfrm>
              <a:off x="5781924" y="7740650"/>
              <a:ext cx="3155324" cy="5141633"/>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grp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737572"/>
                </a:solidFill>
                <a:effectLst/>
                <a:uLnTx/>
                <a:uFillTx/>
                <a:latin typeface="Lato Light" panose="020F0502020204030203" pitchFamily="34" charset="0"/>
              </a:endParaRPr>
            </a:p>
          </p:txBody>
        </p:sp>
        <p:sp>
          <p:nvSpPr>
            <p:cNvPr id="96" name="Shape 2799">
              <a:extLst>
                <a:ext uri="{FF2B5EF4-FFF2-40B4-BE49-F238E27FC236}">
                  <a16:creationId xmlns:a16="http://schemas.microsoft.com/office/drawing/2014/main" id="{85FFE2D0-AC5A-E641-B0A9-8B2AAF871A49}"/>
                </a:ext>
              </a:extLst>
            </p:cNvPr>
            <p:cNvSpPr/>
            <p:nvPr/>
          </p:nvSpPr>
          <p:spPr>
            <a:xfrm>
              <a:off x="2027055" y="2813405"/>
              <a:ext cx="8966833" cy="533273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grp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737572"/>
                </a:solidFill>
                <a:effectLst/>
                <a:uLnTx/>
                <a:uFillTx/>
                <a:latin typeface="Lato Light" panose="020F0502020204030203" pitchFamily="34" charset="0"/>
              </a:endParaRPr>
            </a:p>
          </p:txBody>
        </p:sp>
        <p:sp>
          <p:nvSpPr>
            <p:cNvPr id="97" name="Shape 2800">
              <a:extLst>
                <a:ext uri="{FF2B5EF4-FFF2-40B4-BE49-F238E27FC236}">
                  <a16:creationId xmlns:a16="http://schemas.microsoft.com/office/drawing/2014/main" id="{1A863DE1-8B52-6440-AE92-AFEA7F893B53}"/>
                </a:ext>
              </a:extLst>
            </p:cNvPr>
            <p:cNvSpPr/>
            <p:nvPr/>
          </p:nvSpPr>
          <p:spPr>
            <a:xfrm>
              <a:off x="10056202" y="5875667"/>
              <a:ext cx="4625615" cy="5457084"/>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grp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737572"/>
                </a:solidFill>
                <a:effectLst/>
                <a:uLnTx/>
                <a:uFillTx/>
                <a:latin typeface="Lato Light" panose="020F0502020204030203" pitchFamily="34" charset="0"/>
              </a:endParaRPr>
            </a:p>
          </p:txBody>
        </p:sp>
        <p:sp>
          <p:nvSpPr>
            <p:cNvPr id="98" name="Shape 2801">
              <a:extLst>
                <a:ext uri="{FF2B5EF4-FFF2-40B4-BE49-F238E27FC236}">
                  <a16:creationId xmlns:a16="http://schemas.microsoft.com/office/drawing/2014/main" id="{BB0F39FE-792A-8545-9D7A-EE49D25084E3}"/>
                </a:ext>
              </a:extLst>
            </p:cNvPr>
            <p:cNvSpPr/>
            <p:nvPr/>
          </p:nvSpPr>
          <p:spPr>
            <a:xfrm>
              <a:off x="12781742" y="2928528"/>
              <a:ext cx="8235952" cy="6502534"/>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grp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737572"/>
                </a:solidFill>
                <a:effectLst/>
                <a:uLnTx/>
                <a:uFillTx/>
                <a:latin typeface="Lato Light" panose="020F0502020204030203" pitchFamily="34" charset="0"/>
              </a:endParaRPr>
            </a:p>
          </p:txBody>
        </p:sp>
        <p:sp>
          <p:nvSpPr>
            <p:cNvPr id="99" name="Freeform 98">
              <a:extLst>
                <a:ext uri="{FF2B5EF4-FFF2-40B4-BE49-F238E27FC236}">
                  <a16:creationId xmlns:a16="http://schemas.microsoft.com/office/drawing/2014/main" id="{9E424E20-9E6E-BD48-ADC2-C994614AB1EE}"/>
                </a:ext>
              </a:extLst>
            </p:cNvPr>
            <p:cNvSpPr/>
            <p:nvPr/>
          </p:nvSpPr>
          <p:spPr>
            <a:xfrm>
              <a:off x="18599379" y="8868850"/>
              <a:ext cx="3774213" cy="3312961"/>
            </a:xfrm>
            <a:custGeom>
              <a:avLst/>
              <a:gdLst>
                <a:gd name="connsiteX0" fmla="*/ 1847097 w 3774213"/>
                <a:gd name="connsiteY0" fmla="*/ 2904922 h 3312961"/>
                <a:gd name="connsiteX1" fmla="*/ 1620779 w 3774213"/>
                <a:gd name="connsiteY1" fmla="*/ 3107081 h 3312961"/>
                <a:gd name="connsiteX2" fmla="*/ 1615255 w 3774213"/>
                <a:gd name="connsiteY2" fmla="*/ 2956376 h 3312961"/>
                <a:gd name="connsiteX3" fmla="*/ 1789793 w 3774213"/>
                <a:gd name="connsiteY3" fmla="*/ 2921440 h 3312961"/>
                <a:gd name="connsiteX4" fmla="*/ 1789793 w 3774213"/>
                <a:gd name="connsiteY4" fmla="*/ 2921440 h 3312961"/>
                <a:gd name="connsiteX5" fmla="*/ 1847097 w 3774213"/>
                <a:gd name="connsiteY5" fmla="*/ 2904922 h 3312961"/>
                <a:gd name="connsiteX6" fmla="*/ 3258361 w 3774213"/>
                <a:gd name="connsiteY6" fmla="*/ 2825429 h 3312961"/>
                <a:gd name="connsiteX7" fmla="*/ 3258361 w 3774213"/>
                <a:gd name="connsiteY7" fmla="*/ 2825429 h 3312961"/>
                <a:gd name="connsiteX8" fmla="*/ 3544517 w 3774213"/>
                <a:gd name="connsiteY8" fmla="*/ 2321740 h 3312961"/>
                <a:gd name="connsiteX9" fmla="*/ 3553743 w 3774213"/>
                <a:gd name="connsiteY9" fmla="*/ 2333804 h 3312961"/>
                <a:gd name="connsiteX10" fmla="*/ 3566235 w 3774213"/>
                <a:gd name="connsiteY10" fmla="*/ 2364055 h 3312961"/>
                <a:gd name="connsiteX11" fmla="*/ 3608387 w 3774213"/>
                <a:gd name="connsiteY11" fmla="*/ 2409513 h 3312961"/>
                <a:gd name="connsiteX12" fmla="*/ 3583277 w 3774213"/>
                <a:gd name="connsiteY12" fmla="*/ 2482453 h 3312961"/>
                <a:gd name="connsiteX13" fmla="*/ 3581761 w 3774213"/>
                <a:gd name="connsiteY13" fmla="*/ 2515341 h 3312961"/>
                <a:gd name="connsiteX14" fmla="*/ 3607945 w 3774213"/>
                <a:gd name="connsiteY14" fmla="*/ 2519042 h 3312961"/>
                <a:gd name="connsiteX15" fmla="*/ 3607945 w 3774213"/>
                <a:gd name="connsiteY15" fmla="*/ 2519042 h 3312961"/>
                <a:gd name="connsiteX16" fmla="*/ 3621405 w 3774213"/>
                <a:gd name="connsiteY16" fmla="*/ 2486980 h 3312961"/>
                <a:gd name="connsiteX17" fmla="*/ 3631917 w 3774213"/>
                <a:gd name="connsiteY17" fmla="*/ 2518563 h 3312961"/>
                <a:gd name="connsiteX18" fmla="*/ 3617403 w 3774213"/>
                <a:gd name="connsiteY18" fmla="*/ 2562929 h 3312961"/>
                <a:gd name="connsiteX19" fmla="*/ 3640681 w 3774213"/>
                <a:gd name="connsiteY19" fmla="*/ 2596589 h 3312961"/>
                <a:gd name="connsiteX20" fmla="*/ 3712135 w 3774213"/>
                <a:gd name="connsiteY20" fmla="*/ 2592062 h 3312961"/>
                <a:gd name="connsiteX21" fmla="*/ 3774213 w 3774213"/>
                <a:gd name="connsiteY21" fmla="*/ 2586550 h 3312961"/>
                <a:gd name="connsiteX22" fmla="*/ 3737117 w 3774213"/>
                <a:gd name="connsiteY22" fmla="*/ 2627613 h 3312961"/>
                <a:gd name="connsiteX23" fmla="*/ 3694187 w 3774213"/>
                <a:gd name="connsiteY23" fmla="*/ 2668118 h 3312961"/>
                <a:gd name="connsiteX24" fmla="*/ 3593305 w 3774213"/>
                <a:gd name="connsiteY24" fmla="*/ 2713042 h 3312961"/>
                <a:gd name="connsiteX25" fmla="*/ 3577169 w 3774213"/>
                <a:gd name="connsiteY25" fmla="*/ 2726091 h 3312961"/>
                <a:gd name="connsiteX26" fmla="*/ 3573439 w 3774213"/>
                <a:gd name="connsiteY26" fmla="*/ 2747475 h 3312961"/>
                <a:gd name="connsiteX27" fmla="*/ 3534827 w 3774213"/>
                <a:gd name="connsiteY27" fmla="*/ 2777088 h 3312961"/>
                <a:gd name="connsiteX28" fmla="*/ 3495393 w 3774213"/>
                <a:gd name="connsiteY28" fmla="*/ 2812772 h 3312961"/>
                <a:gd name="connsiteX29" fmla="*/ 3442497 w 3774213"/>
                <a:gd name="connsiteY29" fmla="*/ 2843770 h 3312961"/>
                <a:gd name="connsiteX30" fmla="*/ 3362533 w 3774213"/>
                <a:gd name="connsiteY30" fmla="*/ 2890692 h 3312961"/>
                <a:gd name="connsiteX31" fmla="*/ 3322993 w 3774213"/>
                <a:gd name="connsiteY31" fmla="*/ 2875885 h 3312961"/>
                <a:gd name="connsiteX32" fmla="*/ 3327533 w 3774213"/>
                <a:gd name="connsiteY32" fmla="*/ 2866843 h 3312961"/>
                <a:gd name="connsiteX33" fmla="*/ 3304353 w 3774213"/>
                <a:gd name="connsiteY33" fmla="*/ 2887171 h 3312961"/>
                <a:gd name="connsiteX34" fmla="*/ 3289805 w 3774213"/>
                <a:gd name="connsiteY34" fmla="*/ 2913617 h 3312961"/>
                <a:gd name="connsiteX35" fmla="*/ 3278739 w 3774213"/>
                <a:gd name="connsiteY35" fmla="*/ 2927595 h 3312961"/>
                <a:gd name="connsiteX36" fmla="*/ 3216077 w 3774213"/>
                <a:gd name="connsiteY36" fmla="*/ 2971393 h 3312961"/>
                <a:gd name="connsiteX37" fmla="*/ 3089189 w 3774213"/>
                <a:gd name="connsiteY37" fmla="*/ 3060059 h 3312961"/>
                <a:gd name="connsiteX38" fmla="*/ 3101147 w 3774213"/>
                <a:gd name="connsiteY38" fmla="*/ 3074401 h 3312961"/>
                <a:gd name="connsiteX39" fmla="*/ 3087809 w 3774213"/>
                <a:gd name="connsiteY39" fmla="*/ 3087740 h 3312961"/>
                <a:gd name="connsiteX40" fmla="*/ 3057633 w 3774213"/>
                <a:gd name="connsiteY40" fmla="*/ 3092680 h 3312961"/>
                <a:gd name="connsiteX41" fmla="*/ 3013747 w 3774213"/>
                <a:gd name="connsiteY41" fmla="*/ 3103835 h 3312961"/>
                <a:gd name="connsiteX42" fmla="*/ 2941995 w 3774213"/>
                <a:gd name="connsiteY42" fmla="*/ 3131539 h 3312961"/>
                <a:gd name="connsiteX43" fmla="*/ 2879407 w 3774213"/>
                <a:gd name="connsiteY43" fmla="*/ 3192683 h 3312961"/>
                <a:gd name="connsiteX44" fmla="*/ 2715263 w 3774213"/>
                <a:gd name="connsiteY44" fmla="*/ 3298377 h 3312961"/>
                <a:gd name="connsiteX45" fmla="*/ 2629875 w 3774213"/>
                <a:gd name="connsiteY45" fmla="*/ 3308644 h 3312961"/>
                <a:gd name="connsiteX46" fmla="*/ 2596197 w 3774213"/>
                <a:gd name="connsiteY46" fmla="*/ 3290706 h 3312961"/>
                <a:gd name="connsiteX47" fmla="*/ 2596197 w 3774213"/>
                <a:gd name="connsiteY47" fmla="*/ 3274702 h 3312961"/>
                <a:gd name="connsiteX48" fmla="*/ 2522917 w 3774213"/>
                <a:gd name="connsiteY48" fmla="*/ 3277389 h 3312961"/>
                <a:gd name="connsiteX49" fmla="*/ 2540911 w 3774213"/>
                <a:gd name="connsiteY49" fmla="*/ 3254807 h 3312961"/>
                <a:gd name="connsiteX50" fmla="*/ 2578165 w 3774213"/>
                <a:gd name="connsiteY50" fmla="*/ 3225304 h 3312961"/>
                <a:gd name="connsiteX51" fmla="*/ 2630695 w 3774213"/>
                <a:gd name="connsiteY51" fmla="*/ 3192137 h 3312961"/>
                <a:gd name="connsiteX52" fmla="*/ 2695295 w 3774213"/>
                <a:gd name="connsiteY52" fmla="*/ 3153278 h 3312961"/>
                <a:gd name="connsiteX53" fmla="*/ 2746781 w 3774213"/>
                <a:gd name="connsiteY53" fmla="*/ 3121431 h 3312961"/>
                <a:gd name="connsiteX54" fmla="*/ 2805867 w 3774213"/>
                <a:gd name="connsiteY54" fmla="*/ 3099327 h 3312961"/>
                <a:gd name="connsiteX55" fmla="*/ 2943187 w 3774213"/>
                <a:gd name="connsiteY55" fmla="*/ 3040345 h 3312961"/>
                <a:gd name="connsiteX56" fmla="*/ 2990799 w 3774213"/>
                <a:gd name="connsiteY56" fmla="*/ 3016147 h 3312961"/>
                <a:gd name="connsiteX57" fmla="*/ 3031071 w 3774213"/>
                <a:gd name="connsiteY57" fmla="*/ 2997913 h 3312961"/>
                <a:gd name="connsiteX58" fmla="*/ 3050629 w 3774213"/>
                <a:gd name="connsiteY58" fmla="*/ 2982137 h 3312961"/>
                <a:gd name="connsiteX59" fmla="*/ 3084717 w 3774213"/>
                <a:gd name="connsiteY59" fmla="*/ 2943234 h 3312961"/>
                <a:gd name="connsiteX60" fmla="*/ 3131211 w 3774213"/>
                <a:gd name="connsiteY60" fmla="*/ 2919081 h 3312961"/>
                <a:gd name="connsiteX61" fmla="*/ 3171261 w 3774213"/>
                <a:gd name="connsiteY61" fmla="*/ 2891195 h 3312961"/>
                <a:gd name="connsiteX62" fmla="*/ 3198493 w 3774213"/>
                <a:gd name="connsiteY62" fmla="*/ 2855045 h 3312961"/>
                <a:gd name="connsiteX63" fmla="*/ 3258361 w 3774213"/>
                <a:gd name="connsiteY63" fmla="*/ 2825429 h 3312961"/>
                <a:gd name="connsiteX64" fmla="*/ 3243645 w 3774213"/>
                <a:gd name="connsiteY64" fmla="*/ 2886801 h 3312961"/>
                <a:gd name="connsiteX65" fmla="*/ 3291033 w 3774213"/>
                <a:gd name="connsiteY65" fmla="*/ 2866245 h 3312961"/>
                <a:gd name="connsiteX66" fmla="*/ 3310373 w 3774213"/>
                <a:gd name="connsiteY66" fmla="*/ 2858457 h 3312961"/>
                <a:gd name="connsiteX67" fmla="*/ 3327579 w 3774213"/>
                <a:gd name="connsiteY67" fmla="*/ 2866751 h 3312961"/>
                <a:gd name="connsiteX68" fmla="*/ 3328755 w 3774213"/>
                <a:gd name="connsiteY68" fmla="*/ 2864408 h 3312961"/>
                <a:gd name="connsiteX69" fmla="*/ 3377615 w 3774213"/>
                <a:gd name="connsiteY69" fmla="*/ 2831866 h 3312961"/>
                <a:gd name="connsiteX70" fmla="*/ 3422589 w 3774213"/>
                <a:gd name="connsiteY70" fmla="*/ 2780923 h 3312961"/>
                <a:gd name="connsiteX71" fmla="*/ 3374835 w 3774213"/>
                <a:gd name="connsiteY71" fmla="*/ 2713362 h 3312961"/>
                <a:gd name="connsiteX72" fmla="*/ 3434449 w 3774213"/>
                <a:gd name="connsiteY72" fmla="*/ 2683936 h 3312961"/>
                <a:gd name="connsiteX73" fmla="*/ 3493559 w 3774213"/>
                <a:gd name="connsiteY73" fmla="*/ 2629610 h 3312961"/>
                <a:gd name="connsiteX74" fmla="*/ 3536091 w 3774213"/>
                <a:gd name="connsiteY74" fmla="*/ 2451083 h 3312961"/>
                <a:gd name="connsiteX75" fmla="*/ 3536765 w 3774213"/>
                <a:gd name="connsiteY75" fmla="*/ 2372737 h 3312961"/>
                <a:gd name="connsiteX76" fmla="*/ 3536659 w 3774213"/>
                <a:gd name="connsiteY76" fmla="*/ 2327812 h 3312961"/>
                <a:gd name="connsiteX77" fmla="*/ 3544517 w 3774213"/>
                <a:gd name="connsiteY77" fmla="*/ 2321740 h 3312961"/>
                <a:gd name="connsiteX78" fmla="*/ 51097 w 3774213"/>
                <a:gd name="connsiteY78" fmla="*/ 1767664 h 3312961"/>
                <a:gd name="connsiteX79" fmla="*/ 51161 w 3774213"/>
                <a:gd name="connsiteY79" fmla="*/ 1767783 h 3312961"/>
                <a:gd name="connsiteX80" fmla="*/ 51215 w 3774213"/>
                <a:gd name="connsiteY80" fmla="*/ 1768012 h 3312961"/>
                <a:gd name="connsiteX81" fmla="*/ 46207 w 3774213"/>
                <a:gd name="connsiteY81" fmla="*/ 1758477 h 3312961"/>
                <a:gd name="connsiteX82" fmla="*/ 49965 w 3774213"/>
                <a:gd name="connsiteY82" fmla="*/ 1764319 h 3312961"/>
                <a:gd name="connsiteX83" fmla="*/ 51097 w 3774213"/>
                <a:gd name="connsiteY83" fmla="*/ 1767664 h 3312961"/>
                <a:gd name="connsiteX84" fmla="*/ 2635381 w 3774213"/>
                <a:gd name="connsiteY84" fmla="*/ 1692529 h 3312961"/>
                <a:gd name="connsiteX85" fmla="*/ 2637905 w 3774213"/>
                <a:gd name="connsiteY85" fmla="*/ 1697668 h 3312961"/>
                <a:gd name="connsiteX86" fmla="*/ 2635381 w 3774213"/>
                <a:gd name="connsiteY86" fmla="*/ 1692529 h 3312961"/>
                <a:gd name="connsiteX87" fmla="*/ 155271 w 3774213"/>
                <a:gd name="connsiteY87" fmla="*/ 1487762 h 3312961"/>
                <a:gd name="connsiteX88" fmla="*/ 164959 w 3774213"/>
                <a:gd name="connsiteY88" fmla="*/ 1487762 h 3312961"/>
                <a:gd name="connsiteX89" fmla="*/ 155439 w 3774213"/>
                <a:gd name="connsiteY89" fmla="*/ 1490808 h 3312961"/>
                <a:gd name="connsiteX90" fmla="*/ 154789 w 3774213"/>
                <a:gd name="connsiteY90" fmla="*/ 1479085 h 3312961"/>
                <a:gd name="connsiteX91" fmla="*/ 155271 w 3774213"/>
                <a:gd name="connsiteY91" fmla="*/ 1487762 h 3312961"/>
                <a:gd name="connsiteX92" fmla="*/ 154465 w 3774213"/>
                <a:gd name="connsiteY92" fmla="*/ 1487762 h 3312961"/>
                <a:gd name="connsiteX93" fmla="*/ 154789 w 3774213"/>
                <a:gd name="connsiteY93" fmla="*/ 1479085 h 3312961"/>
                <a:gd name="connsiteX94" fmla="*/ 2175983 w 3774213"/>
                <a:gd name="connsiteY94" fmla="*/ 654522 h 3312961"/>
                <a:gd name="connsiteX95" fmla="*/ 2198935 w 3774213"/>
                <a:gd name="connsiteY95" fmla="*/ 733503 h 3312961"/>
                <a:gd name="connsiteX96" fmla="*/ 2220891 w 3774213"/>
                <a:gd name="connsiteY96" fmla="*/ 888740 h 3312961"/>
                <a:gd name="connsiteX97" fmla="*/ 2279025 w 3774213"/>
                <a:gd name="connsiteY97" fmla="*/ 902919 h 3312961"/>
                <a:gd name="connsiteX98" fmla="*/ 2345305 w 3774213"/>
                <a:gd name="connsiteY98" fmla="*/ 1274640 h 3312961"/>
                <a:gd name="connsiteX99" fmla="*/ 2473447 w 3774213"/>
                <a:gd name="connsiteY99" fmla="*/ 1376377 h 3312961"/>
                <a:gd name="connsiteX100" fmla="*/ 2516253 w 3774213"/>
                <a:gd name="connsiteY100" fmla="*/ 1523282 h 3312961"/>
                <a:gd name="connsiteX101" fmla="*/ 2522329 w 3774213"/>
                <a:gd name="connsiteY101" fmla="*/ 1497410 h 3312961"/>
                <a:gd name="connsiteX102" fmla="*/ 2565135 w 3774213"/>
                <a:gd name="connsiteY102" fmla="*/ 1605286 h 3312961"/>
                <a:gd name="connsiteX103" fmla="*/ 2637905 w 3774213"/>
                <a:gd name="connsiteY103" fmla="*/ 1697668 h 3312961"/>
                <a:gd name="connsiteX104" fmla="*/ 2632657 w 3774213"/>
                <a:gd name="connsiteY104" fmla="*/ 1878194 h 3312961"/>
                <a:gd name="connsiteX105" fmla="*/ 2635281 w 3774213"/>
                <a:gd name="connsiteY105" fmla="*/ 1982562 h 3312961"/>
                <a:gd name="connsiteX106" fmla="*/ 2527989 w 3774213"/>
                <a:gd name="connsiteY106" fmla="*/ 2155340 h 3312961"/>
                <a:gd name="connsiteX107" fmla="*/ 2408409 w 3774213"/>
                <a:gd name="connsiteY107" fmla="*/ 2302830 h 3312961"/>
                <a:gd name="connsiteX108" fmla="*/ 2101449 w 3774213"/>
                <a:gd name="connsiteY108" fmla="*/ 2647802 h 3312961"/>
                <a:gd name="connsiteX109" fmla="*/ 1929673 w 3774213"/>
                <a:gd name="connsiteY109" fmla="*/ 2709195 h 3312961"/>
                <a:gd name="connsiteX110" fmla="*/ 1803463 w 3774213"/>
                <a:gd name="connsiteY110" fmla="*/ 2780820 h 3312961"/>
                <a:gd name="connsiteX111" fmla="*/ 1768251 w 3774213"/>
                <a:gd name="connsiteY111" fmla="*/ 2702763 h 3312961"/>
                <a:gd name="connsiteX112" fmla="*/ 1640939 w 3774213"/>
                <a:gd name="connsiteY112" fmla="*/ 2759625 h 3312961"/>
                <a:gd name="connsiteX113" fmla="*/ 1490565 w 3774213"/>
                <a:gd name="connsiteY113" fmla="*/ 2697939 h 3312961"/>
                <a:gd name="connsiteX114" fmla="*/ 1496227 w 3774213"/>
                <a:gd name="connsiteY114" fmla="*/ 2546064 h 3312961"/>
                <a:gd name="connsiteX115" fmla="*/ 1429947 w 3774213"/>
                <a:gd name="connsiteY115" fmla="*/ 2516683 h 3312961"/>
                <a:gd name="connsiteX116" fmla="*/ 1464329 w 3774213"/>
                <a:gd name="connsiteY116" fmla="*/ 2415384 h 3312961"/>
                <a:gd name="connsiteX117" fmla="*/ 1352343 w 3774213"/>
                <a:gd name="connsiteY117" fmla="*/ 2492857 h 3312961"/>
                <a:gd name="connsiteX118" fmla="*/ 1443065 w 3774213"/>
                <a:gd name="connsiteY118" fmla="*/ 2394335 h 3312961"/>
                <a:gd name="connsiteX119" fmla="*/ 1490151 w 3774213"/>
                <a:gd name="connsiteY119" fmla="*/ 2301222 h 3312961"/>
                <a:gd name="connsiteX120" fmla="*/ 1283439 w 3774213"/>
                <a:gd name="connsiteY120" fmla="*/ 2469615 h 3312961"/>
                <a:gd name="connsiteX121" fmla="*/ 1272531 w 3774213"/>
                <a:gd name="connsiteY121" fmla="*/ 2337181 h 3312961"/>
                <a:gd name="connsiteX122" fmla="*/ 1248503 w 3774213"/>
                <a:gd name="connsiteY122" fmla="*/ 2266579 h 3312961"/>
                <a:gd name="connsiteX123" fmla="*/ 990701 w 3774213"/>
                <a:gd name="connsiteY123" fmla="*/ 2214833 h 3312961"/>
                <a:gd name="connsiteX124" fmla="*/ 643281 w 3774213"/>
                <a:gd name="connsiteY124" fmla="*/ 2308385 h 3312961"/>
                <a:gd name="connsiteX125" fmla="*/ 517625 w 3774213"/>
                <a:gd name="connsiteY125" fmla="*/ 2388196 h 3312961"/>
                <a:gd name="connsiteX126" fmla="*/ 356619 w 3774213"/>
                <a:gd name="connsiteY126" fmla="*/ 2384249 h 3312961"/>
                <a:gd name="connsiteX127" fmla="*/ 105997 w 3774213"/>
                <a:gd name="connsiteY127" fmla="*/ 2477508 h 3312961"/>
                <a:gd name="connsiteX128" fmla="*/ 1053 w 3774213"/>
                <a:gd name="connsiteY128" fmla="*/ 2379279 h 3312961"/>
                <a:gd name="connsiteX129" fmla="*/ 63329 w 3774213"/>
                <a:gd name="connsiteY129" fmla="*/ 2331626 h 3312961"/>
                <a:gd name="connsiteX130" fmla="*/ 88461 w 3774213"/>
                <a:gd name="connsiteY130" fmla="*/ 2139992 h 3312961"/>
                <a:gd name="connsiteX131" fmla="*/ 88461 w 3774213"/>
                <a:gd name="connsiteY131" fmla="*/ 1983001 h 3312961"/>
                <a:gd name="connsiteX132" fmla="*/ 56577 w 3774213"/>
                <a:gd name="connsiteY132" fmla="*/ 1790578 h 3312961"/>
                <a:gd name="connsiteX133" fmla="*/ 51215 w 3774213"/>
                <a:gd name="connsiteY133" fmla="*/ 1768012 h 3312961"/>
                <a:gd name="connsiteX134" fmla="*/ 54009 w 3774213"/>
                <a:gd name="connsiteY134" fmla="*/ 1776274 h 3312961"/>
                <a:gd name="connsiteX135" fmla="*/ 64297 w 3774213"/>
                <a:gd name="connsiteY135" fmla="*/ 1796921 h 3312961"/>
                <a:gd name="connsiteX136" fmla="*/ 70925 w 3774213"/>
                <a:gd name="connsiteY136" fmla="*/ 1763739 h 3312961"/>
                <a:gd name="connsiteX137" fmla="*/ 113315 w 3774213"/>
                <a:gd name="connsiteY137" fmla="*/ 1812415 h 3312961"/>
                <a:gd name="connsiteX138" fmla="*/ 118287 w 3774213"/>
                <a:gd name="connsiteY138" fmla="*/ 1609672 h 3312961"/>
                <a:gd name="connsiteX139" fmla="*/ 151531 w 3774213"/>
                <a:gd name="connsiteY139" fmla="*/ 1492059 h 3312961"/>
                <a:gd name="connsiteX140" fmla="*/ 155439 w 3774213"/>
                <a:gd name="connsiteY140" fmla="*/ 1490808 h 3312961"/>
                <a:gd name="connsiteX141" fmla="*/ 155501 w 3774213"/>
                <a:gd name="connsiteY141" fmla="*/ 1491910 h 3312961"/>
                <a:gd name="connsiteX142" fmla="*/ 167721 w 3774213"/>
                <a:gd name="connsiteY142" fmla="*/ 1517874 h 3312961"/>
                <a:gd name="connsiteX143" fmla="*/ 324585 w 3774213"/>
                <a:gd name="connsiteY143" fmla="*/ 1397865 h 3312961"/>
                <a:gd name="connsiteX144" fmla="*/ 443613 w 3774213"/>
                <a:gd name="connsiteY144" fmla="*/ 1371700 h 3312961"/>
                <a:gd name="connsiteX145" fmla="*/ 527567 w 3774213"/>
                <a:gd name="connsiteY145" fmla="*/ 1335010 h 3312961"/>
                <a:gd name="connsiteX146" fmla="*/ 711771 w 3774213"/>
                <a:gd name="connsiteY146" fmla="*/ 1230642 h 3312961"/>
                <a:gd name="connsiteX147" fmla="*/ 816715 w 3774213"/>
                <a:gd name="connsiteY147" fmla="*/ 1069265 h 3312961"/>
                <a:gd name="connsiteX148" fmla="*/ 847233 w 3774213"/>
                <a:gd name="connsiteY148" fmla="*/ 1143814 h 3312961"/>
                <a:gd name="connsiteX149" fmla="*/ 857313 w 3774213"/>
                <a:gd name="connsiteY149" fmla="*/ 1101423 h 3312961"/>
                <a:gd name="connsiteX150" fmla="*/ 887967 w 3774213"/>
                <a:gd name="connsiteY150" fmla="*/ 1053771 h 3312961"/>
                <a:gd name="connsiteX151" fmla="*/ 945547 w 3774213"/>
                <a:gd name="connsiteY151" fmla="*/ 980391 h 3312961"/>
                <a:gd name="connsiteX152" fmla="*/ 1182913 w 3774213"/>
                <a:gd name="connsiteY152" fmla="*/ 954372 h 3312961"/>
                <a:gd name="connsiteX153" fmla="*/ 1286201 w 3774213"/>
                <a:gd name="connsiteY153" fmla="*/ 935223 h 3312961"/>
                <a:gd name="connsiteX154" fmla="*/ 1387417 w 3774213"/>
                <a:gd name="connsiteY154" fmla="*/ 761422 h 3312961"/>
                <a:gd name="connsiteX155" fmla="*/ 1461291 w 3774213"/>
                <a:gd name="connsiteY155" fmla="*/ 686435 h 3312961"/>
                <a:gd name="connsiteX156" fmla="*/ 1510173 w 3774213"/>
                <a:gd name="connsiteY156" fmla="*/ 677956 h 3312961"/>
                <a:gd name="connsiteX157" fmla="*/ 1581977 w 3774213"/>
                <a:gd name="connsiteY157" fmla="*/ 724440 h 3312961"/>
                <a:gd name="connsiteX158" fmla="*/ 1673389 w 3774213"/>
                <a:gd name="connsiteY158" fmla="*/ 755283 h 3312961"/>
                <a:gd name="connsiteX159" fmla="*/ 1780403 w 3774213"/>
                <a:gd name="connsiteY159" fmla="*/ 751628 h 3312961"/>
                <a:gd name="connsiteX160" fmla="*/ 1709429 w 3774213"/>
                <a:gd name="connsiteY160" fmla="*/ 861990 h 3312961"/>
                <a:gd name="connsiteX161" fmla="*/ 1706391 w 3774213"/>
                <a:gd name="connsiteY161" fmla="*/ 1000417 h 3312961"/>
                <a:gd name="connsiteX162" fmla="*/ 1832599 w 3774213"/>
                <a:gd name="connsiteY162" fmla="*/ 1086806 h 3312961"/>
                <a:gd name="connsiteX163" fmla="*/ 1985043 w 3774213"/>
                <a:gd name="connsiteY163" fmla="*/ 1152731 h 3312961"/>
                <a:gd name="connsiteX164" fmla="*/ 2076041 w 3774213"/>
                <a:gd name="connsiteY164" fmla="*/ 878946 h 3312961"/>
                <a:gd name="connsiteX165" fmla="*/ 2115119 w 3774213"/>
                <a:gd name="connsiteY165" fmla="*/ 737011 h 3312961"/>
                <a:gd name="connsiteX166" fmla="*/ 2175983 w 3774213"/>
                <a:gd name="connsiteY166" fmla="*/ 654522 h 3312961"/>
                <a:gd name="connsiteX167" fmla="*/ 2676983 w 3774213"/>
                <a:gd name="connsiteY167" fmla="*/ 280947 h 3312961"/>
                <a:gd name="connsiteX168" fmla="*/ 2676983 w 3774213"/>
                <a:gd name="connsiteY168" fmla="*/ 280947 h 3312961"/>
                <a:gd name="connsiteX169" fmla="*/ 2745057 w 3774213"/>
                <a:gd name="connsiteY169" fmla="*/ 27919 h 3312961"/>
                <a:gd name="connsiteX170" fmla="*/ 2897227 w 3774213"/>
                <a:gd name="connsiteY170" fmla="*/ 205813 h 3312961"/>
                <a:gd name="connsiteX171" fmla="*/ 2884523 w 3774213"/>
                <a:gd name="connsiteY171" fmla="*/ 168539 h 3312961"/>
                <a:gd name="connsiteX172" fmla="*/ 2676983 w 3774213"/>
                <a:gd name="connsiteY172" fmla="*/ 280947 h 3312961"/>
                <a:gd name="connsiteX173" fmla="*/ 2605179 w 3774213"/>
                <a:gd name="connsiteY173" fmla="*/ 241041 h 3312961"/>
                <a:gd name="connsiteX174" fmla="*/ 2813547 w 3774213"/>
                <a:gd name="connsiteY174" fmla="*/ 198505 h 3312961"/>
                <a:gd name="connsiteX175" fmla="*/ 2879827 w 3774213"/>
                <a:gd name="connsiteY175" fmla="*/ 154506 h 3312961"/>
                <a:gd name="connsiteX176" fmla="*/ 2745057 w 3774213"/>
                <a:gd name="connsiteY176" fmla="*/ 27919 h 3312961"/>
                <a:gd name="connsiteX177" fmla="*/ 2107663 w 3774213"/>
                <a:gd name="connsiteY177" fmla="*/ 0 h 3312961"/>
                <a:gd name="connsiteX178" fmla="*/ 2373059 w 3774213"/>
                <a:gd name="connsiteY178" fmla="*/ 113285 h 3312961"/>
                <a:gd name="connsiteX179" fmla="*/ 2451353 w 3774213"/>
                <a:gd name="connsiteY179" fmla="*/ 216484 h 3312961"/>
                <a:gd name="connsiteX180" fmla="*/ 2580323 w 3774213"/>
                <a:gd name="connsiteY180" fmla="*/ 337078 h 3312961"/>
                <a:gd name="connsiteX181" fmla="*/ 2520119 w 3774213"/>
                <a:gd name="connsiteY181" fmla="*/ 340001 h 3312961"/>
                <a:gd name="connsiteX182" fmla="*/ 2613601 w 3774213"/>
                <a:gd name="connsiteY182" fmla="*/ 483545 h 3312961"/>
                <a:gd name="connsiteX183" fmla="*/ 2650609 w 3774213"/>
                <a:gd name="connsiteY183" fmla="*/ 524620 h 3312961"/>
                <a:gd name="connsiteX184" fmla="*/ 2705981 w 3774213"/>
                <a:gd name="connsiteY184" fmla="*/ 640244 h 3312961"/>
                <a:gd name="connsiteX185" fmla="*/ 2468889 w 3774213"/>
                <a:gd name="connsiteY185" fmla="*/ 522135 h 3312961"/>
                <a:gd name="connsiteX186" fmla="*/ 2253755 w 3774213"/>
                <a:gd name="connsiteY186" fmla="*/ 455041 h 3312961"/>
                <a:gd name="connsiteX187" fmla="*/ 2078389 w 3774213"/>
                <a:gd name="connsiteY187" fmla="*/ 510879 h 3312961"/>
                <a:gd name="connsiteX188" fmla="*/ 2072451 w 3774213"/>
                <a:gd name="connsiteY188" fmla="*/ 324799 h 3312961"/>
                <a:gd name="connsiteX189" fmla="*/ 2107663 w 3774213"/>
                <a:gd name="connsiteY189" fmla="*/ 0 h 331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3774213" h="3312961">
                  <a:moveTo>
                    <a:pt x="1847097" y="2904922"/>
                  </a:moveTo>
                  <a:cubicBezTo>
                    <a:pt x="1817685" y="2901560"/>
                    <a:pt x="1724617" y="3157365"/>
                    <a:pt x="1620779" y="3107081"/>
                  </a:cubicBezTo>
                  <a:cubicBezTo>
                    <a:pt x="1574105" y="3084570"/>
                    <a:pt x="1609317" y="2991165"/>
                    <a:pt x="1615255" y="2956376"/>
                  </a:cubicBezTo>
                  <a:cubicBezTo>
                    <a:pt x="1631411" y="2863847"/>
                    <a:pt x="1726413" y="2929041"/>
                    <a:pt x="1789793" y="2921440"/>
                  </a:cubicBezTo>
                  <a:cubicBezTo>
                    <a:pt x="1771981" y="2923632"/>
                    <a:pt x="1809953" y="2919101"/>
                    <a:pt x="1789793" y="2921440"/>
                  </a:cubicBezTo>
                  <a:cubicBezTo>
                    <a:pt x="1808297" y="2913839"/>
                    <a:pt x="1827351" y="2908284"/>
                    <a:pt x="1847097" y="2904922"/>
                  </a:cubicBezTo>
                  <a:close/>
                  <a:moveTo>
                    <a:pt x="3258361" y="2825429"/>
                  </a:moveTo>
                  <a:cubicBezTo>
                    <a:pt x="3258361" y="2825429"/>
                    <a:pt x="3243683" y="2832463"/>
                    <a:pt x="3258361" y="2825429"/>
                  </a:cubicBezTo>
                  <a:close/>
                  <a:moveTo>
                    <a:pt x="3544517" y="2321740"/>
                  </a:moveTo>
                  <a:cubicBezTo>
                    <a:pt x="3556313" y="2320382"/>
                    <a:pt x="3553891" y="2324430"/>
                    <a:pt x="3553743" y="2333804"/>
                  </a:cubicBezTo>
                  <a:cubicBezTo>
                    <a:pt x="3553511" y="2346373"/>
                    <a:pt x="3554691" y="2356919"/>
                    <a:pt x="3566235" y="2364055"/>
                  </a:cubicBezTo>
                  <a:cubicBezTo>
                    <a:pt x="3586543" y="2376598"/>
                    <a:pt x="3608703" y="2380513"/>
                    <a:pt x="3608387" y="2409513"/>
                  </a:cubicBezTo>
                  <a:cubicBezTo>
                    <a:pt x="3608071" y="2436463"/>
                    <a:pt x="3593873" y="2458752"/>
                    <a:pt x="3583277" y="2482453"/>
                  </a:cubicBezTo>
                  <a:cubicBezTo>
                    <a:pt x="3578537" y="2493078"/>
                    <a:pt x="3575061" y="2504715"/>
                    <a:pt x="3581761" y="2515341"/>
                  </a:cubicBezTo>
                  <a:cubicBezTo>
                    <a:pt x="3587911" y="2525061"/>
                    <a:pt x="3599729" y="2528363"/>
                    <a:pt x="3607945" y="2519042"/>
                  </a:cubicBezTo>
                  <a:cubicBezTo>
                    <a:pt x="3594337" y="2534461"/>
                    <a:pt x="3613591" y="2512731"/>
                    <a:pt x="3607945" y="2519042"/>
                  </a:cubicBezTo>
                  <a:cubicBezTo>
                    <a:pt x="3614727" y="2511426"/>
                    <a:pt x="3622395" y="2497525"/>
                    <a:pt x="3621405" y="2486980"/>
                  </a:cubicBezTo>
                  <a:cubicBezTo>
                    <a:pt x="3636447" y="2482506"/>
                    <a:pt x="3633203" y="2510175"/>
                    <a:pt x="3631917" y="2518563"/>
                  </a:cubicBezTo>
                  <a:cubicBezTo>
                    <a:pt x="3629515" y="2534488"/>
                    <a:pt x="3621237" y="2547643"/>
                    <a:pt x="3617403" y="2562929"/>
                  </a:cubicBezTo>
                  <a:cubicBezTo>
                    <a:pt x="3613359" y="2579280"/>
                    <a:pt x="3627851" y="2590012"/>
                    <a:pt x="3640681" y="2596589"/>
                  </a:cubicBezTo>
                  <a:cubicBezTo>
                    <a:pt x="3666949" y="2610064"/>
                    <a:pt x="3687635" y="2606522"/>
                    <a:pt x="3712135" y="2592062"/>
                  </a:cubicBezTo>
                  <a:cubicBezTo>
                    <a:pt x="3732147" y="2580265"/>
                    <a:pt x="3753971" y="2567722"/>
                    <a:pt x="3774213" y="2586550"/>
                  </a:cubicBezTo>
                  <a:cubicBezTo>
                    <a:pt x="3758709" y="2596776"/>
                    <a:pt x="3748429" y="2613340"/>
                    <a:pt x="3737117" y="2627613"/>
                  </a:cubicBezTo>
                  <a:cubicBezTo>
                    <a:pt x="3724921" y="2643059"/>
                    <a:pt x="3710069" y="2656587"/>
                    <a:pt x="3694187" y="2668118"/>
                  </a:cubicBezTo>
                  <a:cubicBezTo>
                    <a:pt x="3663389" y="2690487"/>
                    <a:pt x="3627367" y="2697544"/>
                    <a:pt x="3593305" y="2713042"/>
                  </a:cubicBezTo>
                  <a:cubicBezTo>
                    <a:pt x="3587217" y="2715785"/>
                    <a:pt x="3579043" y="2718715"/>
                    <a:pt x="3577169" y="2726091"/>
                  </a:cubicBezTo>
                  <a:cubicBezTo>
                    <a:pt x="3575293" y="2733441"/>
                    <a:pt x="3578959" y="2741004"/>
                    <a:pt x="3573439" y="2747475"/>
                  </a:cubicBezTo>
                  <a:cubicBezTo>
                    <a:pt x="3563623" y="2758953"/>
                    <a:pt x="3546181" y="2766383"/>
                    <a:pt x="3534827" y="2777088"/>
                  </a:cubicBezTo>
                  <a:cubicBezTo>
                    <a:pt x="3521913" y="2789258"/>
                    <a:pt x="3509737" y="2802280"/>
                    <a:pt x="3495393" y="2812772"/>
                  </a:cubicBezTo>
                  <a:cubicBezTo>
                    <a:pt x="3478961" y="2824729"/>
                    <a:pt x="3459771" y="2833011"/>
                    <a:pt x="3442497" y="2843770"/>
                  </a:cubicBezTo>
                  <a:cubicBezTo>
                    <a:pt x="3416607" y="2859934"/>
                    <a:pt x="3390549" y="2878282"/>
                    <a:pt x="3362533" y="2890692"/>
                  </a:cubicBezTo>
                  <a:cubicBezTo>
                    <a:pt x="3351515" y="2895592"/>
                    <a:pt x="3327079" y="2889840"/>
                    <a:pt x="3322993" y="2875885"/>
                  </a:cubicBezTo>
                  <a:lnTo>
                    <a:pt x="3327533" y="2866843"/>
                  </a:lnTo>
                  <a:lnTo>
                    <a:pt x="3304353" y="2887171"/>
                  </a:lnTo>
                  <a:cubicBezTo>
                    <a:pt x="3298075" y="2893927"/>
                    <a:pt x="3293251" y="2901689"/>
                    <a:pt x="3289805" y="2913617"/>
                  </a:cubicBezTo>
                  <a:cubicBezTo>
                    <a:pt x="3287495" y="2921608"/>
                    <a:pt x="3284925" y="2923269"/>
                    <a:pt x="3278739" y="2927595"/>
                  </a:cubicBezTo>
                  <a:cubicBezTo>
                    <a:pt x="3257803" y="2942186"/>
                    <a:pt x="3236977" y="2956778"/>
                    <a:pt x="3216077" y="2971393"/>
                  </a:cubicBezTo>
                  <a:cubicBezTo>
                    <a:pt x="3173757" y="3000918"/>
                    <a:pt x="3131473" y="3030489"/>
                    <a:pt x="3089189" y="3060059"/>
                  </a:cubicBezTo>
                  <a:cubicBezTo>
                    <a:pt x="3089487" y="3059854"/>
                    <a:pt x="3099991" y="3073035"/>
                    <a:pt x="3101147" y="3074401"/>
                  </a:cubicBezTo>
                  <a:cubicBezTo>
                    <a:pt x="3105767" y="3079932"/>
                    <a:pt x="3090901" y="3086352"/>
                    <a:pt x="3087809" y="3087740"/>
                  </a:cubicBezTo>
                  <a:cubicBezTo>
                    <a:pt x="3078197" y="3092020"/>
                    <a:pt x="3068027" y="3091861"/>
                    <a:pt x="3057633" y="3092680"/>
                  </a:cubicBezTo>
                  <a:cubicBezTo>
                    <a:pt x="3042285" y="3094001"/>
                    <a:pt x="3028239" y="3098940"/>
                    <a:pt x="3013747" y="3103835"/>
                  </a:cubicBezTo>
                  <a:cubicBezTo>
                    <a:pt x="2990613" y="3111688"/>
                    <a:pt x="2961181" y="3115444"/>
                    <a:pt x="2941995" y="3131539"/>
                  </a:cubicBezTo>
                  <a:cubicBezTo>
                    <a:pt x="2919791" y="3150205"/>
                    <a:pt x="2901835" y="3173926"/>
                    <a:pt x="2879407" y="3192683"/>
                  </a:cubicBezTo>
                  <a:cubicBezTo>
                    <a:pt x="2828777" y="3234979"/>
                    <a:pt x="2772487" y="3266325"/>
                    <a:pt x="2715263" y="3298377"/>
                  </a:cubicBezTo>
                  <a:cubicBezTo>
                    <a:pt x="2689483" y="3312787"/>
                    <a:pt x="2658785" y="3317135"/>
                    <a:pt x="2629875" y="3308644"/>
                  </a:cubicBezTo>
                  <a:cubicBezTo>
                    <a:pt x="2617543" y="3305024"/>
                    <a:pt x="2606591" y="3298150"/>
                    <a:pt x="2596197" y="3290706"/>
                  </a:cubicBezTo>
                  <a:cubicBezTo>
                    <a:pt x="2594445" y="3287200"/>
                    <a:pt x="2596197" y="3278754"/>
                    <a:pt x="2596197" y="3274702"/>
                  </a:cubicBezTo>
                  <a:cubicBezTo>
                    <a:pt x="2570155" y="3279278"/>
                    <a:pt x="2549479" y="3279073"/>
                    <a:pt x="2522917" y="3277389"/>
                  </a:cubicBezTo>
                  <a:cubicBezTo>
                    <a:pt x="2523849" y="3277434"/>
                    <a:pt x="2535845" y="3256924"/>
                    <a:pt x="2540911" y="3254807"/>
                  </a:cubicBezTo>
                  <a:cubicBezTo>
                    <a:pt x="2558197" y="3247590"/>
                    <a:pt x="2565611" y="3238416"/>
                    <a:pt x="2578165" y="3225304"/>
                  </a:cubicBezTo>
                  <a:cubicBezTo>
                    <a:pt x="2592359" y="3210485"/>
                    <a:pt x="2613371" y="3202608"/>
                    <a:pt x="2630695" y="3192137"/>
                  </a:cubicBezTo>
                  <a:cubicBezTo>
                    <a:pt x="2652191" y="3179093"/>
                    <a:pt x="2673687" y="3166163"/>
                    <a:pt x="2695295" y="3153278"/>
                  </a:cubicBezTo>
                  <a:cubicBezTo>
                    <a:pt x="2712693" y="3142944"/>
                    <a:pt x="2730053" y="3132813"/>
                    <a:pt x="2746781" y="3121431"/>
                  </a:cubicBezTo>
                  <a:cubicBezTo>
                    <a:pt x="2764551" y="3109389"/>
                    <a:pt x="2786047" y="3106430"/>
                    <a:pt x="2805867" y="3099327"/>
                  </a:cubicBezTo>
                  <a:cubicBezTo>
                    <a:pt x="2852509" y="3082664"/>
                    <a:pt x="2897737" y="3060014"/>
                    <a:pt x="2943187" y="3040345"/>
                  </a:cubicBezTo>
                  <a:cubicBezTo>
                    <a:pt x="2959579" y="3033266"/>
                    <a:pt x="2975337" y="3025093"/>
                    <a:pt x="2990799" y="3016147"/>
                  </a:cubicBezTo>
                  <a:cubicBezTo>
                    <a:pt x="3003317" y="3008908"/>
                    <a:pt x="3019521" y="3005926"/>
                    <a:pt x="3031071" y="2997913"/>
                  </a:cubicBezTo>
                  <a:cubicBezTo>
                    <a:pt x="3037739" y="2993269"/>
                    <a:pt x="3044483" y="2986599"/>
                    <a:pt x="3050629" y="2982137"/>
                  </a:cubicBezTo>
                  <a:cubicBezTo>
                    <a:pt x="3064675" y="2972030"/>
                    <a:pt x="3072163" y="2954775"/>
                    <a:pt x="3084717" y="2943234"/>
                  </a:cubicBezTo>
                  <a:cubicBezTo>
                    <a:pt x="3097421" y="2931464"/>
                    <a:pt x="3114931" y="2924430"/>
                    <a:pt x="3131211" y="2919081"/>
                  </a:cubicBezTo>
                  <a:cubicBezTo>
                    <a:pt x="3147379" y="2913754"/>
                    <a:pt x="3158183" y="2902167"/>
                    <a:pt x="3171261" y="2891195"/>
                  </a:cubicBezTo>
                  <a:cubicBezTo>
                    <a:pt x="3183293" y="2881042"/>
                    <a:pt x="3184523" y="2864401"/>
                    <a:pt x="3198493" y="2855045"/>
                  </a:cubicBezTo>
                  <a:cubicBezTo>
                    <a:pt x="3216673" y="2842866"/>
                    <a:pt x="3238617" y="2834899"/>
                    <a:pt x="3258361" y="2825429"/>
                  </a:cubicBezTo>
                  <a:cubicBezTo>
                    <a:pt x="3253481" y="2845894"/>
                    <a:pt x="3248563" y="2866336"/>
                    <a:pt x="3243645" y="2886801"/>
                  </a:cubicBezTo>
                  <a:cubicBezTo>
                    <a:pt x="3259479" y="2879949"/>
                    <a:pt x="3275237" y="2873074"/>
                    <a:pt x="3291033" y="2866245"/>
                  </a:cubicBezTo>
                  <a:cubicBezTo>
                    <a:pt x="3300607" y="2862068"/>
                    <a:pt x="3305665" y="2858921"/>
                    <a:pt x="3310373" y="2858457"/>
                  </a:cubicBezTo>
                  <a:lnTo>
                    <a:pt x="3327579" y="2866751"/>
                  </a:lnTo>
                  <a:lnTo>
                    <a:pt x="3328755" y="2864408"/>
                  </a:lnTo>
                  <a:cubicBezTo>
                    <a:pt x="3341629" y="2851718"/>
                    <a:pt x="3371359" y="2836759"/>
                    <a:pt x="3377615" y="2831866"/>
                  </a:cubicBezTo>
                  <a:cubicBezTo>
                    <a:pt x="3393919" y="2819137"/>
                    <a:pt x="3422021" y="2804916"/>
                    <a:pt x="3422589" y="2780923"/>
                  </a:cubicBezTo>
                  <a:cubicBezTo>
                    <a:pt x="3423349" y="2752615"/>
                    <a:pt x="3369357" y="2740152"/>
                    <a:pt x="3374835" y="2713362"/>
                  </a:cubicBezTo>
                  <a:cubicBezTo>
                    <a:pt x="3379195" y="2692484"/>
                    <a:pt x="3419557" y="2691872"/>
                    <a:pt x="3434449" y="2683936"/>
                  </a:cubicBezTo>
                  <a:cubicBezTo>
                    <a:pt x="3459833" y="2670381"/>
                    <a:pt x="3473843" y="2649636"/>
                    <a:pt x="3493559" y="2629610"/>
                  </a:cubicBezTo>
                  <a:cubicBezTo>
                    <a:pt x="3543063" y="2579226"/>
                    <a:pt x="3545381" y="2517418"/>
                    <a:pt x="3536091" y="2451083"/>
                  </a:cubicBezTo>
                  <a:cubicBezTo>
                    <a:pt x="3532783" y="2427621"/>
                    <a:pt x="3519659" y="2391644"/>
                    <a:pt x="3536765" y="2372737"/>
                  </a:cubicBezTo>
                  <a:cubicBezTo>
                    <a:pt x="3545633" y="2362884"/>
                    <a:pt x="3538197" y="2339556"/>
                    <a:pt x="3536659" y="2327812"/>
                  </a:cubicBezTo>
                  <a:cubicBezTo>
                    <a:pt x="3535795" y="2321101"/>
                    <a:pt x="3534827" y="2322912"/>
                    <a:pt x="3544517" y="2321740"/>
                  </a:cubicBezTo>
                  <a:close/>
                  <a:moveTo>
                    <a:pt x="51097" y="1767664"/>
                  </a:moveTo>
                  <a:lnTo>
                    <a:pt x="51161" y="1767783"/>
                  </a:lnTo>
                  <a:lnTo>
                    <a:pt x="51215" y="1768012"/>
                  </a:lnTo>
                  <a:close/>
                  <a:moveTo>
                    <a:pt x="46207" y="1758477"/>
                  </a:moveTo>
                  <a:cubicBezTo>
                    <a:pt x="47451" y="1758806"/>
                    <a:pt x="48685" y="1761053"/>
                    <a:pt x="49965" y="1764319"/>
                  </a:cubicBezTo>
                  <a:lnTo>
                    <a:pt x="51097" y="1767664"/>
                  </a:lnTo>
                  <a:close/>
                  <a:moveTo>
                    <a:pt x="2635381" y="1692529"/>
                  </a:moveTo>
                  <a:cubicBezTo>
                    <a:pt x="2635755" y="1693256"/>
                    <a:pt x="2642773" y="1707426"/>
                    <a:pt x="2637905" y="1697668"/>
                  </a:cubicBezTo>
                  <a:cubicBezTo>
                    <a:pt x="2635867" y="1693539"/>
                    <a:pt x="2635255" y="1692287"/>
                    <a:pt x="2635381" y="1692529"/>
                  </a:cubicBezTo>
                  <a:close/>
                  <a:moveTo>
                    <a:pt x="155271" y="1487762"/>
                  </a:moveTo>
                  <a:lnTo>
                    <a:pt x="164959" y="1487762"/>
                  </a:lnTo>
                  <a:lnTo>
                    <a:pt x="155439" y="1490808"/>
                  </a:lnTo>
                  <a:close/>
                  <a:moveTo>
                    <a:pt x="154789" y="1479085"/>
                  </a:moveTo>
                  <a:lnTo>
                    <a:pt x="155271" y="1487762"/>
                  </a:lnTo>
                  <a:lnTo>
                    <a:pt x="154465" y="1487762"/>
                  </a:lnTo>
                  <a:cubicBezTo>
                    <a:pt x="154775" y="1479503"/>
                    <a:pt x="154749" y="1477503"/>
                    <a:pt x="154789" y="1479085"/>
                  </a:cubicBezTo>
                  <a:close/>
                  <a:moveTo>
                    <a:pt x="2175983" y="654522"/>
                  </a:moveTo>
                  <a:cubicBezTo>
                    <a:pt x="2183711" y="659111"/>
                    <a:pt x="2190391" y="682031"/>
                    <a:pt x="2198935" y="733503"/>
                  </a:cubicBezTo>
                  <a:cubicBezTo>
                    <a:pt x="2207359" y="785102"/>
                    <a:pt x="2212469" y="837286"/>
                    <a:pt x="2220891" y="888740"/>
                  </a:cubicBezTo>
                  <a:cubicBezTo>
                    <a:pt x="2230557" y="947794"/>
                    <a:pt x="2247127" y="900288"/>
                    <a:pt x="2279025" y="902919"/>
                  </a:cubicBezTo>
                  <a:cubicBezTo>
                    <a:pt x="2356765" y="908912"/>
                    <a:pt x="2306641" y="1224502"/>
                    <a:pt x="2345305" y="1274640"/>
                  </a:cubicBezTo>
                  <a:cubicBezTo>
                    <a:pt x="2365603" y="1301098"/>
                    <a:pt x="2490293" y="1326386"/>
                    <a:pt x="2473447" y="1376377"/>
                  </a:cubicBezTo>
                  <a:cubicBezTo>
                    <a:pt x="2465437" y="1399619"/>
                    <a:pt x="2519705" y="1519628"/>
                    <a:pt x="2516253" y="1523282"/>
                  </a:cubicBezTo>
                  <a:cubicBezTo>
                    <a:pt x="2518323" y="1514658"/>
                    <a:pt x="2520257" y="1506034"/>
                    <a:pt x="2522329" y="1497410"/>
                  </a:cubicBezTo>
                  <a:cubicBezTo>
                    <a:pt x="2583361" y="1495071"/>
                    <a:pt x="2557263" y="1573859"/>
                    <a:pt x="2565135" y="1605286"/>
                  </a:cubicBezTo>
                  <a:cubicBezTo>
                    <a:pt x="2575767" y="1647531"/>
                    <a:pt x="2620229" y="1661856"/>
                    <a:pt x="2637905" y="1697668"/>
                  </a:cubicBezTo>
                  <a:cubicBezTo>
                    <a:pt x="2663727" y="1749853"/>
                    <a:pt x="2667869" y="1828641"/>
                    <a:pt x="2632657" y="1878194"/>
                  </a:cubicBezTo>
                  <a:cubicBezTo>
                    <a:pt x="2620781" y="1895004"/>
                    <a:pt x="2637629" y="1959613"/>
                    <a:pt x="2635281" y="1982562"/>
                  </a:cubicBezTo>
                  <a:cubicBezTo>
                    <a:pt x="2628239" y="2048925"/>
                    <a:pt x="2537655" y="2088977"/>
                    <a:pt x="2527989" y="2155340"/>
                  </a:cubicBezTo>
                  <a:cubicBezTo>
                    <a:pt x="2520533" y="2206794"/>
                    <a:pt x="2451215" y="2276957"/>
                    <a:pt x="2408409" y="2302830"/>
                  </a:cubicBezTo>
                  <a:cubicBezTo>
                    <a:pt x="2279163" y="2381326"/>
                    <a:pt x="2195897" y="2534224"/>
                    <a:pt x="2101449" y="2647802"/>
                  </a:cubicBezTo>
                  <a:cubicBezTo>
                    <a:pt x="2058505" y="2699401"/>
                    <a:pt x="1989049" y="2683760"/>
                    <a:pt x="1929673" y="2709195"/>
                  </a:cubicBezTo>
                  <a:cubicBezTo>
                    <a:pt x="1907579" y="2718696"/>
                    <a:pt x="1821415" y="2782574"/>
                    <a:pt x="1803463" y="2780820"/>
                  </a:cubicBezTo>
                  <a:cubicBezTo>
                    <a:pt x="1764799" y="2777458"/>
                    <a:pt x="1771841" y="2717088"/>
                    <a:pt x="1768251" y="2702763"/>
                  </a:cubicBezTo>
                  <a:cubicBezTo>
                    <a:pt x="1765629" y="2692238"/>
                    <a:pt x="1656127" y="2762256"/>
                    <a:pt x="1640939" y="2759625"/>
                  </a:cubicBezTo>
                  <a:cubicBezTo>
                    <a:pt x="1601585" y="2752755"/>
                    <a:pt x="1524257" y="2721327"/>
                    <a:pt x="1490565" y="2697939"/>
                  </a:cubicBezTo>
                  <a:cubicBezTo>
                    <a:pt x="1440303" y="2662858"/>
                    <a:pt x="1508517" y="2592402"/>
                    <a:pt x="1496227" y="2546064"/>
                  </a:cubicBezTo>
                  <a:cubicBezTo>
                    <a:pt x="1488355" y="2515514"/>
                    <a:pt x="1431189" y="2525454"/>
                    <a:pt x="1429947" y="2516683"/>
                  </a:cubicBezTo>
                  <a:cubicBezTo>
                    <a:pt x="1428289" y="2505135"/>
                    <a:pt x="1510035" y="2435702"/>
                    <a:pt x="1464329" y="2415384"/>
                  </a:cubicBezTo>
                  <a:cubicBezTo>
                    <a:pt x="1470681" y="2418162"/>
                    <a:pt x="1384103" y="2495049"/>
                    <a:pt x="1352343" y="2492857"/>
                  </a:cubicBezTo>
                  <a:cubicBezTo>
                    <a:pt x="1376645" y="2457482"/>
                    <a:pt x="1414757" y="2434972"/>
                    <a:pt x="1443065" y="2394335"/>
                  </a:cubicBezTo>
                  <a:cubicBezTo>
                    <a:pt x="1465019" y="2363054"/>
                    <a:pt x="1473719" y="2329288"/>
                    <a:pt x="1490151" y="2301222"/>
                  </a:cubicBezTo>
                  <a:cubicBezTo>
                    <a:pt x="1447345" y="2374894"/>
                    <a:pt x="1345577" y="2413484"/>
                    <a:pt x="1283439" y="2469615"/>
                  </a:cubicBezTo>
                  <a:cubicBezTo>
                    <a:pt x="1281505" y="2441696"/>
                    <a:pt x="1294347" y="2363054"/>
                    <a:pt x="1272531" y="2337181"/>
                  </a:cubicBezTo>
                  <a:cubicBezTo>
                    <a:pt x="1257065" y="2318617"/>
                    <a:pt x="1263693" y="2273303"/>
                    <a:pt x="1248503" y="2266579"/>
                  </a:cubicBezTo>
                  <a:cubicBezTo>
                    <a:pt x="1163169" y="2228720"/>
                    <a:pt x="1082941" y="2209863"/>
                    <a:pt x="990701" y="2214833"/>
                  </a:cubicBezTo>
                  <a:cubicBezTo>
                    <a:pt x="874159" y="2220826"/>
                    <a:pt x="757339" y="2288213"/>
                    <a:pt x="643281" y="2308385"/>
                  </a:cubicBezTo>
                  <a:cubicBezTo>
                    <a:pt x="586115" y="2318617"/>
                    <a:pt x="580315" y="2385857"/>
                    <a:pt x="517625" y="2388196"/>
                  </a:cubicBezTo>
                  <a:cubicBezTo>
                    <a:pt x="464187" y="2390388"/>
                    <a:pt x="410197" y="2381910"/>
                    <a:pt x="356619" y="2384249"/>
                  </a:cubicBezTo>
                  <a:cubicBezTo>
                    <a:pt x="270041" y="2387904"/>
                    <a:pt x="198375" y="2467568"/>
                    <a:pt x="105997" y="2477508"/>
                  </a:cubicBezTo>
                  <a:cubicBezTo>
                    <a:pt x="70647" y="2481309"/>
                    <a:pt x="-10131" y="2416700"/>
                    <a:pt x="1053" y="2379279"/>
                  </a:cubicBezTo>
                  <a:cubicBezTo>
                    <a:pt x="7819" y="2357061"/>
                    <a:pt x="46207" y="2365100"/>
                    <a:pt x="63329" y="2331626"/>
                  </a:cubicBezTo>
                  <a:cubicBezTo>
                    <a:pt x="99783" y="2261024"/>
                    <a:pt x="103235" y="2214248"/>
                    <a:pt x="88461" y="2139992"/>
                  </a:cubicBezTo>
                  <a:cubicBezTo>
                    <a:pt x="77553" y="2085907"/>
                    <a:pt x="107241" y="2038839"/>
                    <a:pt x="88461" y="1983001"/>
                  </a:cubicBezTo>
                  <a:cubicBezTo>
                    <a:pt x="80591" y="1959869"/>
                    <a:pt x="67749" y="1846949"/>
                    <a:pt x="56577" y="1790578"/>
                  </a:cubicBezTo>
                  <a:lnTo>
                    <a:pt x="51215" y="1768012"/>
                  </a:lnTo>
                  <a:lnTo>
                    <a:pt x="54009" y="1776274"/>
                  </a:lnTo>
                  <a:cubicBezTo>
                    <a:pt x="56875" y="1785081"/>
                    <a:pt x="60155" y="1794363"/>
                    <a:pt x="64297" y="1796921"/>
                  </a:cubicBezTo>
                  <a:cubicBezTo>
                    <a:pt x="75895" y="1804083"/>
                    <a:pt x="71063" y="1763154"/>
                    <a:pt x="70925" y="1763739"/>
                  </a:cubicBezTo>
                  <a:cubicBezTo>
                    <a:pt x="74099" y="1748245"/>
                    <a:pt x="96607" y="1832441"/>
                    <a:pt x="113315" y="1812415"/>
                  </a:cubicBezTo>
                  <a:cubicBezTo>
                    <a:pt x="159573" y="1756723"/>
                    <a:pt x="49935" y="1680566"/>
                    <a:pt x="118287" y="1609672"/>
                  </a:cubicBezTo>
                  <a:cubicBezTo>
                    <a:pt x="137619" y="1589591"/>
                    <a:pt x="125975" y="1511314"/>
                    <a:pt x="151531" y="1492059"/>
                  </a:cubicBezTo>
                  <a:lnTo>
                    <a:pt x="155439" y="1490808"/>
                  </a:lnTo>
                  <a:lnTo>
                    <a:pt x="155501" y="1491910"/>
                  </a:lnTo>
                  <a:cubicBezTo>
                    <a:pt x="156639" y="1504061"/>
                    <a:pt x="159643" y="1519848"/>
                    <a:pt x="167721" y="1517874"/>
                  </a:cubicBezTo>
                  <a:cubicBezTo>
                    <a:pt x="209285" y="1507350"/>
                    <a:pt x="286473" y="1425346"/>
                    <a:pt x="324585" y="1397865"/>
                  </a:cubicBezTo>
                  <a:cubicBezTo>
                    <a:pt x="360901" y="1371846"/>
                    <a:pt x="401083" y="1392603"/>
                    <a:pt x="443613" y="1371700"/>
                  </a:cubicBezTo>
                  <a:cubicBezTo>
                    <a:pt x="457973" y="1364683"/>
                    <a:pt x="511689" y="1333841"/>
                    <a:pt x="527567" y="1335010"/>
                  </a:cubicBezTo>
                  <a:cubicBezTo>
                    <a:pt x="645215" y="1343342"/>
                    <a:pt x="648391" y="1289842"/>
                    <a:pt x="711771" y="1230642"/>
                  </a:cubicBezTo>
                  <a:cubicBezTo>
                    <a:pt x="719229" y="1223625"/>
                    <a:pt x="811053" y="1058010"/>
                    <a:pt x="816715" y="1069265"/>
                  </a:cubicBezTo>
                  <a:cubicBezTo>
                    <a:pt x="826519" y="1094407"/>
                    <a:pt x="836047" y="1119257"/>
                    <a:pt x="847233" y="1143814"/>
                  </a:cubicBezTo>
                  <a:cubicBezTo>
                    <a:pt x="850685" y="1129781"/>
                    <a:pt x="853999" y="1115602"/>
                    <a:pt x="857313" y="1101423"/>
                  </a:cubicBezTo>
                  <a:cubicBezTo>
                    <a:pt x="875815" y="1139283"/>
                    <a:pt x="819891" y="1034476"/>
                    <a:pt x="887967" y="1053771"/>
                  </a:cubicBezTo>
                  <a:cubicBezTo>
                    <a:pt x="933535" y="1066634"/>
                    <a:pt x="907299" y="1000856"/>
                    <a:pt x="945547" y="980391"/>
                  </a:cubicBezTo>
                  <a:cubicBezTo>
                    <a:pt x="994429" y="954226"/>
                    <a:pt x="1178081" y="765076"/>
                    <a:pt x="1182913" y="954372"/>
                  </a:cubicBezTo>
                  <a:cubicBezTo>
                    <a:pt x="1182913" y="934785"/>
                    <a:pt x="1294071" y="958611"/>
                    <a:pt x="1286201" y="935223"/>
                  </a:cubicBezTo>
                  <a:cubicBezTo>
                    <a:pt x="1267559" y="879238"/>
                    <a:pt x="1334531" y="796504"/>
                    <a:pt x="1387417" y="761422"/>
                  </a:cubicBezTo>
                  <a:cubicBezTo>
                    <a:pt x="1442373" y="725171"/>
                    <a:pt x="1558641" y="765222"/>
                    <a:pt x="1461291" y="686435"/>
                  </a:cubicBezTo>
                  <a:cubicBezTo>
                    <a:pt x="1447897" y="675618"/>
                    <a:pt x="1492499" y="660123"/>
                    <a:pt x="1510173" y="677956"/>
                  </a:cubicBezTo>
                  <a:cubicBezTo>
                    <a:pt x="1530747" y="698275"/>
                    <a:pt x="1554637" y="713769"/>
                    <a:pt x="1581977" y="724440"/>
                  </a:cubicBezTo>
                  <a:cubicBezTo>
                    <a:pt x="1589019" y="727802"/>
                    <a:pt x="1667175" y="756598"/>
                    <a:pt x="1673389" y="755283"/>
                  </a:cubicBezTo>
                  <a:cubicBezTo>
                    <a:pt x="1713709" y="746074"/>
                    <a:pt x="1745191" y="705437"/>
                    <a:pt x="1780403" y="751628"/>
                  </a:cubicBezTo>
                  <a:cubicBezTo>
                    <a:pt x="1800839" y="778671"/>
                    <a:pt x="1709429" y="826908"/>
                    <a:pt x="1709429" y="861990"/>
                  </a:cubicBezTo>
                  <a:cubicBezTo>
                    <a:pt x="1709429" y="933469"/>
                    <a:pt x="1644529" y="929815"/>
                    <a:pt x="1706391" y="1000417"/>
                  </a:cubicBezTo>
                  <a:cubicBezTo>
                    <a:pt x="1725445" y="1022197"/>
                    <a:pt x="1806087" y="1073650"/>
                    <a:pt x="1832599" y="1086806"/>
                  </a:cubicBezTo>
                  <a:cubicBezTo>
                    <a:pt x="1886037" y="1113410"/>
                    <a:pt x="1911997" y="1188105"/>
                    <a:pt x="1985043" y="1152731"/>
                  </a:cubicBezTo>
                  <a:cubicBezTo>
                    <a:pt x="2063061" y="1115018"/>
                    <a:pt x="2069137" y="950425"/>
                    <a:pt x="2076041" y="878946"/>
                  </a:cubicBezTo>
                  <a:cubicBezTo>
                    <a:pt x="2079355" y="844157"/>
                    <a:pt x="2096615" y="764053"/>
                    <a:pt x="2115119" y="737011"/>
                  </a:cubicBezTo>
                  <a:cubicBezTo>
                    <a:pt x="2147311" y="690144"/>
                    <a:pt x="2163103" y="646874"/>
                    <a:pt x="2175983" y="654522"/>
                  </a:cubicBezTo>
                  <a:close/>
                  <a:moveTo>
                    <a:pt x="2676983" y="280947"/>
                  </a:moveTo>
                  <a:cubicBezTo>
                    <a:pt x="2665797" y="276562"/>
                    <a:pt x="2711917" y="294541"/>
                    <a:pt x="2676983" y="280947"/>
                  </a:cubicBezTo>
                  <a:close/>
                  <a:moveTo>
                    <a:pt x="2745057" y="27919"/>
                  </a:moveTo>
                  <a:cubicBezTo>
                    <a:pt x="2788139" y="47507"/>
                    <a:pt x="2972481" y="139158"/>
                    <a:pt x="2897227" y="205813"/>
                  </a:cubicBezTo>
                  <a:cubicBezTo>
                    <a:pt x="2887699" y="196020"/>
                    <a:pt x="2883417" y="183595"/>
                    <a:pt x="2884523" y="168539"/>
                  </a:cubicBezTo>
                  <a:cubicBezTo>
                    <a:pt x="2886869" y="246158"/>
                    <a:pt x="2736083" y="303896"/>
                    <a:pt x="2676983" y="280947"/>
                  </a:cubicBezTo>
                  <a:cubicBezTo>
                    <a:pt x="2665797" y="276562"/>
                    <a:pt x="2600621" y="253905"/>
                    <a:pt x="2605179" y="241041"/>
                  </a:cubicBezTo>
                  <a:cubicBezTo>
                    <a:pt x="2692309" y="233148"/>
                    <a:pt x="2737877" y="231540"/>
                    <a:pt x="2813547" y="198505"/>
                  </a:cubicBezTo>
                  <a:cubicBezTo>
                    <a:pt x="2826527" y="192804"/>
                    <a:pt x="2832465" y="85950"/>
                    <a:pt x="2879827" y="154506"/>
                  </a:cubicBezTo>
                  <a:cubicBezTo>
                    <a:pt x="2854697" y="87851"/>
                    <a:pt x="2770465" y="88289"/>
                    <a:pt x="2745057" y="27919"/>
                  </a:cubicBezTo>
                  <a:close/>
                  <a:moveTo>
                    <a:pt x="2107663" y="0"/>
                  </a:moveTo>
                  <a:cubicBezTo>
                    <a:pt x="2148811" y="4970"/>
                    <a:pt x="2364637" y="75134"/>
                    <a:pt x="2373059" y="113285"/>
                  </a:cubicBezTo>
                  <a:cubicBezTo>
                    <a:pt x="2407995" y="103638"/>
                    <a:pt x="2469305" y="184472"/>
                    <a:pt x="2451353" y="216484"/>
                  </a:cubicBezTo>
                  <a:cubicBezTo>
                    <a:pt x="2508105" y="210783"/>
                    <a:pt x="2595375" y="276708"/>
                    <a:pt x="2580323" y="337078"/>
                  </a:cubicBezTo>
                  <a:cubicBezTo>
                    <a:pt x="2560301" y="340001"/>
                    <a:pt x="2539727" y="336639"/>
                    <a:pt x="2520119" y="340001"/>
                  </a:cubicBezTo>
                  <a:cubicBezTo>
                    <a:pt x="2527713" y="361343"/>
                    <a:pt x="2605317" y="481498"/>
                    <a:pt x="2613601" y="483545"/>
                  </a:cubicBezTo>
                  <a:cubicBezTo>
                    <a:pt x="2639009" y="480621"/>
                    <a:pt x="2663865" y="493192"/>
                    <a:pt x="2650609" y="524620"/>
                  </a:cubicBezTo>
                  <a:cubicBezTo>
                    <a:pt x="2688995" y="525204"/>
                    <a:pt x="2787173" y="640244"/>
                    <a:pt x="2705981" y="640244"/>
                  </a:cubicBezTo>
                  <a:cubicBezTo>
                    <a:pt x="2632381" y="640244"/>
                    <a:pt x="2503963" y="576804"/>
                    <a:pt x="2468889" y="522135"/>
                  </a:cubicBezTo>
                  <a:cubicBezTo>
                    <a:pt x="2403023" y="439692"/>
                    <a:pt x="2362013" y="379468"/>
                    <a:pt x="2253755" y="455041"/>
                  </a:cubicBezTo>
                  <a:cubicBezTo>
                    <a:pt x="2298909" y="545522"/>
                    <a:pt x="2126993" y="541137"/>
                    <a:pt x="2078389" y="510879"/>
                  </a:cubicBezTo>
                  <a:cubicBezTo>
                    <a:pt x="2089849" y="463519"/>
                    <a:pt x="2112495" y="359296"/>
                    <a:pt x="2072451" y="324799"/>
                  </a:cubicBezTo>
                  <a:cubicBezTo>
                    <a:pt x="2126855" y="245719"/>
                    <a:pt x="2101725" y="94429"/>
                    <a:pt x="2107663" y="0"/>
                  </a:cubicBezTo>
                  <a:close/>
                </a:path>
              </a:pathLst>
            </a:custGeom>
            <a:grpFill/>
            <a:ln w="12700" cap="flat">
              <a:noFill/>
              <a:miter lim="400000"/>
            </a:ln>
            <a:effectLst/>
          </p:spPr>
          <p:txBody>
            <a:bodyPr wrap="square" lIns="35719" tIns="35719" rIns="35719" bIns="35719" numCol="1" anchor="ctr">
              <a:noAutofit/>
            </a:bodyPr>
            <a:lstStyle/>
            <a:p>
              <a:pPr marL="0" marR="0" lvl="0" indent="0" defTabSz="410780" eaLnBrk="1" fontAlgn="auto" latinLnBrk="0" hangingPunct="1">
                <a:lnSpc>
                  <a:spcPct val="100000"/>
                </a:lnSpc>
                <a:spcBef>
                  <a:spcPts val="703"/>
                </a:spcBef>
                <a:spcAft>
                  <a:spcPts val="0"/>
                </a:spcAft>
                <a:buClrTx/>
                <a:buSzTx/>
                <a:buFontTx/>
                <a:buNone/>
                <a:tabLst/>
                <a:defRPr sz="2000">
                  <a:solidFill>
                    <a:srgbClr val="FFFFFF"/>
                  </a:solidFill>
                  <a:latin typeface="Avenir Light"/>
                  <a:ea typeface="Avenir Light"/>
                  <a:cs typeface="Avenir Light"/>
                  <a:sym typeface="Avenir Ligh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Avenir Light"/>
              </a:endParaRPr>
            </a:p>
          </p:txBody>
        </p:sp>
      </p:grpSp>
      <p:sp>
        <p:nvSpPr>
          <p:cNvPr id="100" name="Oval 99">
            <a:extLst>
              <a:ext uri="{FF2B5EF4-FFF2-40B4-BE49-F238E27FC236}">
                <a16:creationId xmlns:a16="http://schemas.microsoft.com/office/drawing/2014/main" id="{D09E6293-CC78-E944-854F-E4264B0ABEEC}"/>
              </a:ext>
            </a:extLst>
          </p:cNvPr>
          <p:cNvSpPr/>
          <p:nvPr/>
        </p:nvSpPr>
        <p:spPr>
          <a:xfrm>
            <a:off x="1332351" y="2462321"/>
            <a:ext cx="924418" cy="924418"/>
          </a:xfrm>
          <a:prstGeom prst="ellipse">
            <a:avLst/>
          </a:prstGeom>
          <a:solidFill>
            <a:srgbClr val="229DCE"/>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01" name="Oval 100">
            <a:extLst>
              <a:ext uri="{FF2B5EF4-FFF2-40B4-BE49-F238E27FC236}">
                <a16:creationId xmlns:a16="http://schemas.microsoft.com/office/drawing/2014/main" id="{19830548-2FFF-AB41-9455-7AB3485AD355}"/>
              </a:ext>
            </a:extLst>
          </p:cNvPr>
          <p:cNvSpPr/>
          <p:nvPr/>
        </p:nvSpPr>
        <p:spPr>
          <a:xfrm>
            <a:off x="3054600" y="2462321"/>
            <a:ext cx="924418" cy="924418"/>
          </a:xfrm>
          <a:prstGeom prst="ellipse">
            <a:avLst/>
          </a:prstGeom>
          <a:solidFill>
            <a:srgbClr val="37A7B6"/>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02" name="Oval 101">
            <a:extLst>
              <a:ext uri="{FF2B5EF4-FFF2-40B4-BE49-F238E27FC236}">
                <a16:creationId xmlns:a16="http://schemas.microsoft.com/office/drawing/2014/main" id="{D0076695-859D-0E4C-B447-9E920D2A9049}"/>
              </a:ext>
            </a:extLst>
          </p:cNvPr>
          <p:cNvSpPr/>
          <p:nvPr/>
        </p:nvSpPr>
        <p:spPr>
          <a:xfrm>
            <a:off x="4776849" y="2462321"/>
            <a:ext cx="924418" cy="924418"/>
          </a:xfrm>
          <a:prstGeom prst="ellipse">
            <a:avLst/>
          </a:prstGeom>
          <a:solidFill>
            <a:srgbClr val="63C08A"/>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03" name="Oval 102">
            <a:extLst>
              <a:ext uri="{FF2B5EF4-FFF2-40B4-BE49-F238E27FC236}">
                <a16:creationId xmlns:a16="http://schemas.microsoft.com/office/drawing/2014/main" id="{FF9FF4E8-4B8D-B64A-AF05-1C1DC48BB1D7}"/>
              </a:ext>
            </a:extLst>
          </p:cNvPr>
          <p:cNvSpPr/>
          <p:nvPr/>
        </p:nvSpPr>
        <p:spPr>
          <a:xfrm>
            <a:off x="6490735" y="2467412"/>
            <a:ext cx="924418" cy="924418"/>
          </a:xfrm>
          <a:prstGeom prst="ellipse">
            <a:avLst/>
          </a:prstGeom>
          <a:solidFill>
            <a:srgbClr val="8ED75E"/>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04" name="Oval 103">
            <a:extLst>
              <a:ext uri="{FF2B5EF4-FFF2-40B4-BE49-F238E27FC236}">
                <a16:creationId xmlns:a16="http://schemas.microsoft.com/office/drawing/2014/main" id="{3E831C42-1BF7-6248-BA35-ED4EFEF6C1A9}"/>
              </a:ext>
            </a:extLst>
          </p:cNvPr>
          <p:cNvSpPr/>
          <p:nvPr/>
        </p:nvSpPr>
        <p:spPr>
          <a:xfrm>
            <a:off x="8212984" y="2467412"/>
            <a:ext cx="924418" cy="924418"/>
          </a:xfrm>
          <a:prstGeom prst="ellipse">
            <a:avLst/>
          </a:prstGeom>
          <a:solidFill>
            <a:srgbClr val="A5E348"/>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05" name="Oval 104">
            <a:extLst>
              <a:ext uri="{FF2B5EF4-FFF2-40B4-BE49-F238E27FC236}">
                <a16:creationId xmlns:a16="http://schemas.microsoft.com/office/drawing/2014/main" id="{04AEA368-24C2-4F40-9634-B2A7695959A2}"/>
              </a:ext>
            </a:extLst>
          </p:cNvPr>
          <p:cNvSpPr/>
          <p:nvPr/>
        </p:nvSpPr>
        <p:spPr>
          <a:xfrm>
            <a:off x="9935233" y="2467412"/>
            <a:ext cx="924418" cy="924418"/>
          </a:xfrm>
          <a:prstGeom prst="ellipse">
            <a:avLst/>
          </a:prstGeom>
          <a:solidFill>
            <a:srgbClr val="CAC9D0"/>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06" name="TextBox 105">
            <a:extLst>
              <a:ext uri="{FF2B5EF4-FFF2-40B4-BE49-F238E27FC236}">
                <a16:creationId xmlns:a16="http://schemas.microsoft.com/office/drawing/2014/main" id="{1DD452A0-B944-414E-8FEB-EDAD521E86B5}"/>
              </a:ext>
            </a:extLst>
          </p:cNvPr>
          <p:cNvSpPr txBox="1"/>
          <p:nvPr/>
        </p:nvSpPr>
        <p:spPr>
          <a:xfrm>
            <a:off x="1489300" y="2711614"/>
            <a:ext cx="579006" cy="553998"/>
          </a:xfrm>
          <a:prstGeom prst="rect">
            <a:avLst/>
          </a:prstGeom>
          <a:noFill/>
        </p:spPr>
        <p:txBody>
          <a:bodyPr wrap="none" rtlCol="0" anchor="ctr">
            <a:spAutoFit/>
          </a:bodyPr>
          <a:lstStyle/>
          <a:p>
            <a:pPr algn="ctr" defTabSz="914217"/>
            <a:r>
              <a:rPr lang="en-US" sz="3000" b="1" dirty="0">
                <a:solidFill>
                  <a:srgbClr val="FFFFFF"/>
                </a:solidFill>
                <a:latin typeface="Poppins" pitchFamily="2" charset="77"/>
                <a:cs typeface="Poppins" pitchFamily="2" charset="77"/>
              </a:rPr>
              <a:t>01</a:t>
            </a:r>
          </a:p>
        </p:txBody>
      </p:sp>
      <p:sp>
        <p:nvSpPr>
          <p:cNvPr id="107" name="TextBox 106">
            <a:extLst>
              <a:ext uri="{FF2B5EF4-FFF2-40B4-BE49-F238E27FC236}">
                <a16:creationId xmlns:a16="http://schemas.microsoft.com/office/drawing/2014/main" id="{48809A9B-0C63-1841-BE5F-3CFC4D399E7E}"/>
              </a:ext>
            </a:extLst>
          </p:cNvPr>
          <p:cNvSpPr txBox="1"/>
          <p:nvPr/>
        </p:nvSpPr>
        <p:spPr>
          <a:xfrm>
            <a:off x="3174888" y="2711614"/>
            <a:ext cx="654346" cy="553998"/>
          </a:xfrm>
          <a:prstGeom prst="rect">
            <a:avLst/>
          </a:prstGeom>
          <a:noFill/>
        </p:spPr>
        <p:txBody>
          <a:bodyPr wrap="none" rtlCol="0" anchor="ctr">
            <a:spAutoFit/>
          </a:bodyPr>
          <a:lstStyle/>
          <a:p>
            <a:pPr algn="ctr" defTabSz="914217"/>
            <a:r>
              <a:rPr lang="en-US" sz="3000" b="1" dirty="0">
                <a:solidFill>
                  <a:srgbClr val="FFFFFF"/>
                </a:solidFill>
                <a:latin typeface="Poppins" pitchFamily="2" charset="77"/>
                <a:cs typeface="Poppins" pitchFamily="2" charset="77"/>
              </a:rPr>
              <a:t>02</a:t>
            </a:r>
          </a:p>
        </p:txBody>
      </p:sp>
      <p:sp>
        <p:nvSpPr>
          <p:cNvPr id="108" name="TextBox 107">
            <a:extLst>
              <a:ext uri="{FF2B5EF4-FFF2-40B4-BE49-F238E27FC236}">
                <a16:creationId xmlns:a16="http://schemas.microsoft.com/office/drawing/2014/main" id="{AEDA48FD-4960-CF41-AC2B-CC7781F9B2C6}"/>
              </a:ext>
            </a:extLst>
          </p:cNvPr>
          <p:cNvSpPr txBox="1"/>
          <p:nvPr/>
        </p:nvSpPr>
        <p:spPr>
          <a:xfrm>
            <a:off x="4890725" y="2711614"/>
            <a:ext cx="667170" cy="553998"/>
          </a:xfrm>
          <a:prstGeom prst="rect">
            <a:avLst/>
          </a:prstGeom>
          <a:noFill/>
        </p:spPr>
        <p:txBody>
          <a:bodyPr wrap="none" rtlCol="0" anchor="ctr">
            <a:spAutoFit/>
          </a:bodyPr>
          <a:lstStyle/>
          <a:p>
            <a:pPr algn="ctr" defTabSz="914217"/>
            <a:r>
              <a:rPr lang="en-US" sz="3000" b="1" dirty="0">
                <a:solidFill>
                  <a:srgbClr val="FFFFFF"/>
                </a:solidFill>
                <a:latin typeface="Poppins" pitchFamily="2" charset="77"/>
                <a:cs typeface="Poppins" pitchFamily="2" charset="77"/>
              </a:rPr>
              <a:t>03</a:t>
            </a:r>
          </a:p>
        </p:txBody>
      </p:sp>
      <p:sp>
        <p:nvSpPr>
          <p:cNvPr id="109" name="TextBox 108">
            <a:extLst>
              <a:ext uri="{FF2B5EF4-FFF2-40B4-BE49-F238E27FC236}">
                <a16:creationId xmlns:a16="http://schemas.microsoft.com/office/drawing/2014/main" id="{22003145-A05F-6548-BDAB-429DA96B5026}"/>
              </a:ext>
            </a:extLst>
          </p:cNvPr>
          <p:cNvSpPr txBox="1"/>
          <p:nvPr/>
        </p:nvSpPr>
        <p:spPr>
          <a:xfrm>
            <a:off x="6590985" y="2711614"/>
            <a:ext cx="694422" cy="553998"/>
          </a:xfrm>
          <a:prstGeom prst="rect">
            <a:avLst/>
          </a:prstGeom>
          <a:noFill/>
        </p:spPr>
        <p:txBody>
          <a:bodyPr wrap="none" rtlCol="0" anchor="ctr">
            <a:spAutoFit/>
          </a:bodyPr>
          <a:lstStyle/>
          <a:p>
            <a:pPr algn="ctr" defTabSz="914217"/>
            <a:r>
              <a:rPr lang="en-US" sz="3000" b="1" dirty="0">
                <a:solidFill>
                  <a:srgbClr val="FFFFFF"/>
                </a:solidFill>
                <a:latin typeface="Poppins" pitchFamily="2" charset="77"/>
                <a:cs typeface="Poppins" pitchFamily="2" charset="77"/>
              </a:rPr>
              <a:t>04</a:t>
            </a:r>
          </a:p>
        </p:txBody>
      </p:sp>
      <p:sp>
        <p:nvSpPr>
          <p:cNvPr id="110" name="TextBox 109">
            <a:extLst>
              <a:ext uri="{FF2B5EF4-FFF2-40B4-BE49-F238E27FC236}">
                <a16:creationId xmlns:a16="http://schemas.microsoft.com/office/drawing/2014/main" id="{B40862BC-883E-FE4C-B30A-4C092024A270}"/>
              </a:ext>
            </a:extLst>
          </p:cNvPr>
          <p:cNvSpPr txBox="1"/>
          <p:nvPr/>
        </p:nvSpPr>
        <p:spPr>
          <a:xfrm>
            <a:off x="8318044" y="2711614"/>
            <a:ext cx="684803" cy="553998"/>
          </a:xfrm>
          <a:prstGeom prst="rect">
            <a:avLst/>
          </a:prstGeom>
          <a:noFill/>
        </p:spPr>
        <p:txBody>
          <a:bodyPr wrap="none" rtlCol="0" anchor="ctr">
            <a:spAutoFit/>
          </a:bodyPr>
          <a:lstStyle/>
          <a:p>
            <a:pPr algn="ctr" defTabSz="914217"/>
            <a:r>
              <a:rPr lang="en-US" sz="3000" b="1" dirty="0">
                <a:solidFill>
                  <a:srgbClr val="FFFFFF"/>
                </a:solidFill>
                <a:latin typeface="Poppins" pitchFamily="2" charset="77"/>
                <a:cs typeface="Poppins" pitchFamily="2" charset="77"/>
              </a:rPr>
              <a:t>05</a:t>
            </a:r>
          </a:p>
        </p:txBody>
      </p:sp>
      <p:sp>
        <p:nvSpPr>
          <p:cNvPr id="111" name="TextBox 110">
            <a:extLst>
              <a:ext uri="{FF2B5EF4-FFF2-40B4-BE49-F238E27FC236}">
                <a16:creationId xmlns:a16="http://schemas.microsoft.com/office/drawing/2014/main" id="{4A6FBA62-B0BA-3741-A9BB-223AB5B66013}"/>
              </a:ext>
            </a:extLst>
          </p:cNvPr>
          <p:cNvSpPr txBox="1"/>
          <p:nvPr/>
        </p:nvSpPr>
        <p:spPr>
          <a:xfrm>
            <a:off x="10043705" y="2711614"/>
            <a:ext cx="679994" cy="553998"/>
          </a:xfrm>
          <a:prstGeom prst="rect">
            <a:avLst/>
          </a:prstGeom>
          <a:noFill/>
        </p:spPr>
        <p:txBody>
          <a:bodyPr wrap="none" rtlCol="0" anchor="ctr">
            <a:spAutoFit/>
          </a:bodyPr>
          <a:lstStyle/>
          <a:p>
            <a:pPr algn="ctr" defTabSz="914217"/>
            <a:r>
              <a:rPr lang="en-US" sz="3000" b="1" dirty="0">
                <a:solidFill>
                  <a:srgbClr val="FFFFFF"/>
                </a:solidFill>
                <a:latin typeface="Poppins" pitchFamily="2" charset="77"/>
                <a:cs typeface="Poppins" pitchFamily="2" charset="77"/>
              </a:rPr>
              <a:t>06</a:t>
            </a:r>
          </a:p>
        </p:txBody>
      </p:sp>
      <p:cxnSp>
        <p:nvCxnSpPr>
          <p:cNvPr id="112" name="Straight Connector 111">
            <a:extLst>
              <a:ext uri="{FF2B5EF4-FFF2-40B4-BE49-F238E27FC236}">
                <a16:creationId xmlns:a16="http://schemas.microsoft.com/office/drawing/2014/main" id="{3DF00998-112E-3B4E-86DF-1393531C507B}"/>
              </a:ext>
            </a:extLst>
          </p:cNvPr>
          <p:cNvCxnSpPr>
            <a:cxnSpLocks/>
          </p:cNvCxnSpPr>
          <p:nvPr/>
        </p:nvCxnSpPr>
        <p:spPr>
          <a:xfrm flipV="1">
            <a:off x="1794560" y="1439065"/>
            <a:ext cx="0" cy="914400"/>
          </a:xfrm>
          <a:prstGeom prst="line">
            <a:avLst/>
          </a:prstGeom>
          <a:noFill/>
          <a:ln w="38100" cap="flat" cmpd="sng" algn="ctr">
            <a:solidFill>
              <a:srgbClr val="FFFFFF">
                <a:lumMod val="50000"/>
              </a:srgbClr>
            </a:solidFill>
            <a:prstDash val="solid"/>
            <a:miter lim="800000"/>
            <a:tailEnd type="oval"/>
          </a:ln>
          <a:effectLst/>
        </p:spPr>
      </p:cxnSp>
      <p:cxnSp>
        <p:nvCxnSpPr>
          <p:cNvPr id="113" name="Straight Connector 112">
            <a:extLst>
              <a:ext uri="{FF2B5EF4-FFF2-40B4-BE49-F238E27FC236}">
                <a16:creationId xmlns:a16="http://schemas.microsoft.com/office/drawing/2014/main" id="{0F4FDF5F-117C-8D4C-8333-1F9BAEC86AF9}"/>
              </a:ext>
            </a:extLst>
          </p:cNvPr>
          <p:cNvCxnSpPr>
            <a:cxnSpLocks/>
          </p:cNvCxnSpPr>
          <p:nvPr/>
        </p:nvCxnSpPr>
        <p:spPr>
          <a:xfrm flipV="1">
            <a:off x="5235886" y="1439065"/>
            <a:ext cx="0" cy="914400"/>
          </a:xfrm>
          <a:prstGeom prst="line">
            <a:avLst/>
          </a:prstGeom>
          <a:noFill/>
          <a:ln w="38100" cap="flat" cmpd="sng" algn="ctr">
            <a:solidFill>
              <a:srgbClr val="FFFFFF">
                <a:lumMod val="50000"/>
              </a:srgbClr>
            </a:solidFill>
            <a:prstDash val="solid"/>
            <a:miter lim="800000"/>
            <a:tailEnd type="oval"/>
          </a:ln>
          <a:effectLst/>
        </p:spPr>
      </p:cxnSp>
      <p:cxnSp>
        <p:nvCxnSpPr>
          <p:cNvPr id="114" name="Straight Connector 113">
            <a:extLst>
              <a:ext uri="{FF2B5EF4-FFF2-40B4-BE49-F238E27FC236}">
                <a16:creationId xmlns:a16="http://schemas.microsoft.com/office/drawing/2014/main" id="{776518F8-0644-8D4B-A878-10217CD441F7}"/>
              </a:ext>
            </a:extLst>
          </p:cNvPr>
          <p:cNvCxnSpPr>
            <a:cxnSpLocks/>
          </p:cNvCxnSpPr>
          <p:nvPr/>
        </p:nvCxnSpPr>
        <p:spPr>
          <a:xfrm flipV="1">
            <a:off x="8662576" y="1439065"/>
            <a:ext cx="0" cy="914400"/>
          </a:xfrm>
          <a:prstGeom prst="line">
            <a:avLst/>
          </a:prstGeom>
          <a:noFill/>
          <a:ln w="38100" cap="flat" cmpd="sng" algn="ctr">
            <a:solidFill>
              <a:srgbClr val="FFFFFF">
                <a:lumMod val="50000"/>
              </a:srgbClr>
            </a:solidFill>
            <a:prstDash val="solid"/>
            <a:miter lim="800000"/>
            <a:tailEnd type="oval"/>
          </a:ln>
          <a:effectLst/>
        </p:spPr>
      </p:cxnSp>
      <p:cxnSp>
        <p:nvCxnSpPr>
          <p:cNvPr id="115" name="Straight Connector 114">
            <a:extLst>
              <a:ext uri="{FF2B5EF4-FFF2-40B4-BE49-F238E27FC236}">
                <a16:creationId xmlns:a16="http://schemas.microsoft.com/office/drawing/2014/main" id="{896D31F1-08E7-184B-B4EB-C852B433C10D}"/>
              </a:ext>
            </a:extLst>
          </p:cNvPr>
          <p:cNvCxnSpPr>
            <a:cxnSpLocks/>
          </p:cNvCxnSpPr>
          <p:nvPr/>
        </p:nvCxnSpPr>
        <p:spPr>
          <a:xfrm flipV="1">
            <a:off x="3533566" y="3518236"/>
            <a:ext cx="0" cy="914400"/>
          </a:xfrm>
          <a:prstGeom prst="line">
            <a:avLst/>
          </a:prstGeom>
          <a:noFill/>
          <a:ln w="38100" cap="flat" cmpd="sng" algn="ctr">
            <a:solidFill>
              <a:srgbClr val="FFFFFF">
                <a:lumMod val="50000"/>
              </a:srgbClr>
            </a:solidFill>
            <a:prstDash val="solid"/>
            <a:miter lim="800000"/>
            <a:headEnd type="oval"/>
            <a:tailEnd type="none"/>
          </a:ln>
          <a:effectLst/>
        </p:spPr>
      </p:cxnSp>
      <p:cxnSp>
        <p:nvCxnSpPr>
          <p:cNvPr id="116" name="Straight Connector 115">
            <a:extLst>
              <a:ext uri="{FF2B5EF4-FFF2-40B4-BE49-F238E27FC236}">
                <a16:creationId xmlns:a16="http://schemas.microsoft.com/office/drawing/2014/main" id="{37EE639A-F244-DB48-B206-CADE7783A907}"/>
              </a:ext>
            </a:extLst>
          </p:cNvPr>
          <p:cNvCxnSpPr>
            <a:cxnSpLocks/>
          </p:cNvCxnSpPr>
          <p:nvPr/>
        </p:nvCxnSpPr>
        <p:spPr>
          <a:xfrm flipV="1">
            <a:off x="6968836" y="3518236"/>
            <a:ext cx="0" cy="914400"/>
          </a:xfrm>
          <a:prstGeom prst="line">
            <a:avLst/>
          </a:prstGeom>
          <a:noFill/>
          <a:ln w="38100" cap="flat" cmpd="sng" algn="ctr">
            <a:solidFill>
              <a:srgbClr val="FFFFFF">
                <a:lumMod val="50000"/>
              </a:srgbClr>
            </a:solidFill>
            <a:prstDash val="solid"/>
            <a:miter lim="800000"/>
            <a:headEnd type="oval"/>
            <a:tailEnd type="none"/>
          </a:ln>
          <a:effectLst/>
        </p:spPr>
      </p:cxnSp>
      <p:cxnSp>
        <p:nvCxnSpPr>
          <p:cNvPr id="117" name="Straight Connector 116">
            <a:extLst>
              <a:ext uri="{FF2B5EF4-FFF2-40B4-BE49-F238E27FC236}">
                <a16:creationId xmlns:a16="http://schemas.microsoft.com/office/drawing/2014/main" id="{577FFF9D-B794-B544-8C58-063F6E9FA9CA}"/>
              </a:ext>
            </a:extLst>
          </p:cNvPr>
          <p:cNvCxnSpPr>
            <a:cxnSpLocks/>
          </p:cNvCxnSpPr>
          <p:nvPr/>
        </p:nvCxnSpPr>
        <p:spPr>
          <a:xfrm flipV="1">
            <a:off x="10386947" y="3518236"/>
            <a:ext cx="0" cy="914400"/>
          </a:xfrm>
          <a:prstGeom prst="line">
            <a:avLst/>
          </a:prstGeom>
          <a:noFill/>
          <a:ln w="38100" cap="flat" cmpd="sng" algn="ctr">
            <a:solidFill>
              <a:srgbClr val="FFFFFF">
                <a:lumMod val="50000"/>
              </a:srgbClr>
            </a:solidFill>
            <a:prstDash val="solid"/>
            <a:miter lim="800000"/>
            <a:headEnd type="oval"/>
            <a:tailEnd type="none"/>
          </a:ln>
          <a:effectLst/>
        </p:spPr>
      </p:cxnSp>
      <p:sp>
        <p:nvSpPr>
          <p:cNvPr id="118" name="TextBox 117">
            <a:extLst>
              <a:ext uri="{FF2B5EF4-FFF2-40B4-BE49-F238E27FC236}">
                <a16:creationId xmlns:a16="http://schemas.microsoft.com/office/drawing/2014/main" id="{5C21BFFD-6DAA-C749-B75B-BD8D97E4D61A}"/>
              </a:ext>
            </a:extLst>
          </p:cNvPr>
          <p:cNvSpPr txBox="1"/>
          <p:nvPr/>
        </p:nvSpPr>
        <p:spPr>
          <a:xfrm>
            <a:off x="1935181" y="1529254"/>
            <a:ext cx="2650084" cy="338554"/>
          </a:xfrm>
          <a:prstGeom prst="rect">
            <a:avLst/>
          </a:prstGeom>
          <a:noFill/>
        </p:spPr>
        <p:txBody>
          <a:bodyPr wrap="none" rtlCol="0">
            <a:spAutoFit/>
          </a:bodyPr>
          <a:lstStyle/>
          <a:p>
            <a:pPr defTabSz="914217"/>
            <a:r>
              <a:rPr lang="en-US" sz="1600" b="1" dirty="0">
                <a:solidFill>
                  <a:srgbClr val="445469"/>
                </a:solidFill>
                <a:latin typeface="Poppins" pitchFamily="2" charset="77"/>
                <a:cs typeface="Poppins" pitchFamily="2" charset="77"/>
              </a:rPr>
              <a:t>Domestic Market Share</a:t>
            </a:r>
          </a:p>
        </p:txBody>
      </p:sp>
      <p:sp>
        <p:nvSpPr>
          <p:cNvPr id="119" name="TextBox 118">
            <a:extLst>
              <a:ext uri="{FF2B5EF4-FFF2-40B4-BE49-F238E27FC236}">
                <a16:creationId xmlns:a16="http://schemas.microsoft.com/office/drawing/2014/main" id="{5689B30C-189E-3A4B-8424-BD03E4C5311F}"/>
              </a:ext>
            </a:extLst>
          </p:cNvPr>
          <p:cNvSpPr txBox="1"/>
          <p:nvPr/>
        </p:nvSpPr>
        <p:spPr>
          <a:xfrm>
            <a:off x="2008921" y="1859157"/>
            <a:ext cx="2155703" cy="553998"/>
          </a:xfrm>
          <a:prstGeom prst="rect">
            <a:avLst/>
          </a:prstGeom>
          <a:noFill/>
        </p:spPr>
        <p:txBody>
          <a:bodyPr wrap="square" lIns="45720" rtlCol="0" anchor="t" anchorCtr="0">
            <a:spAutoFit/>
          </a:bodyPr>
          <a:lstStyle/>
          <a:p>
            <a:pPr defTabSz="914217">
              <a:lnSpc>
                <a:spcPts val="1750"/>
              </a:lnSpc>
            </a:pPr>
            <a:r>
              <a:rPr lang="en-US" sz="12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We have highest market share of blades &amp; razors in Pakistan</a:t>
            </a:r>
            <a:endParaRPr lang="en-US" sz="1200" dirty="0">
              <a:solidFill>
                <a:srgbClr val="73757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0" name="TextBox 119">
            <a:extLst>
              <a:ext uri="{FF2B5EF4-FFF2-40B4-BE49-F238E27FC236}">
                <a16:creationId xmlns:a16="http://schemas.microsoft.com/office/drawing/2014/main" id="{307D4F51-E351-9A46-AF14-E94820824B41}"/>
              </a:ext>
            </a:extLst>
          </p:cNvPr>
          <p:cNvSpPr txBox="1"/>
          <p:nvPr/>
        </p:nvSpPr>
        <p:spPr>
          <a:xfrm>
            <a:off x="5380235" y="1529254"/>
            <a:ext cx="1872629" cy="338554"/>
          </a:xfrm>
          <a:prstGeom prst="rect">
            <a:avLst/>
          </a:prstGeom>
          <a:noFill/>
        </p:spPr>
        <p:txBody>
          <a:bodyPr wrap="none" rtlCol="0">
            <a:spAutoFit/>
          </a:bodyPr>
          <a:lstStyle/>
          <a:p>
            <a:pPr defTabSz="914217"/>
            <a:r>
              <a:rPr lang="en-US" sz="1600" b="1" dirty="0">
                <a:solidFill>
                  <a:srgbClr val="445469"/>
                </a:solidFill>
                <a:latin typeface="Poppins" pitchFamily="2" charset="77"/>
                <a:cs typeface="Poppins" pitchFamily="2" charset="77"/>
              </a:rPr>
              <a:t>Export Presence</a:t>
            </a:r>
          </a:p>
        </p:txBody>
      </p:sp>
      <p:sp>
        <p:nvSpPr>
          <p:cNvPr id="121" name="TextBox 120">
            <a:extLst>
              <a:ext uri="{FF2B5EF4-FFF2-40B4-BE49-F238E27FC236}">
                <a16:creationId xmlns:a16="http://schemas.microsoft.com/office/drawing/2014/main" id="{125BE5D3-8ACE-6C45-8FE8-AC17709FEFFD}"/>
              </a:ext>
            </a:extLst>
          </p:cNvPr>
          <p:cNvSpPr txBox="1"/>
          <p:nvPr/>
        </p:nvSpPr>
        <p:spPr>
          <a:xfrm>
            <a:off x="5453975" y="1859157"/>
            <a:ext cx="2672251" cy="553998"/>
          </a:xfrm>
          <a:prstGeom prst="rect">
            <a:avLst/>
          </a:prstGeom>
          <a:noFill/>
        </p:spPr>
        <p:txBody>
          <a:bodyPr wrap="square" lIns="45720" rtlCol="0" anchor="t" anchorCtr="0">
            <a:spAutoFit/>
          </a:bodyPr>
          <a:lstStyle/>
          <a:p>
            <a:pPr defTabSz="914217">
              <a:lnSpc>
                <a:spcPts val="1750"/>
              </a:lnSpc>
            </a:pPr>
            <a:r>
              <a:rPr lang="en-US" sz="12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We are exporting to 45+ countries across the globe in 6 continents</a:t>
            </a:r>
            <a:endParaRPr lang="en-US" sz="1200" dirty="0">
              <a:solidFill>
                <a:srgbClr val="73757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2" name="TextBox 121">
            <a:extLst>
              <a:ext uri="{FF2B5EF4-FFF2-40B4-BE49-F238E27FC236}">
                <a16:creationId xmlns:a16="http://schemas.microsoft.com/office/drawing/2014/main" id="{3C8B1437-065F-F94E-9491-271B3442E06E}"/>
              </a:ext>
            </a:extLst>
          </p:cNvPr>
          <p:cNvSpPr txBox="1"/>
          <p:nvPr/>
        </p:nvSpPr>
        <p:spPr>
          <a:xfrm>
            <a:off x="8823075" y="1529254"/>
            <a:ext cx="2363147" cy="338554"/>
          </a:xfrm>
          <a:prstGeom prst="rect">
            <a:avLst/>
          </a:prstGeom>
          <a:noFill/>
        </p:spPr>
        <p:txBody>
          <a:bodyPr wrap="none" rtlCol="0">
            <a:spAutoFit/>
          </a:bodyPr>
          <a:lstStyle/>
          <a:p>
            <a:pPr defTabSz="914217"/>
            <a:r>
              <a:rPr lang="en-US" sz="1600" b="1" dirty="0">
                <a:solidFill>
                  <a:srgbClr val="445469"/>
                </a:solidFill>
                <a:latin typeface="Poppins" pitchFamily="2" charset="77"/>
                <a:cs typeface="Poppins" pitchFamily="2" charset="77"/>
              </a:rPr>
              <a:t>Production Capacity</a:t>
            </a:r>
          </a:p>
        </p:txBody>
      </p:sp>
      <p:sp>
        <p:nvSpPr>
          <p:cNvPr id="123" name="TextBox 122">
            <a:extLst>
              <a:ext uri="{FF2B5EF4-FFF2-40B4-BE49-F238E27FC236}">
                <a16:creationId xmlns:a16="http://schemas.microsoft.com/office/drawing/2014/main" id="{C140EDBC-76F8-B140-819C-46FB9778CAAC}"/>
              </a:ext>
            </a:extLst>
          </p:cNvPr>
          <p:cNvSpPr txBox="1"/>
          <p:nvPr/>
        </p:nvSpPr>
        <p:spPr>
          <a:xfrm>
            <a:off x="8515076" y="3518524"/>
            <a:ext cx="1736373" cy="338554"/>
          </a:xfrm>
          <a:prstGeom prst="rect">
            <a:avLst/>
          </a:prstGeom>
          <a:noFill/>
        </p:spPr>
        <p:txBody>
          <a:bodyPr wrap="none" rtlCol="0">
            <a:spAutoFit/>
          </a:bodyPr>
          <a:lstStyle/>
          <a:p>
            <a:pPr algn="r" defTabSz="914217"/>
            <a:r>
              <a:rPr lang="en-US" sz="1600" b="1" dirty="0">
                <a:solidFill>
                  <a:srgbClr val="445469"/>
                </a:solidFill>
                <a:latin typeface="Poppins" pitchFamily="2" charset="77"/>
                <a:cs typeface="Poppins" pitchFamily="2" charset="77"/>
              </a:rPr>
              <a:t>Product Range</a:t>
            </a:r>
          </a:p>
        </p:txBody>
      </p:sp>
      <p:sp>
        <p:nvSpPr>
          <p:cNvPr id="124" name="TextBox 123">
            <a:extLst>
              <a:ext uri="{FF2B5EF4-FFF2-40B4-BE49-F238E27FC236}">
                <a16:creationId xmlns:a16="http://schemas.microsoft.com/office/drawing/2014/main" id="{05D7A478-5F27-7949-AF9F-0B5BCBB155FF}"/>
              </a:ext>
            </a:extLst>
          </p:cNvPr>
          <p:cNvSpPr txBox="1"/>
          <p:nvPr/>
        </p:nvSpPr>
        <p:spPr>
          <a:xfrm>
            <a:off x="7804010" y="3846952"/>
            <a:ext cx="2444397" cy="784830"/>
          </a:xfrm>
          <a:prstGeom prst="rect">
            <a:avLst/>
          </a:prstGeom>
          <a:noFill/>
        </p:spPr>
        <p:txBody>
          <a:bodyPr wrap="square" lIns="45720" rtlCol="0" anchor="t" anchorCtr="0">
            <a:spAutoFit/>
          </a:bodyPr>
          <a:lstStyle/>
          <a:p>
            <a:pPr algn="r" defTabSz="914217">
              <a:lnSpc>
                <a:spcPts val="1750"/>
              </a:lnSpc>
            </a:pPr>
            <a:r>
              <a:rPr lang="en-US" sz="1200" dirty="0">
                <a:solidFill>
                  <a:srgbClr val="737572"/>
                </a:solidFill>
                <a:latin typeface="Lato Light" panose="020F0502020204030203" pitchFamily="34" charset="0"/>
                <a:ea typeface="Lato Light" panose="020F0502020204030203" pitchFamily="34" charset="0"/>
                <a:cs typeface="Lato Light" panose="020F0502020204030203" pitchFamily="34" charset="0"/>
              </a:rPr>
              <a:t>We have 80+ SKUs starting from a wide range of Double Edge Blades to Triple Blade Razors </a:t>
            </a:r>
          </a:p>
        </p:txBody>
      </p:sp>
      <p:sp>
        <p:nvSpPr>
          <p:cNvPr id="125" name="TextBox 124">
            <a:extLst>
              <a:ext uri="{FF2B5EF4-FFF2-40B4-BE49-F238E27FC236}">
                <a16:creationId xmlns:a16="http://schemas.microsoft.com/office/drawing/2014/main" id="{FA35CED4-3C53-CE48-8600-D807299BA388}"/>
              </a:ext>
            </a:extLst>
          </p:cNvPr>
          <p:cNvSpPr txBox="1"/>
          <p:nvPr/>
        </p:nvSpPr>
        <p:spPr>
          <a:xfrm>
            <a:off x="4512079" y="3518524"/>
            <a:ext cx="2332690" cy="338554"/>
          </a:xfrm>
          <a:prstGeom prst="rect">
            <a:avLst/>
          </a:prstGeom>
          <a:noFill/>
        </p:spPr>
        <p:txBody>
          <a:bodyPr wrap="none" rtlCol="0">
            <a:spAutoFit/>
          </a:bodyPr>
          <a:lstStyle/>
          <a:p>
            <a:pPr algn="r" defTabSz="914217"/>
            <a:r>
              <a:rPr lang="en-US" sz="1600" b="1" dirty="0">
                <a:solidFill>
                  <a:srgbClr val="445469"/>
                </a:solidFill>
                <a:latin typeface="Poppins" pitchFamily="2" charset="77"/>
                <a:cs typeface="Poppins" pitchFamily="2" charset="77"/>
              </a:rPr>
              <a:t>Production Facilities</a:t>
            </a:r>
          </a:p>
        </p:txBody>
      </p:sp>
      <p:sp>
        <p:nvSpPr>
          <p:cNvPr id="126" name="TextBox 125">
            <a:extLst>
              <a:ext uri="{FF2B5EF4-FFF2-40B4-BE49-F238E27FC236}">
                <a16:creationId xmlns:a16="http://schemas.microsoft.com/office/drawing/2014/main" id="{A9359265-D219-2A44-9ECF-A8E344B73EC1}"/>
              </a:ext>
            </a:extLst>
          </p:cNvPr>
          <p:cNvSpPr txBox="1"/>
          <p:nvPr/>
        </p:nvSpPr>
        <p:spPr>
          <a:xfrm>
            <a:off x="4047009" y="3846952"/>
            <a:ext cx="2794719" cy="784830"/>
          </a:xfrm>
          <a:prstGeom prst="rect">
            <a:avLst/>
          </a:prstGeom>
          <a:noFill/>
        </p:spPr>
        <p:txBody>
          <a:bodyPr wrap="square" lIns="45720" rtlCol="0" anchor="t" anchorCtr="0">
            <a:spAutoFit/>
          </a:bodyPr>
          <a:lstStyle/>
          <a:p>
            <a:pPr algn="r" defTabSz="914217">
              <a:lnSpc>
                <a:spcPts val="1750"/>
              </a:lnSpc>
            </a:pPr>
            <a:r>
              <a:rPr lang="en-US" sz="1200" dirty="0">
                <a:solidFill>
                  <a:srgbClr val="737572"/>
                </a:solidFill>
                <a:latin typeface="Lato Light" panose="020F0502020204030203" pitchFamily="34" charset="0"/>
                <a:ea typeface="Lato Light" panose="020F0502020204030203" pitchFamily="34" charset="0"/>
                <a:cs typeface="Lato Light" panose="020F0502020204030203" pitchFamily="34" charset="0"/>
              </a:rPr>
              <a:t>We have 2 Blades &amp; Razors manufacturing facilities in Pakistan. One in Lahore &amp; the other in Hyderabad </a:t>
            </a:r>
          </a:p>
        </p:txBody>
      </p:sp>
      <p:sp>
        <p:nvSpPr>
          <p:cNvPr id="127" name="TextBox 126">
            <a:extLst>
              <a:ext uri="{FF2B5EF4-FFF2-40B4-BE49-F238E27FC236}">
                <a16:creationId xmlns:a16="http://schemas.microsoft.com/office/drawing/2014/main" id="{B2BBF664-9C90-0D49-ADB0-2A0DDE7FF57E}"/>
              </a:ext>
            </a:extLst>
          </p:cNvPr>
          <p:cNvSpPr txBox="1"/>
          <p:nvPr/>
        </p:nvSpPr>
        <p:spPr>
          <a:xfrm>
            <a:off x="1229701" y="3518524"/>
            <a:ext cx="2218877" cy="338554"/>
          </a:xfrm>
          <a:prstGeom prst="rect">
            <a:avLst/>
          </a:prstGeom>
          <a:noFill/>
        </p:spPr>
        <p:txBody>
          <a:bodyPr wrap="none" rtlCol="0">
            <a:spAutoFit/>
          </a:bodyPr>
          <a:lstStyle/>
          <a:p>
            <a:pPr algn="r" defTabSz="914217"/>
            <a:r>
              <a:rPr lang="en-US" sz="1600" b="1" dirty="0">
                <a:solidFill>
                  <a:srgbClr val="445469"/>
                </a:solidFill>
                <a:latin typeface="Poppins" pitchFamily="2" charset="77"/>
                <a:cs typeface="Poppins" pitchFamily="2" charset="77"/>
              </a:rPr>
              <a:t>Plant Certifications</a:t>
            </a:r>
          </a:p>
        </p:txBody>
      </p:sp>
      <p:sp>
        <p:nvSpPr>
          <p:cNvPr id="128" name="TextBox 127">
            <a:extLst>
              <a:ext uri="{FF2B5EF4-FFF2-40B4-BE49-F238E27FC236}">
                <a16:creationId xmlns:a16="http://schemas.microsoft.com/office/drawing/2014/main" id="{75F6AEE3-3D94-A741-AA41-A7AF413DBB31}"/>
              </a:ext>
            </a:extLst>
          </p:cNvPr>
          <p:cNvSpPr txBox="1"/>
          <p:nvPr/>
        </p:nvSpPr>
        <p:spPr>
          <a:xfrm>
            <a:off x="1008293" y="3846952"/>
            <a:ext cx="2437243" cy="784830"/>
          </a:xfrm>
          <a:prstGeom prst="rect">
            <a:avLst/>
          </a:prstGeom>
          <a:noFill/>
        </p:spPr>
        <p:txBody>
          <a:bodyPr wrap="square" lIns="45720" rtlCol="0" anchor="t" anchorCtr="0">
            <a:spAutoFit/>
          </a:bodyPr>
          <a:lstStyle/>
          <a:p>
            <a:pPr algn="r" defTabSz="914217">
              <a:lnSpc>
                <a:spcPts val="1750"/>
              </a:lnSpc>
            </a:pPr>
            <a:r>
              <a:rPr lang="en-US" sz="12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Our blade &amp; razors manufacturing facilities are ISO 9001:2015 certified since 1997 </a:t>
            </a:r>
            <a:endParaRPr lang="en-US" sz="1200" dirty="0">
              <a:solidFill>
                <a:srgbClr val="73757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9" name="Rectangle 128"/>
          <p:cNvSpPr/>
          <p:nvPr/>
        </p:nvSpPr>
        <p:spPr>
          <a:xfrm>
            <a:off x="186630" y="700688"/>
            <a:ext cx="11245588" cy="413062"/>
          </a:xfrm>
          <a:prstGeom prst="rect">
            <a:avLst/>
          </a:prstGeom>
        </p:spPr>
        <p:txBody>
          <a:bodyPr vert="horz" lIns="91440" tIns="45720" rIns="91440" bIns="45720" rtlCol="0">
            <a:normAutofit fontScale="92500" lnSpcReduction="10000"/>
          </a:bodyPr>
          <a:lstStyle/>
          <a:p>
            <a:pPr>
              <a:lnSpc>
                <a:spcPct val="150000"/>
              </a:lnSpc>
              <a:spcBef>
                <a:spcPts val="1000"/>
              </a:spcBef>
              <a:buFont typeface="Arial" panose="020B0604020202020204" pitchFamily="34" charset="0"/>
              <a:buNone/>
            </a:pPr>
            <a:r>
              <a:rPr lang="en-US" sz="16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We have highest market share of blades &amp; razors in Pakistan and exporting to 45+ countries across the globe in 6 continents. </a:t>
            </a:r>
          </a:p>
        </p:txBody>
      </p:sp>
      <p:pic>
        <p:nvPicPr>
          <p:cNvPr id="130" name="Picture 10" descr="D:\ED Presentation\Cad Pic jpg\Cad Pic jpg\DSC00794.jpg"/>
          <p:cNvPicPr>
            <a:picLocks noChangeAspect="1" noChangeArrowheads="1"/>
          </p:cNvPicPr>
          <p:nvPr/>
        </p:nvPicPr>
        <p:blipFill>
          <a:blip r:embed="rId2" cstate="print">
            <a:extLst>
              <a:ext uri="{28A0092B-C50C-407E-A947-70E740481C1C}">
                <a14:useLocalDpi xmlns:a14="http://schemas.microsoft.com/office/drawing/2010/main" val="0"/>
              </a:ext>
            </a:extLst>
          </a:blip>
          <a:srcRect l="977" t="706"/>
          <a:stretch>
            <a:fillRect/>
          </a:stretch>
        </p:blipFill>
        <p:spPr bwMode="auto">
          <a:xfrm>
            <a:off x="5077034" y="5220772"/>
            <a:ext cx="548970" cy="12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1" descr="D:\ED Presentation\Cad Pic jpg\Cad Pic jpg\FEMINA.jpg"/>
          <p:cNvPicPr>
            <a:picLocks noChangeAspect="1" noChangeArrowheads="1"/>
          </p:cNvPicPr>
          <p:nvPr/>
        </p:nvPicPr>
        <p:blipFill>
          <a:blip r:embed="rId3" cstate="print">
            <a:extLst>
              <a:ext uri="{28A0092B-C50C-407E-A947-70E740481C1C}">
                <a14:useLocalDpi xmlns:a14="http://schemas.microsoft.com/office/drawing/2010/main" val="0"/>
              </a:ext>
            </a:extLst>
          </a:blip>
          <a:srcRect l="3207" t="1404"/>
          <a:stretch>
            <a:fillRect/>
          </a:stretch>
        </p:blipFill>
        <p:spPr bwMode="auto">
          <a:xfrm>
            <a:off x="5706977" y="5224927"/>
            <a:ext cx="609225" cy="12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8" descr="D:\ED Presentation\Cad Pic jpg\Cad Pic jpg\Dura Sharp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7384" y="5741920"/>
            <a:ext cx="903193" cy="7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17" descr="D:\ED Presentation\Cad Pic jpg\Cad Pic jpg\7Days tuck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1866" y="5135439"/>
            <a:ext cx="775244" cy="66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13" descr="D:\ED Presentation\Cad Pic jpg\Cad Pic jpg\trig silver ed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4031" y="5769352"/>
            <a:ext cx="845623" cy="69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6" descr="D:\ED Presentation\Cad Pic jpg\Cad Pic jpg\Treet New Stee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3075" y="5005672"/>
            <a:ext cx="1020406" cy="75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1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139379" y="5514662"/>
            <a:ext cx="1231383" cy="643603"/>
          </a:xfrm>
          <a:prstGeom prst="rect">
            <a:avLst/>
          </a:prstGeom>
        </p:spPr>
      </p:pic>
      <p:pic>
        <p:nvPicPr>
          <p:cNvPr id="137" name="Picture 1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6913666" y="5524854"/>
            <a:ext cx="1236941" cy="644034"/>
          </a:xfrm>
          <a:prstGeom prst="rect">
            <a:avLst/>
          </a:prstGeom>
        </p:spPr>
      </p:pic>
      <p:sp>
        <p:nvSpPr>
          <p:cNvPr id="138" name="TextBox 137">
            <a:extLst>
              <a:ext uri="{FF2B5EF4-FFF2-40B4-BE49-F238E27FC236}">
                <a16:creationId xmlns:a16="http://schemas.microsoft.com/office/drawing/2014/main" id="{FF1BDF18-FE4E-714C-897D-AAAA217731FA}"/>
              </a:ext>
            </a:extLst>
          </p:cNvPr>
          <p:cNvSpPr txBox="1"/>
          <p:nvPr/>
        </p:nvSpPr>
        <p:spPr>
          <a:xfrm>
            <a:off x="8896815" y="1859157"/>
            <a:ext cx="3026730" cy="531107"/>
          </a:xfrm>
          <a:prstGeom prst="rect">
            <a:avLst/>
          </a:prstGeom>
          <a:noFill/>
        </p:spPr>
        <p:txBody>
          <a:bodyPr wrap="square" lIns="45720" rtlCol="0" anchor="t" anchorCtr="0">
            <a:spAutoFit/>
          </a:bodyPr>
          <a:lstStyle/>
          <a:p>
            <a:pPr defTabSz="914217">
              <a:lnSpc>
                <a:spcPts val="1750"/>
              </a:lnSpc>
            </a:pPr>
            <a:r>
              <a:rPr lang="en-US" sz="12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Our plants have the capacity to produce 2.23 Billion units (Blades + Razors) per year</a:t>
            </a:r>
            <a:endParaRPr lang="en-US" sz="1200" dirty="0">
              <a:solidFill>
                <a:srgbClr val="737572"/>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39" name="Title 1"/>
          <p:cNvSpPr txBox="1">
            <a:spLocks/>
          </p:cNvSpPr>
          <p:nvPr/>
        </p:nvSpPr>
        <p:spPr>
          <a:xfrm>
            <a:off x="89572" y="155018"/>
            <a:ext cx="12192000" cy="899886"/>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r>
              <a:rPr lang="en-US" dirty="0" err="1">
                <a:solidFill>
                  <a:srgbClr val="009FE3"/>
                </a:solidFill>
                <a:latin typeface="Poppins" panose="00000500000000000000" pitchFamily="50" charset="0"/>
                <a:cs typeface="Poppins" panose="00000500000000000000" pitchFamily="50" charset="0"/>
              </a:rPr>
              <a:t>Treet</a:t>
            </a:r>
            <a:r>
              <a:rPr lang="en-US" dirty="0">
                <a:solidFill>
                  <a:srgbClr val="009FE3"/>
                </a:solidFill>
                <a:latin typeface="Poppins" panose="00000500000000000000" pitchFamily="50" charset="0"/>
                <a:cs typeface="Poppins" panose="00000500000000000000" pitchFamily="50" charset="0"/>
              </a:rPr>
              <a:t> Corporation Limited</a:t>
            </a:r>
          </a:p>
        </p:txBody>
      </p:sp>
      <p:pic>
        <p:nvPicPr>
          <p:cNvPr id="140" name="Picture 2" descr="D:\F Data\Product Images\Bonded\Hercules.jpg"/>
          <p:cNvPicPr>
            <a:picLocks noChangeAspect="1" noChangeArrowheads="1"/>
          </p:cNvPicPr>
          <p:nvPr/>
        </p:nvPicPr>
        <p:blipFill>
          <a:blip r:embed="rId10" cstate="print">
            <a:extLst>
              <a:ext uri="{28A0092B-C50C-407E-A947-70E740481C1C}">
                <a14:useLocalDpi xmlns:a14="http://schemas.microsoft.com/office/drawing/2010/main" val="0"/>
              </a:ext>
            </a:extLst>
          </a:blip>
          <a:srcRect t="587"/>
          <a:stretch>
            <a:fillRect/>
          </a:stretch>
        </p:blipFill>
        <p:spPr bwMode="auto">
          <a:xfrm>
            <a:off x="1161859" y="5224927"/>
            <a:ext cx="731751" cy="132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3" descr="D:\F Data\Product Images\Bonded\Treet platinum safty razor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1161" y="5220772"/>
            <a:ext cx="676968" cy="132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4" descr="D:\ED Presentation\Cad Pic jpg\Cad Pic jpg\hero car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14204" y="5220772"/>
            <a:ext cx="709893" cy="132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5" descr="D:\F Data\Product Images\Bonded\StarLine.jpg"/>
          <p:cNvPicPr>
            <a:picLocks noChangeAspect="1" noChangeArrowheads="1"/>
          </p:cNvPicPr>
          <p:nvPr/>
        </p:nvPicPr>
        <p:blipFill>
          <a:blip r:embed="rId13" cstate="print">
            <a:extLst>
              <a:ext uri="{28A0092B-C50C-407E-A947-70E740481C1C}">
                <a14:useLocalDpi xmlns:a14="http://schemas.microsoft.com/office/drawing/2010/main" val="0"/>
              </a:ext>
            </a:extLst>
          </a:blip>
          <a:srcRect l="6802" t="1227" r="9167" b="920"/>
          <a:stretch>
            <a:fillRect/>
          </a:stretch>
        </p:blipFill>
        <p:spPr bwMode="auto">
          <a:xfrm>
            <a:off x="3689336" y="5220772"/>
            <a:ext cx="618271" cy="131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6"/>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3303" y="5220772"/>
            <a:ext cx="554494" cy="132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a:stretch>
            <a:fillRect/>
          </a:stretch>
        </p:blipFill>
        <p:spPr>
          <a:xfrm>
            <a:off x="487884" y="5205143"/>
            <a:ext cx="618010" cy="1273389"/>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43481" y="5089565"/>
            <a:ext cx="1622476" cy="1362634"/>
          </a:xfrm>
          <a:prstGeom prst="rect">
            <a:avLst/>
          </a:prstGeom>
        </p:spPr>
      </p:pic>
    </p:spTree>
    <p:extLst>
      <p:ext uri="{BB962C8B-B14F-4D97-AF65-F5344CB8AC3E}">
        <p14:creationId xmlns:p14="http://schemas.microsoft.com/office/powerpoint/2010/main" val="251710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3887" cy="886691"/>
          </a:xfrm>
        </p:spPr>
        <p:txBody>
          <a:bodyPr/>
          <a:lstStyle/>
          <a:p>
            <a:pPr defTabSz="914172"/>
            <a:r>
              <a:rPr lang="en-US" sz="4399" b="1" dirty="0" err="1">
                <a:solidFill>
                  <a:srgbClr val="009FE3"/>
                </a:solidFill>
                <a:latin typeface="Poppins" panose="00000500000000000000" pitchFamily="50" charset="0"/>
                <a:cs typeface="Poppins" panose="00000500000000000000" pitchFamily="50" charset="0"/>
              </a:rPr>
              <a:t>Treet</a:t>
            </a:r>
            <a:r>
              <a:rPr lang="en-US" sz="4399" b="1" dirty="0">
                <a:solidFill>
                  <a:srgbClr val="009FE3"/>
                </a:solidFill>
                <a:latin typeface="Poppins" panose="00000500000000000000" pitchFamily="50" charset="0"/>
                <a:cs typeface="Poppins" panose="00000500000000000000" pitchFamily="50" charset="0"/>
              </a:rPr>
              <a:t> Corporation Limited</a:t>
            </a:r>
          </a:p>
        </p:txBody>
      </p:sp>
      <p:sp>
        <p:nvSpPr>
          <p:cNvPr id="3" name="Content Placeholder 2"/>
          <p:cNvSpPr>
            <a:spLocks noGrp="1"/>
          </p:cNvSpPr>
          <p:nvPr>
            <p:ph idx="1"/>
          </p:nvPr>
        </p:nvSpPr>
        <p:spPr>
          <a:xfrm>
            <a:off x="1" y="698429"/>
            <a:ext cx="9171708" cy="1014556"/>
          </a:xfrm>
        </p:spPr>
        <p:txBody>
          <a:bodyPr>
            <a:normAutofit/>
          </a:bodyPr>
          <a:lstStyle/>
          <a:p>
            <a:pPr marL="0" indent="0">
              <a:lnSpc>
                <a:spcPct val="150000"/>
              </a:lnSpc>
              <a:buNone/>
            </a:pPr>
            <a:r>
              <a:rPr lang="en-US" sz="16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TCL is a </a:t>
            </a:r>
            <a:r>
              <a:rPr lang="en-US" sz="1600" dirty="0" err="1">
                <a:solidFill>
                  <a:srgbClr val="474747"/>
                </a:solidFill>
                <a:latin typeface="Lato Light" panose="020F0502020204030203" pitchFamily="34" charset="0"/>
                <a:ea typeface="Lato Light" panose="020F0502020204030203" pitchFamily="34" charset="0"/>
                <a:cs typeface="Lato Light" panose="020F0502020204030203" pitchFamily="34" charset="0"/>
              </a:rPr>
              <a:t>Treet</a:t>
            </a:r>
            <a:r>
              <a:rPr lang="en-US" sz="1600" dirty="0">
                <a:solidFill>
                  <a:srgbClr val="474747"/>
                </a:solidFill>
                <a:latin typeface="Lato Light" panose="020F0502020204030203" pitchFamily="34" charset="0"/>
                <a:ea typeface="Lato Light" panose="020F0502020204030203" pitchFamily="34" charset="0"/>
                <a:cs typeface="Lato Light" panose="020F0502020204030203" pitchFamily="34" charset="0"/>
              </a:rPr>
              <a:t> Group Company which is the only manufacturer &amp; market leader of Shaving Blades &amp; Razors category in Pakistan since 1954. </a:t>
            </a:r>
            <a:endParaRPr lang="en-US" sz="16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p:cNvPicPr>
            <a:picLocks noChangeAspect="1"/>
          </p:cNvPicPr>
          <p:nvPr/>
        </p:nvPicPr>
        <p:blipFill rotWithShape="1">
          <a:blip r:embed="rId2"/>
          <a:srcRect r="74925"/>
          <a:stretch/>
        </p:blipFill>
        <p:spPr>
          <a:xfrm>
            <a:off x="9306791" y="41211"/>
            <a:ext cx="2885209" cy="1495425"/>
          </a:xfrm>
          <a:prstGeom prst="rect">
            <a:avLst/>
          </a:prstGeom>
        </p:spPr>
      </p:pic>
      <p:pic>
        <p:nvPicPr>
          <p:cNvPr id="6" name="Picture 5"/>
          <p:cNvPicPr>
            <a:picLocks noChangeAspect="1"/>
          </p:cNvPicPr>
          <p:nvPr/>
        </p:nvPicPr>
        <p:blipFill rotWithShape="1">
          <a:blip r:embed="rId2"/>
          <a:srcRect l="74899"/>
          <a:stretch/>
        </p:blipFill>
        <p:spPr>
          <a:xfrm>
            <a:off x="9282545" y="4775948"/>
            <a:ext cx="2888134" cy="1495425"/>
          </a:xfrm>
          <a:prstGeom prst="rect">
            <a:avLst/>
          </a:prstGeom>
        </p:spPr>
      </p:pic>
      <p:pic>
        <p:nvPicPr>
          <p:cNvPr id="7" name="Picture 6"/>
          <p:cNvPicPr>
            <a:picLocks noChangeAspect="1"/>
          </p:cNvPicPr>
          <p:nvPr/>
        </p:nvPicPr>
        <p:blipFill rotWithShape="1">
          <a:blip r:embed="rId2"/>
          <a:srcRect l="49919" r="24795"/>
          <a:stretch/>
        </p:blipFill>
        <p:spPr>
          <a:xfrm>
            <a:off x="9309160" y="1614081"/>
            <a:ext cx="2909454" cy="1495425"/>
          </a:xfrm>
          <a:prstGeom prst="rect">
            <a:avLst/>
          </a:prstGeom>
        </p:spPr>
      </p:pic>
      <p:pic>
        <p:nvPicPr>
          <p:cNvPr id="8" name="Picture 7"/>
          <p:cNvPicPr>
            <a:picLocks noChangeAspect="1"/>
          </p:cNvPicPr>
          <p:nvPr/>
        </p:nvPicPr>
        <p:blipFill rotWithShape="1">
          <a:blip r:embed="rId2"/>
          <a:srcRect l="24835" r="49879"/>
          <a:stretch/>
        </p:blipFill>
        <p:spPr>
          <a:xfrm>
            <a:off x="9282545" y="3186951"/>
            <a:ext cx="2909455" cy="1495425"/>
          </a:xfrm>
          <a:prstGeom prst="rect">
            <a:avLst/>
          </a:prstGeom>
        </p:spPr>
      </p:pic>
      <p:sp>
        <p:nvSpPr>
          <p:cNvPr id="9" name="Rectangle 8"/>
          <p:cNvSpPr/>
          <p:nvPr/>
        </p:nvSpPr>
        <p:spPr>
          <a:xfrm>
            <a:off x="111593" y="1437000"/>
            <a:ext cx="3638615" cy="2185214"/>
          </a:xfrm>
          <a:prstGeom prst="rect">
            <a:avLst/>
          </a:prstGeom>
        </p:spPr>
        <p:txBody>
          <a:bodyPr wrap="square">
            <a:spAutoFit/>
          </a:bodyPr>
          <a:lstStyle/>
          <a:p>
            <a:r>
              <a:rPr lang="en-US" sz="5400" b="1" dirty="0">
                <a:solidFill>
                  <a:srgbClr val="00B0F0"/>
                </a:solidFill>
                <a:latin typeface="Poppins" panose="00000500000000000000" pitchFamily="50" charset="0"/>
                <a:ea typeface="+mj-ea"/>
                <a:cs typeface="Poppins" panose="00000500000000000000" pitchFamily="50" charset="0"/>
              </a:rPr>
              <a:t>Revenue</a:t>
            </a:r>
          </a:p>
          <a:p>
            <a:r>
              <a:rPr lang="en-US" sz="5400" b="1" dirty="0">
                <a:solidFill>
                  <a:srgbClr val="00B0F0"/>
                </a:solidFill>
                <a:latin typeface="Poppins" panose="00000500000000000000" pitchFamily="50" charset="0"/>
                <a:ea typeface="+mj-ea"/>
                <a:cs typeface="Poppins" panose="00000500000000000000" pitchFamily="50" charset="0"/>
              </a:rPr>
              <a:t>      </a:t>
            </a:r>
            <a:r>
              <a:rPr lang="en-US" sz="2800" b="1" dirty="0">
                <a:solidFill>
                  <a:srgbClr val="00B0F0"/>
                </a:solidFill>
                <a:latin typeface="Poppins" panose="00000500000000000000" pitchFamily="50" charset="0"/>
                <a:ea typeface="+mj-ea"/>
                <a:cs typeface="Poppins" panose="00000500000000000000" pitchFamily="50" charset="0"/>
              </a:rPr>
              <a:t>- Local  </a:t>
            </a:r>
          </a:p>
          <a:p>
            <a:r>
              <a:rPr lang="en-US" sz="2800" b="1" dirty="0">
                <a:solidFill>
                  <a:srgbClr val="00B0F0"/>
                </a:solidFill>
                <a:latin typeface="Poppins" panose="00000500000000000000" pitchFamily="50" charset="0"/>
                <a:ea typeface="+mj-ea"/>
                <a:cs typeface="Poppins" panose="00000500000000000000" pitchFamily="50" charset="0"/>
              </a:rPr>
              <a:t>           - Export</a:t>
            </a:r>
          </a:p>
        </p:txBody>
      </p:sp>
      <p:sp>
        <p:nvSpPr>
          <p:cNvPr id="10" name="Rectangle 9"/>
          <p:cNvSpPr/>
          <p:nvPr/>
        </p:nvSpPr>
        <p:spPr>
          <a:xfrm>
            <a:off x="111594" y="3885427"/>
            <a:ext cx="3461204"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Capacity</a:t>
            </a:r>
          </a:p>
        </p:txBody>
      </p:sp>
      <p:sp>
        <p:nvSpPr>
          <p:cNvPr id="11" name="Rectangle 10"/>
          <p:cNvSpPr/>
          <p:nvPr/>
        </p:nvSpPr>
        <p:spPr>
          <a:xfrm>
            <a:off x="111594" y="4873526"/>
            <a:ext cx="3884397"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Resources</a:t>
            </a:r>
          </a:p>
        </p:txBody>
      </p:sp>
      <p:sp>
        <p:nvSpPr>
          <p:cNvPr id="12" name="Rectangle 11"/>
          <p:cNvSpPr/>
          <p:nvPr/>
        </p:nvSpPr>
        <p:spPr>
          <a:xfrm>
            <a:off x="4415508" y="1548098"/>
            <a:ext cx="2300630" cy="2108269"/>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7.4 Billion</a:t>
            </a:r>
          </a:p>
          <a:p>
            <a:r>
              <a:rPr lang="en-US" sz="2800" b="1" dirty="0">
                <a:solidFill>
                  <a:schemeClr val="bg2">
                    <a:lumMod val="50000"/>
                  </a:schemeClr>
                </a:solidFill>
                <a:latin typeface="Poppins" panose="00000500000000000000" pitchFamily="50" charset="0"/>
                <a:ea typeface="+mj-ea"/>
                <a:cs typeface="Poppins" panose="00000500000000000000" pitchFamily="50" charset="0"/>
              </a:rPr>
              <a:t>      </a:t>
            </a:r>
          </a:p>
          <a:p>
            <a:r>
              <a:rPr lang="en-US" sz="2800" b="1" dirty="0">
                <a:solidFill>
                  <a:schemeClr val="bg2">
                    <a:lumMod val="50000"/>
                  </a:schemeClr>
                </a:solidFill>
                <a:latin typeface="Poppins" panose="00000500000000000000" pitchFamily="50" charset="0"/>
                <a:ea typeface="+mj-ea"/>
                <a:cs typeface="Poppins" panose="00000500000000000000" pitchFamily="50" charset="0"/>
              </a:rPr>
              <a:t>5.1 Billion</a:t>
            </a:r>
          </a:p>
          <a:p>
            <a:endParaRPr lang="en-US" sz="700" b="1" dirty="0">
              <a:solidFill>
                <a:schemeClr val="bg2">
                  <a:lumMod val="50000"/>
                </a:schemeClr>
              </a:solidFill>
              <a:latin typeface="Poppins" panose="00000500000000000000" pitchFamily="50" charset="0"/>
              <a:ea typeface="+mj-ea"/>
              <a:cs typeface="Poppins" panose="00000500000000000000" pitchFamily="50" charset="0"/>
            </a:endParaRPr>
          </a:p>
          <a:p>
            <a:r>
              <a:rPr lang="en-US" sz="2800" b="1" dirty="0">
                <a:solidFill>
                  <a:schemeClr val="bg2">
                    <a:lumMod val="50000"/>
                  </a:schemeClr>
                </a:solidFill>
                <a:latin typeface="Poppins" panose="00000500000000000000" pitchFamily="50" charset="0"/>
                <a:ea typeface="+mj-ea"/>
                <a:cs typeface="Poppins" panose="00000500000000000000" pitchFamily="50" charset="0"/>
              </a:rPr>
              <a:t>2.3 Billion</a:t>
            </a:r>
          </a:p>
        </p:txBody>
      </p:sp>
      <p:sp>
        <p:nvSpPr>
          <p:cNvPr id="13" name="Rectangle 12"/>
          <p:cNvSpPr/>
          <p:nvPr/>
        </p:nvSpPr>
        <p:spPr>
          <a:xfrm>
            <a:off x="4415508" y="3885427"/>
            <a:ext cx="2638864"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2.2 Billion</a:t>
            </a:r>
            <a:endParaRPr lang="en-US" sz="16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4" name="Rectangle 13"/>
          <p:cNvSpPr/>
          <p:nvPr/>
        </p:nvSpPr>
        <p:spPr>
          <a:xfrm>
            <a:off x="4415508" y="4873526"/>
            <a:ext cx="1763624" cy="707886"/>
          </a:xfrm>
          <a:prstGeom prst="rect">
            <a:avLst/>
          </a:prstGeom>
        </p:spPr>
        <p:txBody>
          <a:bodyPr wrap="none">
            <a:spAutoFit/>
          </a:bodyPr>
          <a:lstStyle/>
          <a:p>
            <a:r>
              <a:rPr lang="en-US" sz="4000" b="1" dirty="0">
                <a:solidFill>
                  <a:schemeClr val="bg2">
                    <a:lumMod val="50000"/>
                  </a:schemeClr>
                </a:solidFill>
                <a:latin typeface="Poppins" panose="00000500000000000000" pitchFamily="50" charset="0"/>
                <a:ea typeface="+mj-ea"/>
                <a:cs typeface="Poppins" panose="00000500000000000000" pitchFamily="50" charset="0"/>
              </a:rPr>
              <a:t>2200+</a:t>
            </a:r>
            <a:endParaRPr lang="en-US" sz="60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4" name="Rectangle 3"/>
          <p:cNvSpPr/>
          <p:nvPr/>
        </p:nvSpPr>
        <p:spPr>
          <a:xfrm>
            <a:off x="7452557" y="3962215"/>
            <a:ext cx="1036374" cy="523220"/>
          </a:xfrm>
          <a:prstGeom prst="rect">
            <a:avLst/>
          </a:prstGeom>
        </p:spPr>
        <p:txBody>
          <a:bodyPr wrap="none">
            <a:spAutoFit/>
          </a:bodyPr>
          <a:lstStyle/>
          <a:p>
            <a:r>
              <a:rPr lang="en-US" sz="2800" b="1" dirty="0">
                <a:solidFill>
                  <a:schemeClr val="bg1">
                    <a:lumMod val="75000"/>
                  </a:schemeClr>
                </a:solidFill>
                <a:latin typeface="Poppins" panose="00000500000000000000" pitchFamily="50" charset="0"/>
                <a:cs typeface="Poppins" panose="00000500000000000000" pitchFamily="50" charset="0"/>
              </a:rPr>
              <a:t>Edges</a:t>
            </a:r>
          </a:p>
        </p:txBody>
      </p:sp>
      <p:sp>
        <p:nvSpPr>
          <p:cNvPr id="15" name="Rectangle 14"/>
          <p:cNvSpPr/>
          <p:nvPr/>
        </p:nvSpPr>
        <p:spPr>
          <a:xfrm>
            <a:off x="7452558" y="2146067"/>
            <a:ext cx="1431802" cy="1077218"/>
          </a:xfrm>
          <a:prstGeom prst="rect">
            <a:avLst/>
          </a:prstGeom>
        </p:spPr>
        <p:txBody>
          <a:bodyPr wrap="none">
            <a:spAutoFit/>
          </a:bodyPr>
          <a:lstStyle/>
          <a:p>
            <a:r>
              <a:rPr lang="en-US" sz="3200" b="1" dirty="0">
                <a:solidFill>
                  <a:schemeClr val="bg1">
                    <a:lumMod val="75000"/>
                  </a:schemeClr>
                </a:solidFill>
                <a:latin typeface="Poppins" panose="00000500000000000000" pitchFamily="50" charset="0"/>
                <a:cs typeface="Poppins" panose="00000500000000000000" pitchFamily="50" charset="0"/>
              </a:rPr>
              <a:t>Pak </a:t>
            </a:r>
          </a:p>
          <a:p>
            <a:r>
              <a:rPr lang="en-US" sz="3200" b="1" dirty="0">
                <a:solidFill>
                  <a:schemeClr val="bg1">
                    <a:lumMod val="75000"/>
                  </a:schemeClr>
                </a:solidFill>
                <a:latin typeface="Poppins" panose="00000500000000000000" pitchFamily="50" charset="0"/>
                <a:cs typeface="Poppins" panose="00000500000000000000" pitchFamily="50" charset="0"/>
              </a:rPr>
              <a:t>Rupees</a:t>
            </a:r>
          </a:p>
        </p:txBody>
      </p:sp>
      <p:sp>
        <p:nvSpPr>
          <p:cNvPr id="16" name="Rectangle 15"/>
          <p:cNvSpPr/>
          <p:nvPr/>
        </p:nvSpPr>
        <p:spPr>
          <a:xfrm>
            <a:off x="7342420" y="4877329"/>
            <a:ext cx="1484702"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Delighted </a:t>
            </a:r>
          </a:p>
          <a:p>
            <a:r>
              <a:rPr lang="en-US" b="1" dirty="0">
                <a:solidFill>
                  <a:schemeClr val="bg1">
                    <a:lumMod val="75000"/>
                  </a:schemeClr>
                </a:solidFill>
                <a:latin typeface="Poppins" panose="00000500000000000000" pitchFamily="50" charset="0"/>
                <a:cs typeface="Poppins" panose="00000500000000000000" pitchFamily="50" charset="0"/>
              </a:rPr>
              <a:t>Employees</a:t>
            </a:r>
            <a:endParaRPr lang="en-US" sz="6000" b="1" dirty="0">
              <a:solidFill>
                <a:schemeClr val="bg1">
                  <a:lumMod val="75000"/>
                </a:schemeClr>
              </a:solidFill>
              <a:latin typeface="Poppins" panose="00000500000000000000" pitchFamily="50" charset="0"/>
              <a:cs typeface="Poppins" panose="00000500000000000000" pitchFamily="50" charset="0"/>
            </a:endParaRPr>
          </a:p>
        </p:txBody>
      </p:sp>
      <p:sp>
        <p:nvSpPr>
          <p:cNvPr id="17" name="Rectangle 16"/>
          <p:cNvSpPr/>
          <p:nvPr/>
        </p:nvSpPr>
        <p:spPr>
          <a:xfrm>
            <a:off x="111594" y="5725971"/>
            <a:ext cx="1968809" cy="923330"/>
          </a:xfrm>
          <a:prstGeom prst="rect">
            <a:avLst/>
          </a:prstGeom>
        </p:spPr>
        <p:txBody>
          <a:bodyPr wrap="none">
            <a:spAutoFit/>
          </a:bodyPr>
          <a:lstStyle/>
          <a:p>
            <a:r>
              <a:rPr lang="en-US" sz="5400" b="1" dirty="0">
                <a:solidFill>
                  <a:srgbClr val="00B0F0"/>
                </a:solidFill>
                <a:latin typeface="Poppins" panose="00000500000000000000" pitchFamily="50" charset="0"/>
                <a:ea typeface="+mj-ea"/>
                <a:cs typeface="Poppins" panose="00000500000000000000" pitchFamily="50" charset="0"/>
              </a:rPr>
              <a:t>SKUs</a:t>
            </a:r>
          </a:p>
        </p:txBody>
      </p:sp>
      <p:sp>
        <p:nvSpPr>
          <p:cNvPr id="18" name="Rectangle 17"/>
          <p:cNvSpPr/>
          <p:nvPr/>
        </p:nvSpPr>
        <p:spPr>
          <a:xfrm>
            <a:off x="4415508" y="5725971"/>
            <a:ext cx="1273105" cy="769441"/>
          </a:xfrm>
          <a:prstGeom prst="rect">
            <a:avLst/>
          </a:prstGeom>
        </p:spPr>
        <p:txBody>
          <a:bodyPr wrap="none">
            <a:spAutoFit/>
          </a:bodyPr>
          <a:lstStyle/>
          <a:p>
            <a:r>
              <a:rPr lang="en-US" sz="4400" b="1" dirty="0">
                <a:solidFill>
                  <a:schemeClr val="bg2">
                    <a:lumMod val="50000"/>
                  </a:schemeClr>
                </a:solidFill>
                <a:latin typeface="Poppins" panose="00000500000000000000" pitchFamily="50" charset="0"/>
                <a:ea typeface="+mj-ea"/>
                <a:cs typeface="Poppins" panose="00000500000000000000" pitchFamily="50" charset="0"/>
              </a:rPr>
              <a:t>80+</a:t>
            </a:r>
            <a:endParaRPr lang="en-US" sz="1400" b="1" dirty="0">
              <a:solidFill>
                <a:schemeClr val="bg2">
                  <a:lumMod val="50000"/>
                </a:schemeClr>
              </a:solidFill>
              <a:latin typeface="Poppins" panose="00000500000000000000" pitchFamily="50" charset="0"/>
              <a:ea typeface="+mj-ea"/>
              <a:cs typeface="Poppins" panose="00000500000000000000" pitchFamily="50" charset="0"/>
            </a:endParaRPr>
          </a:p>
        </p:txBody>
      </p:sp>
      <p:sp>
        <p:nvSpPr>
          <p:cNvPr id="19" name="Rectangle 18"/>
          <p:cNvSpPr/>
          <p:nvPr/>
        </p:nvSpPr>
        <p:spPr>
          <a:xfrm>
            <a:off x="7366957" y="5763739"/>
            <a:ext cx="1215397" cy="646331"/>
          </a:xfrm>
          <a:prstGeom prst="rect">
            <a:avLst/>
          </a:prstGeom>
        </p:spPr>
        <p:txBody>
          <a:bodyPr wrap="none">
            <a:spAutoFit/>
          </a:bodyPr>
          <a:lstStyle/>
          <a:p>
            <a:r>
              <a:rPr lang="en-US" b="1" dirty="0">
                <a:solidFill>
                  <a:schemeClr val="bg1">
                    <a:lumMod val="75000"/>
                  </a:schemeClr>
                </a:solidFill>
                <a:latin typeface="Poppins" panose="00000500000000000000" pitchFamily="50" charset="0"/>
                <a:cs typeface="Poppins" panose="00000500000000000000" pitchFamily="50" charset="0"/>
              </a:rPr>
              <a:t>Blades </a:t>
            </a:r>
          </a:p>
          <a:p>
            <a:r>
              <a:rPr lang="en-US" b="1" dirty="0">
                <a:solidFill>
                  <a:schemeClr val="bg1">
                    <a:lumMod val="75000"/>
                  </a:schemeClr>
                </a:solidFill>
                <a:latin typeface="Poppins" panose="00000500000000000000" pitchFamily="50" charset="0"/>
                <a:cs typeface="Poppins" panose="00000500000000000000" pitchFamily="50" charset="0"/>
              </a:rPr>
              <a:t>&amp; Razors</a:t>
            </a:r>
          </a:p>
        </p:txBody>
      </p:sp>
    </p:spTree>
    <p:extLst>
      <p:ext uri="{BB962C8B-B14F-4D97-AF65-F5344CB8AC3E}">
        <p14:creationId xmlns:p14="http://schemas.microsoft.com/office/powerpoint/2010/main" val="356350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71" y="65938"/>
            <a:ext cx="9451455" cy="854311"/>
          </a:xfrm>
        </p:spPr>
        <p:txBody>
          <a:bodyPr>
            <a:normAutofit fontScale="90000"/>
          </a:bodyPr>
          <a:lstStyle/>
          <a:p>
            <a:r>
              <a:rPr lang="en-US" b="1" dirty="0">
                <a:latin typeface="Poppins" panose="00000500000000000000" pitchFamily="2" charset="0"/>
                <a:cs typeface="Poppins" panose="00000500000000000000" pitchFamily="2" charset="0"/>
              </a:rPr>
              <a:t>Last Two Years Balance Sheet - TREET</a:t>
            </a:r>
          </a:p>
        </p:txBody>
      </p:sp>
      <p:pic>
        <p:nvPicPr>
          <p:cNvPr id="3" name="Picture 2">
            <a:extLst>
              <a:ext uri="{FF2B5EF4-FFF2-40B4-BE49-F238E27FC236}">
                <a16:creationId xmlns:a16="http://schemas.microsoft.com/office/drawing/2014/main" id="{ABCB5E35-963C-0277-6F6C-AB3E228C72D3}"/>
              </a:ext>
            </a:extLst>
          </p:cNvPr>
          <p:cNvPicPr>
            <a:picLocks noChangeAspect="1"/>
          </p:cNvPicPr>
          <p:nvPr/>
        </p:nvPicPr>
        <p:blipFill>
          <a:blip r:embed="rId3"/>
          <a:stretch>
            <a:fillRect/>
          </a:stretch>
        </p:blipFill>
        <p:spPr>
          <a:xfrm>
            <a:off x="1284790" y="920249"/>
            <a:ext cx="8692588" cy="5087012"/>
          </a:xfrm>
          <a:prstGeom prst="rect">
            <a:avLst/>
          </a:prstGeom>
        </p:spPr>
      </p:pic>
    </p:spTree>
    <p:extLst>
      <p:ext uri="{BB962C8B-B14F-4D97-AF65-F5344CB8AC3E}">
        <p14:creationId xmlns:p14="http://schemas.microsoft.com/office/powerpoint/2010/main" val="3599588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IGPIA - Theme 15 - Light">
      <a:dk1>
        <a:srgbClr val="B3B3B3"/>
      </a:dk1>
      <a:lt1>
        <a:srgbClr val="FFFFFF"/>
      </a:lt1>
      <a:dk2>
        <a:srgbClr val="1C2835"/>
      </a:dk2>
      <a:lt2>
        <a:srgbClr val="FFFFFF"/>
      </a:lt2>
      <a:accent1>
        <a:srgbClr val="4DADB5"/>
      </a:accent1>
      <a:accent2>
        <a:srgbClr val="3984A3"/>
      </a:accent2>
      <a:accent3>
        <a:srgbClr val="2B526A"/>
      </a:accent3>
      <a:accent4>
        <a:srgbClr val="6C88B7"/>
      </a:accent4>
      <a:accent5>
        <a:srgbClr val="4C5974"/>
      </a:accent5>
      <a:accent6>
        <a:srgbClr val="303942"/>
      </a:accent6>
      <a:hlink>
        <a:srgbClr val="F33B48"/>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3_Office Theme">
  <a:themeElements>
    <a:clrScheme name="IGPIA - Theme 15 - Light">
      <a:dk1>
        <a:srgbClr val="B3B3B3"/>
      </a:dk1>
      <a:lt1>
        <a:srgbClr val="FFFFFF"/>
      </a:lt1>
      <a:dk2>
        <a:srgbClr val="1C2835"/>
      </a:dk2>
      <a:lt2>
        <a:srgbClr val="FFFFFF"/>
      </a:lt2>
      <a:accent1>
        <a:srgbClr val="4DADB5"/>
      </a:accent1>
      <a:accent2>
        <a:srgbClr val="3984A3"/>
      </a:accent2>
      <a:accent3>
        <a:srgbClr val="2B526A"/>
      </a:accent3>
      <a:accent4>
        <a:srgbClr val="6C88B7"/>
      </a:accent4>
      <a:accent5>
        <a:srgbClr val="4C5974"/>
      </a:accent5>
      <a:accent6>
        <a:srgbClr val="303942"/>
      </a:accent6>
      <a:hlink>
        <a:srgbClr val="F33B48"/>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6313</TotalTime>
  <Words>2203</Words>
  <Application>Microsoft Office PowerPoint</Application>
  <PresentationFormat>Widescreen</PresentationFormat>
  <Paragraphs>481</Paragraphs>
  <Slides>46</Slides>
  <Notes>15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46</vt:i4>
      </vt:variant>
    </vt:vector>
  </HeadingPairs>
  <TitlesOfParts>
    <vt:vector size="65" baseType="lpstr">
      <vt:lpstr>Arial</vt:lpstr>
      <vt:lpstr>Arial Bold</vt:lpstr>
      <vt:lpstr>Avenir Light</vt:lpstr>
      <vt:lpstr>Calibri</vt:lpstr>
      <vt:lpstr>Candara</vt:lpstr>
      <vt:lpstr>Candara (Headings)</vt:lpstr>
      <vt:lpstr>Georgia</vt:lpstr>
      <vt:lpstr>Lato</vt:lpstr>
      <vt:lpstr>Lato Light</vt:lpstr>
      <vt:lpstr>League Spartan</vt:lpstr>
      <vt:lpstr>Mukta ExtraLight</vt:lpstr>
      <vt:lpstr>Nirmala UI</vt:lpstr>
      <vt:lpstr>Noto Sans</vt:lpstr>
      <vt:lpstr>Poppins</vt:lpstr>
      <vt:lpstr>Poppins Medium</vt:lpstr>
      <vt:lpstr>Wingdings</vt:lpstr>
      <vt:lpstr>Office Theme</vt:lpstr>
      <vt:lpstr>2_Office Theme</vt:lpstr>
      <vt:lpstr>3_Office Theme</vt:lpstr>
      <vt:lpstr>PowerPoint Presentation</vt:lpstr>
      <vt:lpstr>Treet Group Profile</vt:lpstr>
      <vt:lpstr>PowerPoint Presentation</vt:lpstr>
      <vt:lpstr>PowerPoint Presentation</vt:lpstr>
      <vt:lpstr>PowerPoint Presentation</vt:lpstr>
      <vt:lpstr>PowerPoint Presentation</vt:lpstr>
      <vt:lpstr>PowerPoint Presentation</vt:lpstr>
      <vt:lpstr>Treet Corporation Limited</vt:lpstr>
      <vt:lpstr>Last Two Years Balance Sheet - TREET</vt:lpstr>
      <vt:lpstr>Last Two Years Profit or Loss - TREET</vt:lpstr>
      <vt:lpstr>PowerPoint Presentation</vt:lpstr>
      <vt:lpstr>FTMM – First Treet Manufacturing Modaraba</vt:lpstr>
      <vt:lpstr>Last Two Years Balance Sheet - FTMM</vt:lpstr>
      <vt:lpstr>Last Two Years Profit or Loss - FTMM</vt:lpstr>
      <vt:lpstr>FTMM Battery Division</vt:lpstr>
      <vt:lpstr>FTMM–Daewoo Battery Division</vt:lpstr>
      <vt:lpstr>Car Batteries – Sealed ‘’100% Maintenance Free’’ Battery</vt:lpstr>
      <vt:lpstr>Storage Batteries for Solar Systems &amp; UPS – Specialized Deep Cycle Battery</vt:lpstr>
      <vt:lpstr>FTMM– Product Wise Sale in Unit</vt:lpstr>
      <vt:lpstr> Market Share Analysis 22-23 </vt:lpstr>
      <vt:lpstr>Last Two Years Profit or Loss - Battery</vt:lpstr>
      <vt:lpstr>FTMM – Corrugation Division</vt:lpstr>
      <vt:lpstr>PowerPoint Presentation</vt:lpstr>
      <vt:lpstr>FTMM–Corrugation Division</vt:lpstr>
      <vt:lpstr>Last Two Years Profit or Loss – Corrugation</vt:lpstr>
      <vt:lpstr>PowerPoint Presentation</vt:lpstr>
      <vt:lpstr>FTMM–Soaps Division</vt:lpstr>
      <vt:lpstr>PowerPoint Presentation</vt:lpstr>
      <vt:lpstr>Last Two Years Profit or Loss – Soap</vt:lpstr>
      <vt:lpstr>PowerPoint Presentation</vt:lpstr>
      <vt:lpstr>PowerPoint Presentation</vt:lpstr>
      <vt:lpstr>PowerPoint Presentation</vt:lpstr>
      <vt:lpstr>Renacon Pharma Limited</vt:lpstr>
      <vt:lpstr>Last Two Years Balance Sheet – Renacon</vt:lpstr>
      <vt:lpstr>Last Two Years Profit or Loss – Renacon</vt:lpstr>
      <vt:lpstr>Consolidated Financials</vt:lpstr>
      <vt:lpstr>Last Two years Segment Wise Sale </vt:lpstr>
      <vt:lpstr>Last Two Years Balance Sheet – Consolidated</vt:lpstr>
      <vt:lpstr>Last Two Years Profit or Loss – Consolidated</vt:lpstr>
      <vt:lpstr>Plant Capacity and Production</vt:lpstr>
      <vt:lpstr>Employee Headcount at year end 2022</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hina naeem</dc:creator>
  <cp:lastModifiedBy>Zainab Jamal</cp:lastModifiedBy>
  <cp:revision>391</cp:revision>
  <cp:lastPrinted>2022-11-04T04:49:23Z</cp:lastPrinted>
  <dcterms:created xsi:type="dcterms:W3CDTF">2018-07-16T06:47:17Z</dcterms:created>
  <dcterms:modified xsi:type="dcterms:W3CDTF">2023-07-06T06:58:09Z</dcterms:modified>
</cp:coreProperties>
</file>